
<file path=[Content_Types].xml><?xml version="1.0" encoding="utf-8"?>
<Types xmlns="http://schemas.openxmlformats.org/package/2006/content-types">
  <Default Extension="png" ContentType="image/png"/>
  <Default Extension="mp3" ContentType="audio/unknown"/>
  <Default Extension="jpeg" ContentType="image/jpeg"/>
  <Default Extension="wma" ContentType="audio/x-ms-wma"/>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metadata/thumbnail" Target="docProps/thumbnail0.jpeg"/><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19"/>
  </p:notesMasterIdLst>
  <p:handoutMasterIdLst>
    <p:handoutMasterId r:id="rId20"/>
  </p:handoutMasterIdLst>
  <p:sldIdLst>
    <p:sldId id="453" r:id="rId2"/>
    <p:sldId id="441" r:id="rId3"/>
    <p:sldId id="353" r:id="rId4"/>
    <p:sldId id="296" r:id="rId5"/>
    <p:sldId id="294" r:id="rId6"/>
    <p:sldId id="297" r:id="rId7"/>
    <p:sldId id="302" r:id="rId8"/>
    <p:sldId id="351" r:id="rId9"/>
    <p:sldId id="500" r:id="rId10"/>
    <p:sldId id="405" r:id="rId11"/>
    <p:sldId id="439" r:id="rId12"/>
    <p:sldId id="501" r:id="rId13"/>
    <p:sldId id="502" r:id="rId14"/>
    <p:sldId id="503" r:id="rId15"/>
    <p:sldId id="504" r:id="rId16"/>
    <p:sldId id="505" r:id="rId17"/>
    <p:sldId id="45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7F1FF"/>
    <a:srgbClr val="FFFFFF"/>
    <a:srgbClr val="EBEBEB"/>
    <a:srgbClr val="376092"/>
    <a:srgbClr val="7F7F7F"/>
    <a:srgbClr val="825809"/>
    <a:srgbClr val="4D822A"/>
    <a:srgbClr val="ABB1B0"/>
    <a:srgbClr val="ACACB0"/>
    <a:srgbClr val="A8A9B4"/>
  </p:clrMru>
  <p:extLst>
    <p:ext uri="{E76CE94A-603C-4142-B9EB-6D1370010A27}">
      <p14:discardImageEditData xmlns:p14="http://schemas.microsoft.com/office/powerpoint/2010/main" val="0"/>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15711" autoAdjust="0"/>
    <p:restoredTop sz="71808" autoAdjust="0"/>
  </p:normalViewPr>
  <p:slideViewPr>
    <p:cSldViewPr snapToGrid="0">
      <p:cViewPr>
        <p:scale>
          <a:sx n="125" d="100"/>
          <a:sy n="125" d="100"/>
        </p:scale>
        <p:origin x="-2094" y="-2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notesViewPr>
    <p:cSldViewPr snapToGrid="0">
      <p:cViewPr varScale="1">
        <p:scale>
          <a:sx n="82" d="100"/>
          <a:sy n="82" d="100"/>
        </p:scale>
        <p:origin x="-321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z="1000" smtClean="0">
                <a:latin typeface="Arial" pitchFamily="34" charset="0"/>
                <a:cs typeface="Arial" pitchFamily="34" charset="0"/>
              </a:rPr>
              <a:t>© Duarte Design, Inc. 2009</a:t>
            </a:r>
            <a:endParaRPr lang="en-US" sz="1000">
              <a:latin typeface="Arial" pitchFamily="34" charset="0"/>
              <a:cs typeface="Arial"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37EAF2-1DE3-4AC2-BC82-3EF63BED91BD}" type="slidenum">
              <a:rPr lang="en-US" smtClean="0"/>
              <a:t>‹#›</a:t>
            </a:fld>
            <a:endParaRPr lang="en-US"/>
          </a:p>
        </p:txBody>
      </p:sp>
    </p:spTree>
    <p:extLst>
      <p:ext uri="{BB962C8B-B14F-4D97-AF65-F5344CB8AC3E}">
        <p14:creationId xmlns:p14="http://schemas.microsoft.com/office/powerpoint/2010/main" val="3926950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1A8ED9-A90F-43A0-A471-4F79F54F87D6}" type="slidenum">
              <a:rPr lang="en-US" smtClean="0"/>
              <a:t>‹#›</a:t>
            </a:fld>
            <a:endParaRPr lang="en-US"/>
          </a:p>
        </p:txBody>
      </p:sp>
      <p:sp>
        <p:nvSpPr>
          <p:cNvPr id="9" name="Footer Placeholder 8"/>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z="1000" smtClean="0">
                <a:solidFill>
                  <a:prstClr val="black"/>
                </a:solidFill>
                <a:latin typeface="Arial" pitchFamily="34" charset="0"/>
                <a:cs typeface="Arial" pitchFamily="34" charset="0"/>
              </a:rPr>
              <a:t>© Duarte Design, Inc. 2009</a:t>
            </a:r>
            <a:endParaRPr lang="en-US"/>
          </a:p>
        </p:txBody>
      </p:sp>
    </p:spTree>
    <p:extLst>
      <p:ext uri="{BB962C8B-B14F-4D97-AF65-F5344CB8AC3E}">
        <p14:creationId xmlns:p14="http://schemas.microsoft.com/office/powerpoint/2010/main" val="1856226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To view this presentation, first, turn up your volume and second,</a:t>
            </a:r>
            <a:r>
              <a:rPr lang="en-US" baseline="0" smtClean="0"/>
              <a:t> launch the self-running slide show.</a:t>
            </a:r>
            <a:endParaRPr lang="en-US"/>
          </a:p>
        </p:txBody>
      </p:sp>
      <p:sp>
        <p:nvSpPr>
          <p:cNvPr id="4" name="Slide Number Placeholder 3"/>
          <p:cNvSpPr>
            <a:spLocks noGrp="1"/>
          </p:cNvSpPr>
          <p:nvPr>
            <p:ph type="sldNum" sz="quarter" idx="10"/>
          </p:nvPr>
        </p:nvSpPr>
        <p:spPr/>
        <p:txBody>
          <a:bodyPr/>
          <a:lstStyle/>
          <a:p>
            <a:fld id="{4DB4DFB0-44CD-4632-8FEA-E6F62CCD500F}" type="slidenum">
              <a:rPr lang="en-US" smtClean="0">
                <a:solidFill>
                  <a:prstClr val="black"/>
                </a:solidFill>
              </a:rPr>
              <a:p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Along the way we’ve discovered…</a:t>
            </a:r>
            <a:endParaRPr lang="en-US"/>
          </a:p>
        </p:txBody>
      </p:sp>
      <p:sp>
        <p:nvSpPr>
          <p:cNvPr id="4" name="Slide Number Placeholder 3"/>
          <p:cNvSpPr>
            <a:spLocks noGrp="1"/>
          </p:cNvSpPr>
          <p:nvPr>
            <p:ph type="sldNum" sz="quarter" idx="10"/>
          </p:nvPr>
        </p:nvSpPr>
        <p:spPr/>
        <p:txBody>
          <a:bodyPr/>
          <a:lstStyle/>
          <a:p>
            <a:fld id="{CB1A8ED9-A90F-43A0-A471-4F79F54F87D6}" type="slidenum">
              <a:rPr 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first rule is:</a:t>
            </a:r>
            <a:r>
              <a:rPr lang="en-US" baseline="0" smtClean="0"/>
              <a:t> Treat your audience as king.</a:t>
            </a:r>
            <a:endParaRPr lang="en-US"/>
          </a:p>
        </p:txBody>
      </p:sp>
      <p:sp>
        <p:nvSpPr>
          <p:cNvPr id="4" name="Slide Number Placeholder 3"/>
          <p:cNvSpPr>
            <a:spLocks noGrp="1"/>
          </p:cNvSpPr>
          <p:nvPr>
            <p:ph type="sldNum" sz="quarter" idx="10"/>
          </p:nvPr>
        </p:nvSpPr>
        <p:spPr/>
        <p:txBody>
          <a:bodyPr/>
          <a:lstStyle/>
          <a:p>
            <a:fld id="{CB1A8ED9-A90F-43A0-A471-4F79F54F87D6}" type="slidenum">
              <a:rPr 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Presentations are a powerful communication medium.</a:t>
            </a:r>
          </a:p>
          <a:p>
            <a:endParaRPr lang="en-US" smtClean="0"/>
          </a:p>
        </p:txBody>
      </p:sp>
      <p:sp>
        <p:nvSpPr>
          <p:cNvPr id="4" name="Slide Number Placeholder 3"/>
          <p:cNvSpPr>
            <a:spLocks noGrp="1"/>
          </p:cNvSpPr>
          <p:nvPr>
            <p:ph type="sldNum" sz="quarter" idx="10"/>
          </p:nvPr>
        </p:nvSpPr>
        <p:spPr/>
        <p:txBody>
          <a:bodyPr/>
          <a:lstStyle/>
          <a:p>
            <a:fld id="{CB1A8ED9-A90F-43A0-A471-4F79F54F87D6}" type="slidenum">
              <a:rPr lang="en-US" smtClean="0"/>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Your audience</a:t>
            </a:r>
            <a:r>
              <a:rPr lang="en-US" baseline="0" smtClean="0"/>
              <a:t> deserves to be treated like royalty.  Design a presentation that meets their needs, not just yours.</a:t>
            </a:r>
            <a:endParaRPr lang="en-US"/>
          </a:p>
        </p:txBody>
      </p:sp>
      <p:sp>
        <p:nvSpPr>
          <p:cNvPr id="4" name="Slide Number Placeholder 3"/>
          <p:cNvSpPr>
            <a:spLocks noGrp="1"/>
          </p:cNvSpPr>
          <p:nvPr>
            <p:ph type="sldNum" sz="quarter" idx="10"/>
          </p:nvPr>
        </p:nvSpPr>
        <p:spPr/>
        <p:txBody>
          <a:bodyPr/>
          <a:lstStyle/>
          <a:p>
            <a:fld id="{CB1A8ED9-A90F-43A0-A471-4F79F54F87D6}" type="slidenum">
              <a:rPr lang="en-US" smtClean="0"/>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To view this presentation, first, turn up your volume and second,</a:t>
            </a:r>
            <a:r>
              <a:rPr lang="en-US" baseline="0" smtClean="0"/>
              <a:t> launch the self-running slide show.</a:t>
            </a:r>
            <a:endParaRPr lang="en-US"/>
          </a:p>
        </p:txBody>
      </p:sp>
      <p:sp>
        <p:nvSpPr>
          <p:cNvPr id="4" name="Slide Number Placeholder 3"/>
          <p:cNvSpPr>
            <a:spLocks noGrp="1"/>
          </p:cNvSpPr>
          <p:nvPr>
            <p:ph type="sldNum" sz="quarter" idx="10"/>
          </p:nvPr>
        </p:nvSpPr>
        <p:spPr/>
        <p:txBody>
          <a:bodyPr/>
          <a:lstStyle/>
          <a:p>
            <a:fld id="{4DB4DFB0-44CD-4632-8FEA-E6F62CCD500F}" type="slidenum">
              <a:rPr lang="en-US" smtClean="0">
                <a:solidFill>
                  <a:prstClr val="black"/>
                </a:solidFill>
              </a:rPr>
              <a:pPr/>
              <a:t>2</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…global causes.</a:t>
            </a:r>
            <a:endParaRPr lang="en-US"/>
          </a:p>
        </p:txBody>
      </p:sp>
      <p:sp>
        <p:nvSpPr>
          <p:cNvPr id="4" name="Slide Number Placeholder 3"/>
          <p:cNvSpPr>
            <a:spLocks noGrp="1"/>
          </p:cNvSpPr>
          <p:nvPr>
            <p:ph type="sldNum" sz="quarter" idx="10"/>
          </p:nvPr>
        </p:nvSpPr>
        <p:spPr/>
        <p:txBody>
          <a:bodyPr/>
          <a:lstStyle/>
          <a:p>
            <a:fld id="{CB1A8ED9-A90F-43A0-A471-4F79F54F87D6}"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For more than 20 years, Duarte has developed presentations…</a:t>
            </a:r>
            <a:endParaRPr lang="en-US"/>
          </a:p>
        </p:txBody>
      </p:sp>
      <p:sp>
        <p:nvSpPr>
          <p:cNvPr id="4" name="Slide Number Placeholder 3"/>
          <p:cNvSpPr>
            <a:spLocks noGrp="1"/>
          </p:cNvSpPr>
          <p:nvPr>
            <p:ph type="sldNum" sz="quarter" idx="10"/>
          </p:nvPr>
        </p:nvSpPr>
        <p:spPr/>
        <p:txBody>
          <a:bodyPr/>
          <a:lstStyle/>
          <a:p>
            <a:fld id="{CB1A8ED9-A90F-43A0-A471-4F79F54F87D6}"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…to</a:t>
            </a:r>
            <a:r>
              <a:rPr lang="en-US" baseline="0" smtClean="0"/>
              <a:t> launch products, </a:t>
            </a:r>
            <a:endParaRPr lang="en-US"/>
          </a:p>
        </p:txBody>
      </p:sp>
      <p:sp>
        <p:nvSpPr>
          <p:cNvPr id="4" name="Slide Number Placeholder 3"/>
          <p:cNvSpPr>
            <a:spLocks noGrp="1"/>
          </p:cNvSpPr>
          <p:nvPr>
            <p:ph type="sldNum" sz="quarter" idx="10"/>
          </p:nvPr>
        </p:nvSpPr>
        <p:spPr/>
        <p:txBody>
          <a:bodyPr/>
          <a:lstStyle/>
          <a:p>
            <a:fld id="{CB1A8ED9-A90F-43A0-A471-4F79F54F87D6}"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…align</a:t>
            </a:r>
            <a:r>
              <a:rPr lang="en-US" baseline="0" smtClean="0"/>
              <a:t> employees, </a:t>
            </a:r>
            <a:endParaRPr lang="en-US"/>
          </a:p>
        </p:txBody>
      </p:sp>
      <p:sp>
        <p:nvSpPr>
          <p:cNvPr id="4" name="Slide Number Placeholder 3"/>
          <p:cNvSpPr>
            <a:spLocks noGrp="1"/>
          </p:cNvSpPr>
          <p:nvPr>
            <p:ph type="sldNum" sz="quarter" idx="10"/>
          </p:nvPr>
        </p:nvSpPr>
        <p:spPr/>
        <p:txBody>
          <a:bodyPr/>
          <a:lstStyle/>
          <a:p>
            <a:fld id="{CB1A8ED9-A90F-43A0-A471-4F79F54F87D6}"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…increase company value,</a:t>
            </a:r>
            <a:endParaRPr lang="en-US"/>
          </a:p>
        </p:txBody>
      </p:sp>
      <p:sp>
        <p:nvSpPr>
          <p:cNvPr id="4" name="Slide Number Placeholder 3"/>
          <p:cNvSpPr>
            <a:spLocks noGrp="1"/>
          </p:cNvSpPr>
          <p:nvPr>
            <p:ph type="sldNum" sz="quarter" idx="10"/>
          </p:nvPr>
        </p:nvSpPr>
        <p:spPr/>
        <p:txBody>
          <a:bodyPr/>
          <a:lstStyle/>
          <a:p>
            <a:fld id="{CB1A8ED9-A90F-43A0-A471-4F79F54F87D6}"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…and</a:t>
            </a:r>
            <a:r>
              <a:rPr lang="en-US" baseline="0" smtClean="0"/>
              <a:t> propel</a:t>
            </a:r>
            <a:endParaRPr lang="en-US"/>
          </a:p>
        </p:txBody>
      </p:sp>
      <p:sp>
        <p:nvSpPr>
          <p:cNvPr id="4" name="Slide Number Placeholder 3"/>
          <p:cNvSpPr>
            <a:spLocks noGrp="1"/>
          </p:cNvSpPr>
          <p:nvPr>
            <p:ph type="sldNum" sz="quarter" idx="10"/>
          </p:nvPr>
        </p:nvSpPr>
        <p:spPr/>
        <p:txBody>
          <a:bodyPr/>
          <a:lstStyle/>
          <a:p>
            <a:fld id="{CB1A8ED9-A90F-43A0-A471-4F79F54F87D6}"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For more than 20 years, Duarte has developed presentations…</a:t>
            </a:r>
            <a:endParaRPr lang="en-US"/>
          </a:p>
        </p:txBody>
      </p:sp>
      <p:sp>
        <p:nvSpPr>
          <p:cNvPr id="4" name="Slide Number Placeholder 3"/>
          <p:cNvSpPr>
            <a:spLocks noGrp="1"/>
          </p:cNvSpPr>
          <p:nvPr>
            <p:ph type="sldNum" sz="quarter" idx="10"/>
          </p:nvPr>
        </p:nvSpPr>
        <p:spPr/>
        <p:txBody>
          <a:bodyPr/>
          <a:lstStyle/>
          <a:p>
            <a:fld id="{CB1A8ED9-A90F-43A0-A471-4F79F54F87D6}"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91024" y="2130425"/>
            <a:ext cx="4067175" cy="1470025"/>
          </a:xfrm>
        </p:spPr>
        <p:txBody>
          <a:bodyPr/>
          <a:lstStyle>
            <a:lvl1pPr algn="l">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4391024" y="3886200"/>
            <a:ext cx="3381376"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24571"/>
            <a:ext cx="4619625" cy="4486275"/>
          </a:xfrm>
          <a:prstGeom prst="rect">
            <a:avLst/>
          </a:prstGeom>
          <a:noFill/>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t>5/11/2017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t>5/11/2017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t>5/11/2017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t>5/11/2017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t>5/11/2017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t>5/11/2017</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t>5/11/2017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t>5/11/2017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t>5/11/2017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t>5/11/2017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spcBef>
          <a:spcPct val="0"/>
        </a:spcBef>
        <a:buNone/>
        <a:defRPr sz="40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a:buChar char="•"/>
        <a:defRPr sz="28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a:buChar char="–"/>
        <a:defRPr sz="2400" kern="1200">
          <a:solidFill>
            <a:schemeClr val="bg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a:buChar char="•"/>
        <a:defRPr sz="2000" kern="1200">
          <a:solidFill>
            <a:schemeClr val="bg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a:buChar char="–"/>
        <a:defRPr sz="1800" kern="1200">
          <a:solidFill>
            <a:schemeClr val="bg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a:buChar char="»"/>
        <a:defRPr sz="18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2.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5.jpg"/><Relationship Id="rId2" Type="http://schemas.openxmlformats.org/officeDocument/2006/relationships/audio" Target="../media/media4.wma"/><Relationship Id="rId1" Type="http://schemas.microsoft.com/office/2007/relationships/media" Target="../media/media4.wma"/><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5.jpg"/><Relationship Id="rId2" Type="http://schemas.openxmlformats.org/officeDocument/2006/relationships/audio" Target="../media/media5.wma"/><Relationship Id="rId1" Type="http://schemas.microsoft.com/office/2007/relationships/media" Target="../media/media5.wma"/><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slideLayout" Target="../slideLayouts/slideLayout7.xml"/><Relationship Id="rId7" Type="http://schemas.openxmlformats.org/officeDocument/2006/relationships/image" Target="../media/image10.jpeg"/><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8.png"/><Relationship Id="rId5" Type="http://schemas.openxmlformats.org/officeDocument/2006/relationships/image" Target="../media/image9.jpeg"/><Relationship Id="rId4" Type="http://schemas.openxmlformats.org/officeDocument/2006/relationships/notesSlide" Target="../notesSlides/notesSlide12.xml"/><Relationship Id="rId9" Type="http://schemas.openxmlformats.org/officeDocument/2006/relationships/image" Target="../media/image5.jp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jpeg"/><Relationship Id="rId7"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3.jpg"/><Relationship Id="rId5" Type="http://schemas.openxmlformats.org/officeDocument/2006/relationships/hyperlink" Target="mailto:employablity@bbk.ac.uk" TargetMode="External"/><Relationship Id="rId4" Type="http://schemas.openxmlformats.org/officeDocument/2006/relationships/hyperlink" Target="http://www.bbk.ac.uk/" TargetMode="External"/><Relationship Id="rId9" Type="http://schemas.openxmlformats.org/officeDocument/2006/relationships/image" Target="../media/image5.jp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5.jpg"/><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image" Target="../media/image5.jpg"/><Relationship Id="rId5" Type="http://schemas.openxmlformats.org/officeDocument/2006/relationships/image" Target="../media/image8.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wma"/><Relationship Id="rId1" Type="http://schemas.microsoft.com/office/2007/relationships/media" Target="../media/media3.wma"/><Relationship Id="rId6" Type="http://schemas.openxmlformats.org/officeDocument/2006/relationships/image" Target="../media/image5.jpg"/><Relationship Id="rId5" Type="http://schemas.openxmlformats.org/officeDocument/2006/relationships/image" Target="../media/image8.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5.jpg"/><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31365"/>
            <a:ext cx="9144000" cy="6858000"/>
          </a:xfrm>
          <a:prstGeom prst="rect">
            <a:avLst/>
          </a:prstGeom>
        </p:spPr>
      </p:pic>
      <p:pic>
        <p:nvPicPr>
          <p:cNvPr id="2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124571"/>
            <a:ext cx="4619625" cy="4486275"/>
          </a:xfrm>
          <a:prstGeom prst="rect">
            <a:avLst/>
          </a:prstGeom>
          <a:noFill/>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2446" y="1469984"/>
            <a:ext cx="1463017" cy="1463017"/>
          </a:xfrm>
          <a:prstGeom prst="rect">
            <a:avLst/>
          </a:prstGeom>
        </p:spPr>
      </p:pic>
      <p:sp>
        <p:nvSpPr>
          <p:cNvPr id="4" name="Rectangle 3"/>
          <p:cNvSpPr/>
          <p:nvPr/>
        </p:nvSpPr>
        <p:spPr>
          <a:xfrm>
            <a:off x="196770" y="3701837"/>
            <a:ext cx="7280476" cy="2123658"/>
          </a:xfrm>
          <a:prstGeom prst="rect">
            <a:avLst/>
          </a:prstGeom>
        </p:spPr>
        <p:txBody>
          <a:bodyPr wrap="square">
            <a:spAutoFit/>
          </a:bodyPr>
          <a:lstStyle/>
          <a:p>
            <a:pPr marL="571500" indent="-571500">
              <a:buFont typeface="Arial" panose="020B0604020202020204" pitchFamily="34" charset="0"/>
              <a:buChar char="•"/>
            </a:pPr>
            <a:r>
              <a:rPr lang="en-GB" sz="4400" dirty="0" smtClean="0">
                <a:solidFill>
                  <a:srgbClr val="FFFFFF"/>
                </a:solidFill>
              </a:rPr>
              <a:t>CV Approaches</a:t>
            </a:r>
          </a:p>
          <a:p>
            <a:pPr marL="571500" indent="-571500">
              <a:buFont typeface="Arial" panose="020B0604020202020204" pitchFamily="34" charset="0"/>
              <a:buChar char="•"/>
            </a:pPr>
            <a:r>
              <a:rPr lang="en-GB" sz="4400" dirty="0" smtClean="0">
                <a:solidFill>
                  <a:srgbClr val="FFFFFF"/>
                </a:solidFill>
              </a:rPr>
              <a:t>Academic CV Specifics</a:t>
            </a:r>
          </a:p>
          <a:p>
            <a:pPr marL="571500" indent="-571500">
              <a:buFont typeface="Arial" panose="020B0604020202020204" pitchFamily="34" charset="0"/>
              <a:buChar char="•"/>
            </a:pPr>
            <a:r>
              <a:rPr lang="en-GB" sz="4400" dirty="0" smtClean="0">
                <a:solidFill>
                  <a:srgbClr val="FFFFFF"/>
                </a:solidFill>
              </a:rPr>
              <a:t>Destinations</a:t>
            </a:r>
            <a:endParaRPr lang="en-GB" sz="4400" dirty="0">
              <a:solidFill>
                <a:srgbClr val="FFFFFF"/>
              </a:solidFill>
            </a:endParaRPr>
          </a:p>
        </p:txBody>
      </p:sp>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pic>
        <p:nvPicPr>
          <p:cNvPr id="25" name="14_Along the Way_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839200" y="7073900"/>
            <a:ext cx="304800" cy="304800"/>
          </a:xfrm>
          <a:prstGeom prst="rect">
            <a:avLst/>
          </a:prstGeom>
        </p:spPr>
      </p:pic>
      <p:sp>
        <p:nvSpPr>
          <p:cNvPr id="2" name="TextBox 1"/>
          <p:cNvSpPr txBox="1"/>
          <p:nvPr/>
        </p:nvSpPr>
        <p:spPr>
          <a:xfrm>
            <a:off x="1342663" y="717630"/>
            <a:ext cx="5926238" cy="523220"/>
          </a:xfrm>
          <a:prstGeom prst="rect">
            <a:avLst/>
          </a:prstGeom>
          <a:noFill/>
        </p:spPr>
        <p:txBody>
          <a:bodyPr wrap="square" rtlCol="0">
            <a:spAutoFit/>
          </a:bodyPr>
          <a:lstStyle/>
          <a:p>
            <a:r>
              <a:rPr lang="en-GB" sz="2800" b="1" dirty="0" smtClean="0">
                <a:solidFill>
                  <a:srgbClr val="87F1FF"/>
                </a:solidFill>
              </a:rPr>
              <a:t>Common Mistakes</a:t>
            </a:r>
            <a:endParaRPr lang="en-GB" sz="2800" b="1" dirty="0">
              <a:solidFill>
                <a:srgbClr val="87F1FF"/>
              </a:solidFill>
            </a:endParaRPr>
          </a:p>
        </p:txBody>
      </p:sp>
      <p:sp>
        <p:nvSpPr>
          <p:cNvPr id="6" name="TextBox 5"/>
          <p:cNvSpPr txBox="1"/>
          <p:nvPr/>
        </p:nvSpPr>
        <p:spPr>
          <a:xfrm>
            <a:off x="1342663" y="1551008"/>
            <a:ext cx="4872942" cy="4093428"/>
          </a:xfrm>
          <a:prstGeom prst="rect">
            <a:avLst/>
          </a:prstGeom>
          <a:noFill/>
        </p:spPr>
        <p:txBody>
          <a:bodyPr wrap="square" rtlCol="0">
            <a:spAutoFit/>
          </a:bodyPr>
          <a:lstStyle/>
          <a:p>
            <a:r>
              <a:rPr lang="en-GB" sz="2000" dirty="0">
                <a:solidFill>
                  <a:schemeClr val="bg1"/>
                </a:solidFill>
              </a:rPr>
              <a:t>Don’t just list </a:t>
            </a:r>
            <a:r>
              <a:rPr lang="en-GB" sz="2000" dirty="0" smtClean="0">
                <a:solidFill>
                  <a:schemeClr val="bg1"/>
                </a:solidFill>
              </a:rPr>
              <a:t>things</a:t>
            </a:r>
          </a:p>
          <a:p>
            <a:endParaRPr lang="en-GB" sz="2000" dirty="0">
              <a:solidFill>
                <a:schemeClr val="bg1"/>
              </a:solidFill>
            </a:endParaRPr>
          </a:p>
          <a:p>
            <a:r>
              <a:rPr lang="en-GB" sz="2000" dirty="0" smtClean="0">
                <a:solidFill>
                  <a:schemeClr val="bg1"/>
                </a:solidFill>
              </a:rPr>
              <a:t>Refrain </a:t>
            </a:r>
            <a:r>
              <a:rPr lang="en-GB" sz="2000" dirty="0">
                <a:solidFill>
                  <a:schemeClr val="bg1"/>
                </a:solidFill>
              </a:rPr>
              <a:t>from including information on </a:t>
            </a:r>
            <a:r>
              <a:rPr lang="en-GB" sz="2000" dirty="0" smtClean="0">
                <a:solidFill>
                  <a:schemeClr val="bg1"/>
                </a:solidFill>
              </a:rPr>
              <a:t>courses/jobs </a:t>
            </a:r>
            <a:r>
              <a:rPr lang="en-GB" sz="2000" dirty="0">
                <a:solidFill>
                  <a:schemeClr val="bg1"/>
                </a:solidFill>
              </a:rPr>
              <a:t>that are not related to the position you’re applying for</a:t>
            </a:r>
            <a:r>
              <a:rPr lang="en-GB" sz="2000" dirty="0" smtClean="0">
                <a:solidFill>
                  <a:schemeClr val="bg1"/>
                </a:solidFill>
              </a:rPr>
              <a:t>.</a:t>
            </a:r>
          </a:p>
          <a:p>
            <a:endParaRPr lang="en-GB" sz="2000" dirty="0">
              <a:solidFill>
                <a:schemeClr val="bg1"/>
              </a:solidFill>
            </a:endParaRPr>
          </a:p>
          <a:p>
            <a:r>
              <a:rPr lang="en-GB" sz="2000" dirty="0" smtClean="0">
                <a:solidFill>
                  <a:schemeClr val="bg1"/>
                </a:solidFill>
              </a:rPr>
              <a:t>Avoid </a:t>
            </a:r>
            <a:r>
              <a:rPr lang="en-GB" sz="2000" dirty="0">
                <a:solidFill>
                  <a:schemeClr val="bg1"/>
                </a:solidFill>
              </a:rPr>
              <a:t>exaggerating your skills</a:t>
            </a:r>
            <a:r>
              <a:rPr lang="en-GB" sz="2000" dirty="0" smtClean="0">
                <a:solidFill>
                  <a:schemeClr val="bg1"/>
                </a:solidFill>
              </a:rPr>
              <a:t>.</a:t>
            </a:r>
          </a:p>
          <a:p>
            <a:endParaRPr lang="en-GB" sz="2000" dirty="0">
              <a:solidFill>
                <a:schemeClr val="bg1"/>
              </a:solidFill>
            </a:endParaRPr>
          </a:p>
          <a:p>
            <a:r>
              <a:rPr lang="en-GB" sz="2000" dirty="0" smtClean="0">
                <a:solidFill>
                  <a:schemeClr val="bg1"/>
                </a:solidFill>
              </a:rPr>
              <a:t>Don’t </a:t>
            </a:r>
            <a:r>
              <a:rPr lang="en-GB" sz="2000" dirty="0">
                <a:solidFill>
                  <a:schemeClr val="bg1"/>
                </a:solidFill>
              </a:rPr>
              <a:t>leave unexplained gaps in your CV; </a:t>
            </a:r>
            <a:r>
              <a:rPr lang="en-GB" sz="2000" dirty="0" smtClean="0">
                <a:solidFill>
                  <a:schemeClr val="bg1"/>
                </a:solidFill>
              </a:rPr>
              <a:t>always explain </a:t>
            </a:r>
            <a:r>
              <a:rPr lang="en-GB" sz="2000" dirty="0">
                <a:solidFill>
                  <a:schemeClr val="bg1"/>
                </a:solidFill>
              </a:rPr>
              <a:t>the </a:t>
            </a:r>
            <a:r>
              <a:rPr lang="en-GB" sz="2000" dirty="0" smtClean="0">
                <a:solidFill>
                  <a:schemeClr val="bg1"/>
                </a:solidFill>
              </a:rPr>
              <a:t>gaps</a:t>
            </a:r>
          </a:p>
          <a:p>
            <a:endParaRPr lang="en-GB" sz="2000" dirty="0">
              <a:solidFill>
                <a:schemeClr val="bg1"/>
              </a:solidFill>
            </a:endParaRPr>
          </a:p>
          <a:p>
            <a:r>
              <a:rPr lang="en-GB" sz="2000" dirty="0" smtClean="0">
                <a:solidFill>
                  <a:schemeClr val="bg1"/>
                </a:solidFill>
              </a:rPr>
              <a:t>Focus </a:t>
            </a:r>
            <a:r>
              <a:rPr lang="en-GB" sz="2000" dirty="0">
                <a:solidFill>
                  <a:schemeClr val="bg1"/>
                </a:solidFill>
              </a:rPr>
              <a:t>on accomplishments rather than the plain responsibilities</a:t>
            </a:r>
          </a:p>
        </p:txBody>
      </p:sp>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17649" y="5453062"/>
            <a:ext cx="1301751" cy="13017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500">
        <p:split orient="vert"/>
      </p:transition>
    </mc:Choice>
    <mc:Fallback xmlns="">
      <p:transition spd="slow" advClick="0" advTm="5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7" fill="hold" display="0">
                  <p:stCondLst>
                    <p:cond delay="indefinite"/>
                  </p:stCondLst>
                  <p:endCondLst>
                    <p:cond evt="onPrev" delay="0">
                      <p:tgtEl>
                        <p:sldTgt/>
                      </p:tgtEl>
                    </p:cond>
                    <p:cond evt="onStopAudio" delay="0">
                      <p:tgtEl>
                        <p:sldTgt/>
                      </p:tgtEl>
                    </p:cond>
                  </p:endCondLst>
                </p:cTn>
                <p:tgtEl>
                  <p:spTgt spid="2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pic>
        <p:nvPicPr>
          <p:cNvPr id="15" name="19_First Rule.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775700" y="6934200"/>
            <a:ext cx="304800" cy="304800"/>
          </a:xfrm>
          <a:prstGeom prst="rect">
            <a:avLst/>
          </a:prstGeom>
        </p:spPr>
      </p:pic>
      <p:sp>
        <p:nvSpPr>
          <p:cNvPr id="2" name="TextBox 1"/>
          <p:cNvSpPr txBox="1"/>
          <p:nvPr/>
        </p:nvSpPr>
        <p:spPr>
          <a:xfrm>
            <a:off x="1985057" y="-9724"/>
            <a:ext cx="4965540" cy="646331"/>
          </a:xfrm>
          <a:prstGeom prst="rect">
            <a:avLst/>
          </a:prstGeom>
          <a:noFill/>
        </p:spPr>
        <p:txBody>
          <a:bodyPr wrap="square" rtlCol="0">
            <a:spAutoFit/>
          </a:bodyPr>
          <a:lstStyle/>
          <a:p>
            <a:pPr algn="ctr"/>
            <a:r>
              <a:rPr lang="en-GB" sz="3600" dirty="0" smtClean="0">
                <a:solidFill>
                  <a:srgbClr val="87F1FF"/>
                </a:solidFill>
              </a:rPr>
              <a:t>Ultimate Checklist</a:t>
            </a:r>
            <a:endParaRPr lang="en-GB" sz="3600" dirty="0">
              <a:solidFill>
                <a:srgbClr val="87F1FF"/>
              </a:solidFill>
            </a:endParaRPr>
          </a:p>
        </p:txBody>
      </p:sp>
      <p:sp>
        <p:nvSpPr>
          <p:cNvPr id="5" name="TextBox 4"/>
          <p:cNvSpPr txBox="1"/>
          <p:nvPr/>
        </p:nvSpPr>
        <p:spPr>
          <a:xfrm>
            <a:off x="381965" y="613458"/>
            <a:ext cx="7974957" cy="5909310"/>
          </a:xfrm>
          <a:prstGeom prst="rect">
            <a:avLst/>
          </a:prstGeom>
          <a:noFill/>
        </p:spPr>
        <p:txBody>
          <a:bodyPr wrap="square" rtlCol="0">
            <a:spAutoFit/>
          </a:bodyPr>
          <a:lstStyle/>
          <a:p>
            <a:pPr algn="ctr"/>
            <a:r>
              <a:rPr lang="en-GB" dirty="0">
                <a:solidFill>
                  <a:srgbClr val="FFFFFF"/>
                </a:solidFill>
              </a:rPr>
              <a:t>Is it easy to read and well structured</a:t>
            </a:r>
            <a:r>
              <a:rPr lang="en-GB" dirty="0" smtClean="0">
                <a:solidFill>
                  <a:srgbClr val="FFFFFF"/>
                </a:solidFill>
              </a:rPr>
              <a:t>?</a:t>
            </a:r>
          </a:p>
          <a:p>
            <a:pPr algn="ctr"/>
            <a:endParaRPr lang="en-GB" dirty="0">
              <a:solidFill>
                <a:srgbClr val="FFFFFF"/>
              </a:solidFill>
            </a:endParaRPr>
          </a:p>
          <a:p>
            <a:pPr algn="ctr"/>
            <a:r>
              <a:rPr lang="en-GB" dirty="0" smtClean="0">
                <a:solidFill>
                  <a:srgbClr val="FFFFFF"/>
                </a:solidFill>
              </a:rPr>
              <a:t>Do </a:t>
            </a:r>
            <a:r>
              <a:rPr lang="en-GB" dirty="0">
                <a:solidFill>
                  <a:srgbClr val="FFFFFF"/>
                </a:solidFill>
              </a:rPr>
              <a:t>the most important skills and experience stand out? </a:t>
            </a:r>
            <a:endParaRPr lang="en-GB" dirty="0" smtClean="0">
              <a:solidFill>
                <a:srgbClr val="FFFFFF"/>
              </a:solidFill>
            </a:endParaRPr>
          </a:p>
          <a:p>
            <a:pPr algn="ctr"/>
            <a:endParaRPr lang="en-GB" dirty="0">
              <a:solidFill>
                <a:srgbClr val="FFFFFF"/>
              </a:solidFill>
            </a:endParaRPr>
          </a:p>
          <a:p>
            <a:pPr algn="ctr"/>
            <a:r>
              <a:rPr lang="en-GB" dirty="0" smtClean="0">
                <a:solidFill>
                  <a:srgbClr val="FFFFFF"/>
                </a:solidFill>
              </a:rPr>
              <a:t>Is </a:t>
            </a:r>
            <a:r>
              <a:rPr lang="en-GB" dirty="0">
                <a:solidFill>
                  <a:srgbClr val="FFFFFF"/>
                </a:solidFill>
              </a:rPr>
              <a:t>the spelling and grammar correct</a:t>
            </a:r>
            <a:r>
              <a:rPr lang="en-GB" dirty="0" smtClean="0">
                <a:solidFill>
                  <a:srgbClr val="FFFFFF"/>
                </a:solidFill>
              </a:rPr>
              <a:t>?</a:t>
            </a:r>
          </a:p>
          <a:p>
            <a:pPr algn="ctr"/>
            <a:endParaRPr lang="en-GB" dirty="0">
              <a:solidFill>
                <a:srgbClr val="FFFFFF"/>
              </a:solidFill>
            </a:endParaRPr>
          </a:p>
          <a:p>
            <a:pPr algn="ctr"/>
            <a:r>
              <a:rPr lang="en-GB" dirty="0" smtClean="0">
                <a:solidFill>
                  <a:srgbClr val="FFFFFF"/>
                </a:solidFill>
              </a:rPr>
              <a:t>Is </a:t>
            </a:r>
            <a:r>
              <a:rPr lang="en-GB" dirty="0">
                <a:solidFill>
                  <a:srgbClr val="FFFFFF"/>
                </a:solidFill>
              </a:rPr>
              <a:t>the tone appropriate</a:t>
            </a:r>
            <a:r>
              <a:rPr lang="en-GB" dirty="0" smtClean="0">
                <a:solidFill>
                  <a:srgbClr val="FFFFFF"/>
                </a:solidFill>
              </a:rPr>
              <a:t>?</a:t>
            </a:r>
          </a:p>
          <a:p>
            <a:pPr algn="ctr"/>
            <a:endParaRPr lang="en-GB" dirty="0">
              <a:solidFill>
                <a:srgbClr val="FFFFFF"/>
              </a:solidFill>
            </a:endParaRPr>
          </a:p>
          <a:p>
            <a:pPr algn="ctr"/>
            <a:r>
              <a:rPr lang="en-GB" dirty="0" smtClean="0">
                <a:solidFill>
                  <a:srgbClr val="FFFFFF"/>
                </a:solidFill>
              </a:rPr>
              <a:t>Have </a:t>
            </a:r>
            <a:r>
              <a:rPr lang="en-GB" dirty="0">
                <a:solidFill>
                  <a:srgbClr val="FFFFFF"/>
                </a:solidFill>
              </a:rPr>
              <a:t>you given a brief summary of the main duties and responsibilities for each of your previous roles</a:t>
            </a:r>
            <a:r>
              <a:rPr lang="en-GB" dirty="0" smtClean="0">
                <a:solidFill>
                  <a:srgbClr val="FFFFFF"/>
                </a:solidFill>
              </a:rPr>
              <a:t>?</a:t>
            </a:r>
          </a:p>
          <a:p>
            <a:pPr algn="ctr"/>
            <a:endParaRPr lang="en-GB" dirty="0">
              <a:solidFill>
                <a:srgbClr val="FFFFFF"/>
              </a:solidFill>
            </a:endParaRPr>
          </a:p>
          <a:p>
            <a:pPr algn="ctr"/>
            <a:r>
              <a:rPr lang="en-GB" dirty="0" smtClean="0">
                <a:solidFill>
                  <a:srgbClr val="FFFFFF"/>
                </a:solidFill>
              </a:rPr>
              <a:t>Have </a:t>
            </a:r>
            <a:r>
              <a:rPr lang="en-GB" dirty="0">
                <a:solidFill>
                  <a:srgbClr val="FFFFFF"/>
                </a:solidFill>
              </a:rPr>
              <a:t>you included 'Key Achievements' for all of your roles? </a:t>
            </a:r>
            <a:endParaRPr lang="en-GB" dirty="0" smtClean="0">
              <a:solidFill>
                <a:srgbClr val="FFFFFF"/>
              </a:solidFill>
            </a:endParaRPr>
          </a:p>
          <a:p>
            <a:pPr algn="ctr"/>
            <a:endParaRPr lang="en-GB" dirty="0">
              <a:solidFill>
                <a:srgbClr val="FFFFFF"/>
              </a:solidFill>
            </a:endParaRPr>
          </a:p>
          <a:p>
            <a:pPr algn="ctr"/>
            <a:r>
              <a:rPr lang="en-GB" dirty="0" smtClean="0">
                <a:solidFill>
                  <a:srgbClr val="FFFFFF"/>
                </a:solidFill>
              </a:rPr>
              <a:t>Is </a:t>
            </a:r>
            <a:r>
              <a:rPr lang="en-GB" dirty="0">
                <a:solidFill>
                  <a:srgbClr val="FFFFFF"/>
                </a:solidFill>
              </a:rPr>
              <a:t>the CV tailored to the job you're applying for</a:t>
            </a:r>
            <a:r>
              <a:rPr lang="en-GB" dirty="0" smtClean="0">
                <a:solidFill>
                  <a:srgbClr val="FFFFFF"/>
                </a:solidFill>
              </a:rPr>
              <a:t>?</a:t>
            </a:r>
          </a:p>
          <a:p>
            <a:pPr algn="ctr"/>
            <a:endParaRPr lang="en-GB" dirty="0">
              <a:solidFill>
                <a:srgbClr val="FFFFFF"/>
              </a:solidFill>
            </a:endParaRPr>
          </a:p>
          <a:p>
            <a:pPr algn="ctr"/>
            <a:r>
              <a:rPr lang="en-GB" dirty="0" smtClean="0">
                <a:solidFill>
                  <a:srgbClr val="FFFFFF"/>
                </a:solidFill>
              </a:rPr>
              <a:t>Is </a:t>
            </a:r>
            <a:r>
              <a:rPr lang="en-GB" dirty="0">
                <a:solidFill>
                  <a:srgbClr val="FFFFFF"/>
                </a:solidFill>
              </a:rPr>
              <a:t>there any irrelevant info? If yes, remove it</a:t>
            </a:r>
            <a:r>
              <a:rPr lang="en-GB" dirty="0" smtClean="0">
                <a:solidFill>
                  <a:srgbClr val="FFFFFF"/>
                </a:solidFill>
              </a:rPr>
              <a:t>.</a:t>
            </a:r>
          </a:p>
          <a:p>
            <a:pPr algn="ctr"/>
            <a:endParaRPr lang="en-GB" dirty="0">
              <a:solidFill>
                <a:srgbClr val="FFFFFF"/>
              </a:solidFill>
            </a:endParaRPr>
          </a:p>
          <a:p>
            <a:pPr algn="ctr"/>
            <a:r>
              <a:rPr lang="en-GB" dirty="0" smtClean="0">
                <a:solidFill>
                  <a:srgbClr val="FFFFFF"/>
                </a:solidFill>
              </a:rPr>
              <a:t>Would </a:t>
            </a:r>
            <a:r>
              <a:rPr lang="en-GB" dirty="0">
                <a:solidFill>
                  <a:srgbClr val="FFFFFF"/>
                </a:solidFill>
              </a:rPr>
              <a:t>you want to read it</a:t>
            </a:r>
            <a:r>
              <a:rPr lang="en-GB" dirty="0" smtClean="0">
                <a:solidFill>
                  <a:srgbClr val="FFFFFF"/>
                </a:solidFill>
              </a:rPr>
              <a:t>?</a:t>
            </a:r>
          </a:p>
          <a:p>
            <a:pPr algn="ctr"/>
            <a:endParaRPr lang="en-GB" dirty="0">
              <a:solidFill>
                <a:srgbClr val="FFFFFF"/>
              </a:solidFill>
            </a:endParaRPr>
          </a:p>
          <a:p>
            <a:pPr algn="ctr"/>
            <a:r>
              <a:rPr lang="en-GB" dirty="0" smtClean="0">
                <a:solidFill>
                  <a:srgbClr val="FFFFFF"/>
                </a:solidFill>
              </a:rPr>
              <a:t>Have </a:t>
            </a:r>
            <a:r>
              <a:rPr lang="en-GB" dirty="0">
                <a:solidFill>
                  <a:srgbClr val="FFFFFF"/>
                </a:solidFill>
              </a:rPr>
              <a:t>you included relevant keywords so employers and recruiters can find your CV online?</a:t>
            </a:r>
          </a:p>
        </p:txBody>
      </p:sp>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06046" y="105558"/>
            <a:ext cx="1301751" cy="13017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90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7" fill="hold" display="0">
                  <p:stCondLst>
                    <p:cond delay="indefinite"/>
                  </p:stCondLst>
                  <p:endCondLst>
                    <p:cond evt="onPrev" delay="0">
                      <p:tgtEl>
                        <p:sldTgt/>
                      </p:tgtEl>
                    </p:cond>
                    <p:cond evt="onStopAudio" delay="0">
                      <p:tgtEl>
                        <p:sldTgt/>
                      </p:tgtEl>
                    </p:cond>
                  </p:endCondLst>
                </p:cTn>
                <p:tgtEl>
                  <p:spTgt spid="1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pic>
        <p:nvPicPr>
          <p:cNvPr id="16" name="02_Presentations_Are_A_Powerful_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839200" y="7086600"/>
            <a:ext cx="304800" cy="304800"/>
          </a:xfrm>
          <a:prstGeom prst="rect">
            <a:avLst/>
          </a:prstGeom>
        </p:spPr>
      </p:pic>
      <p:pic>
        <p:nvPicPr>
          <p:cNvPr id="18" name="Picture 2"/>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0" y="6724650"/>
            <a:ext cx="9144000" cy="133349"/>
          </a:xfrm>
          <a:prstGeom prst="rect">
            <a:avLst/>
          </a:prstGeom>
        </p:spPr>
      </p:pic>
      <p:pic>
        <p:nvPicPr>
          <p:cNvPr id="22" name="Picture 2"/>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0" y="0"/>
            <a:ext cx="57150" cy="6858000"/>
          </a:xfrm>
          <a:prstGeom prst="rect">
            <a:avLst/>
          </a:prstGeom>
        </p:spPr>
      </p:pic>
      <p:sp>
        <p:nvSpPr>
          <p:cNvPr id="2" name="TextBox 1"/>
          <p:cNvSpPr txBox="1"/>
          <p:nvPr/>
        </p:nvSpPr>
        <p:spPr>
          <a:xfrm>
            <a:off x="897796" y="431017"/>
            <a:ext cx="8093804" cy="523220"/>
          </a:xfrm>
          <a:prstGeom prst="rect">
            <a:avLst/>
          </a:prstGeom>
          <a:noFill/>
        </p:spPr>
        <p:txBody>
          <a:bodyPr wrap="square" rtlCol="0">
            <a:spAutoFit/>
          </a:bodyPr>
          <a:lstStyle/>
          <a:p>
            <a:r>
              <a:rPr lang="en-GB" sz="2800" dirty="0" smtClean="0">
                <a:solidFill>
                  <a:schemeClr val="bg1"/>
                </a:solidFill>
              </a:rPr>
              <a:t>Destinations, Prospects &amp; Approaches with a PhD</a:t>
            </a:r>
            <a:endParaRPr lang="en-GB" sz="2800" dirty="0">
              <a:solidFill>
                <a:schemeClr val="bg1"/>
              </a:solidFill>
            </a:endParaRPr>
          </a:p>
        </p:txBody>
      </p:sp>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37449" y="5422899"/>
            <a:ext cx="1301751" cy="1301751"/>
          </a:xfrm>
          <a:prstGeom prst="rect">
            <a:avLst/>
          </a:prstGeom>
        </p:spPr>
      </p:pic>
      <p:sp>
        <p:nvSpPr>
          <p:cNvPr id="5" name="Rectangle 4"/>
          <p:cNvSpPr/>
          <p:nvPr/>
        </p:nvSpPr>
        <p:spPr>
          <a:xfrm>
            <a:off x="897796" y="3586756"/>
            <a:ext cx="4572000" cy="2031325"/>
          </a:xfrm>
          <a:prstGeom prst="rect">
            <a:avLst/>
          </a:prstGeom>
        </p:spPr>
        <p:txBody>
          <a:bodyPr>
            <a:spAutoFit/>
          </a:bodyPr>
          <a:lstStyle/>
          <a:p>
            <a:pPr fontAlgn="base"/>
            <a:r>
              <a:rPr lang="en-GB" b="1" u="sng" dirty="0" smtClean="0">
                <a:solidFill>
                  <a:srgbClr val="87F1FF"/>
                </a:solidFill>
              </a:rPr>
              <a:t>Of Those Working</a:t>
            </a:r>
          </a:p>
          <a:p>
            <a:pPr fontAlgn="base"/>
            <a:endParaRPr lang="en-GB" dirty="0">
              <a:solidFill>
                <a:srgbClr val="87F1FF"/>
              </a:solidFill>
            </a:endParaRPr>
          </a:p>
          <a:p>
            <a:pPr fontAlgn="base"/>
            <a:r>
              <a:rPr lang="en-GB" dirty="0" smtClean="0">
                <a:solidFill>
                  <a:srgbClr val="87F1FF"/>
                </a:solidFill>
              </a:rPr>
              <a:t>Science</a:t>
            </a:r>
            <a:r>
              <a:rPr lang="en-GB" dirty="0">
                <a:solidFill>
                  <a:srgbClr val="87F1FF"/>
                </a:solidFill>
              </a:rPr>
              <a:t>  (29.2%)</a:t>
            </a:r>
          </a:p>
          <a:p>
            <a:pPr fontAlgn="base"/>
            <a:r>
              <a:rPr lang="en-GB" dirty="0">
                <a:solidFill>
                  <a:srgbClr val="87F1FF"/>
                </a:solidFill>
              </a:rPr>
              <a:t>Education professionals (23.7%)</a:t>
            </a:r>
          </a:p>
          <a:p>
            <a:pPr fontAlgn="base"/>
            <a:r>
              <a:rPr lang="en-GB" dirty="0">
                <a:solidFill>
                  <a:srgbClr val="87F1FF"/>
                </a:solidFill>
              </a:rPr>
              <a:t>Legal, social and welfare (9.5%)</a:t>
            </a:r>
          </a:p>
          <a:p>
            <a:pPr fontAlgn="base"/>
            <a:r>
              <a:rPr lang="en-GB" dirty="0">
                <a:solidFill>
                  <a:srgbClr val="87F1FF"/>
                </a:solidFill>
              </a:rPr>
              <a:t>Technicians and other professionals (9%)</a:t>
            </a:r>
          </a:p>
          <a:p>
            <a:pPr fontAlgn="base"/>
            <a:r>
              <a:rPr lang="en-GB" dirty="0">
                <a:solidFill>
                  <a:srgbClr val="87F1FF"/>
                </a:solidFill>
              </a:rPr>
              <a:t>Other (28.6%)</a:t>
            </a:r>
          </a:p>
        </p:txBody>
      </p:sp>
      <p:sp>
        <p:nvSpPr>
          <p:cNvPr id="6" name="TextBox 5"/>
          <p:cNvSpPr txBox="1"/>
          <p:nvPr/>
        </p:nvSpPr>
        <p:spPr>
          <a:xfrm>
            <a:off x="897797" y="1102489"/>
            <a:ext cx="5000263" cy="2308324"/>
          </a:xfrm>
          <a:prstGeom prst="rect">
            <a:avLst/>
          </a:prstGeom>
          <a:noFill/>
        </p:spPr>
        <p:txBody>
          <a:bodyPr wrap="square" rtlCol="0">
            <a:spAutoFit/>
          </a:bodyPr>
          <a:lstStyle/>
          <a:p>
            <a:r>
              <a:rPr lang="en-GB" b="1" u="sng" dirty="0" smtClean="0">
                <a:solidFill>
                  <a:srgbClr val="87F1FF"/>
                </a:solidFill>
              </a:rPr>
              <a:t>Graduate Destinations</a:t>
            </a:r>
          </a:p>
          <a:p>
            <a:endParaRPr lang="en-GB" dirty="0">
              <a:solidFill>
                <a:srgbClr val="87F1FF"/>
              </a:solidFill>
            </a:endParaRPr>
          </a:p>
          <a:p>
            <a:pPr fontAlgn="base"/>
            <a:r>
              <a:rPr lang="en-GB" dirty="0">
                <a:solidFill>
                  <a:srgbClr val="87F1FF"/>
                </a:solidFill>
              </a:rPr>
              <a:t>Employed (84.9%)</a:t>
            </a:r>
          </a:p>
          <a:p>
            <a:pPr fontAlgn="base"/>
            <a:r>
              <a:rPr lang="en-GB" dirty="0">
                <a:solidFill>
                  <a:srgbClr val="87F1FF"/>
                </a:solidFill>
              </a:rPr>
              <a:t>Further study (2.7%)</a:t>
            </a:r>
          </a:p>
          <a:p>
            <a:pPr fontAlgn="base"/>
            <a:r>
              <a:rPr lang="en-GB" dirty="0">
                <a:solidFill>
                  <a:srgbClr val="87F1FF"/>
                </a:solidFill>
              </a:rPr>
              <a:t>Working and studying (3.8%)</a:t>
            </a:r>
          </a:p>
          <a:p>
            <a:pPr fontAlgn="base"/>
            <a:r>
              <a:rPr lang="en-GB" dirty="0">
                <a:solidFill>
                  <a:srgbClr val="87F1FF"/>
                </a:solidFill>
              </a:rPr>
              <a:t>Unemployed (4.4%)</a:t>
            </a:r>
          </a:p>
          <a:p>
            <a:pPr fontAlgn="base"/>
            <a:r>
              <a:rPr lang="en-GB" dirty="0">
                <a:solidFill>
                  <a:srgbClr val="87F1FF"/>
                </a:solidFill>
              </a:rPr>
              <a:t>Other (4.2%)</a:t>
            </a:r>
          </a:p>
          <a:p>
            <a:endParaRPr lang="en-GB" dirty="0"/>
          </a:p>
        </p:txBody>
      </p:sp>
    </p:spTree>
    <p:extLst>
      <p:ext uri="{BB962C8B-B14F-4D97-AF65-F5344CB8AC3E}">
        <p14:creationId xmlns:p14="http://schemas.microsoft.com/office/powerpoint/2010/main" val="632494702"/>
      </p:ext>
    </p:extLst>
  </p:cSld>
  <p:clrMapOvr>
    <a:masterClrMapping/>
  </p:clrMapOvr>
  <p:transition spd="slow" advClick="0"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60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7" fill="hold" display="0">
                  <p:stCondLst>
                    <p:cond delay="indefinite"/>
                  </p:stCondLst>
                  <p:endCondLst>
                    <p:cond evt="onPrev" delay="0">
                      <p:tgtEl>
                        <p:sldTgt/>
                      </p:tgtEl>
                    </p:cond>
                    <p:cond evt="onStopAudio" delay="0">
                      <p:tgtEl>
                        <p:sldTgt/>
                      </p:tgtEl>
                    </p:cond>
                  </p:endCondLst>
                </p:cTn>
                <p:tgtEl>
                  <p:spTgt spid="1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2730" y="1051889"/>
            <a:ext cx="6967960" cy="4524315"/>
          </a:xfrm>
          <a:prstGeom prst="rect">
            <a:avLst/>
          </a:prstGeom>
        </p:spPr>
        <p:txBody>
          <a:bodyPr wrap="square">
            <a:spAutoFit/>
          </a:bodyPr>
          <a:lstStyle/>
          <a:p>
            <a:pPr marL="285750" indent="-285750">
              <a:buFont typeface="Arial" panose="020B0604020202020204" pitchFamily="34" charset="0"/>
              <a:buChar char="•"/>
            </a:pPr>
            <a:r>
              <a:rPr lang="en-GB" dirty="0">
                <a:solidFill>
                  <a:srgbClr val="87F1FF"/>
                </a:solidFill>
              </a:rPr>
              <a:t>Network – attend conferences, seminars, and lectures to ensure you meet those working in your field</a:t>
            </a:r>
          </a:p>
          <a:p>
            <a:pPr marL="285750" indent="-285750">
              <a:buFont typeface="Arial" panose="020B0604020202020204" pitchFamily="34" charset="0"/>
              <a:buChar char="•"/>
            </a:pPr>
            <a:endParaRPr lang="en-GB" dirty="0" smtClean="0">
              <a:solidFill>
                <a:srgbClr val="87F1FF"/>
              </a:solidFill>
            </a:endParaRPr>
          </a:p>
          <a:p>
            <a:pPr marL="285750" indent="-285750">
              <a:buFont typeface="Arial" panose="020B0604020202020204" pitchFamily="34" charset="0"/>
              <a:buChar char="•"/>
            </a:pPr>
            <a:r>
              <a:rPr lang="en-GB" dirty="0" smtClean="0">
                <a:solidFill>
                  <a:srgbClr val="87F1FF"/>
                </a:solidFill>
              </a:rPr>
              <a:t>Present </a:t>
            </a:r>
            <a:r>
              <a:rPr lang="en-GB" dirty="0">
                <a:solidFill>
                  <a:srgbClr val="87F1FF"/>
                </a:solidFill>
              </a:rPr>
              <a:t>papers at conferences, seminars and poster competitions to make people aware of you and your research</a:t>
            </a:r>
          </a:p>
          <a:p>
            <a:pPr marL="285750" indent="-285750">
              <a:buFont typeface="Arial" panose="020B0604020202020204" pitchFamily="34" charset="0"/>
              <a:buChar char="•"/>
            </a:pPr>
            <a:endParaRPr lang="en-GB" dirty="0" smtClean="0">
              <a:solidFill>
                <a:srgbClr val="87F1FF"/>
              </a:solidFill>
            </a:endParaRPr>
          </a:p>
          <a:p>
            <a:pPr marL="285750" indent="-285750">
              <a:buFont typeface="Arial" panose="020B0604020202020204" pitchFamily="34" charset="0"/>
              <a:buChar char="•"/>
            </a:pPr>
            <a:r>
              <a:rPr lang="en-GB" dirty="0" smtClean="0">
                <a:solidFill>
                  <a:srgbClr val="87F1FF"/>
                </a:solidFill>
              </a:rPr>
              <a:t>Publish </a:t>
            </a:r>
            <a:r>
              <a:rPr lang="en-GB" dirty="0">
                <a:solidFill>
                  <a:srgbClr val="87F1FF"/>
                </a:solidFill>
              </a:rPr>
              <a:t>– collaborations with those you’ve been networking with are a good way to get your name in academic journals</a:t>
            </a:r>
          </a:p>
          <a:p>
            <a:pPr marL="285750" indent="-285750">
              <a:buFont typeface="Arial" panose="020B0604020202020204" pitchFamily="34" charset="0"/>
              <a:buChar char="•"/>
            </a:pPr>
            <a:endParaRPr lang="en-GB" dirty="0" smtClean="0">
              <a:solidFill>
                <a:srgbClr val="87F1FF"/>
              </a:solidFill>
            </a:endParaRPr>
          </a:p>
          <a:p>
            <a:pPr marL="285750" indent="-285750">
              <a:buFont typeface="Arial" panose="020B0604020202020204" pitchFamily="34" charset="0"/>
              <a:buChar char="•"/>
            </a:pPr>
            <a:r>
              <a:rPr lang="en-GB" dirty="0" smtClean="0">
                <a:solidFill>
                  <a:srgbClr val="87F1FF"/>
                </a:solidFill>
              </a:rPr>
              <a:t>Teach </a:t>
            </a:r>
            <a:r>
              <a:rPr lang="en-GB" dirty="0">
                <a:solidFill>
                  <a:srgbClr val="87F1FF"/>
                </a:solidFill>
              </a:rPr>
              <a:t>- undertake student demonstrating, supervision, lecturing, seminar leading and assessment</a:t>
            </a:r>
          </a:p>
          <a:p>
            <a:pPr marL="285750" indent="-285750">
              <a:buFont typeface="Arial" panose="020B0604020202020204" pitchFamily="34" charset="0"/>
              <a:buChar char="•"/>
            </a:pPr>
            <a:endParaRPr lang="en-GB" dirty="0" smtClean="0">
              <a:solidFill>
                <a:srgbClr val="87F1FF"/>
              </a:solidFill>
            </a:endParaRPr>
          </a:p>
          <a:p>
            <a:pPr marL="285750" indent="-285750">
              <a:buFont typeface="Arial" panose="020B0604020202020204" pitchFamily="34" charset="0"/>
              <a:buChar char="•"/>
            </a:pPr>
            <a:r>
              <a:rPr lang="en-GB" dirty="0" smtClean="0">
                <a:solidFill>
                  <a:srgbClr val="87F1FF"/>
                </a:solidFill>
              </a:rPr>
              <a:t>Undertake </a:t>
            </a:r>
            <a:r>
              <a:rPr lang="en-GB" dirty="0">
                <a:solidFill>
                  <a:srgbClr val="87F1FF"/>
                </a:solidFill>
              </a:rPr>
              <a:t>training and development – as well as teaching and learning qualifications and research or analytical techniques relevant to your subject, undertake some general skills development, for example presentations, time management or academic writing</a:t>
            </a:r>
          </a:p>
        </p:txBody>
      </p:sp>
      <p:sp>
        <p:nvSpPr>
          <p:cNvPr id="3" name="Rectangle 2"/>
          <p:cNvSpPr/>
          <p:nvPr/>
        </p:nvSpPr>
        <p:spPr>
          <a:xfrm>
            <a:off x="832730" y="458259"/>
            <a:ext cx="5971571" cy="461665"/>
          </a:xfrm>
          <a:prstGeom prst="rect">
            <a:avLst/>
          </a:prstGeom>
        </p:spPr>
        <p:txBody>
          <a:bodyPr wrap="none">
            <a:spAutoFit/>
          </a:bodyPr>
          <a:lstStyle/>
          <a:p>
            <a:r>
              <a:rPr lang="en-GB" sz="2400" b="1" dirty="0">
                <a:solidFill>
                  <a:srgbClr val="FFFFFF"/>
                </a:solidFill>
              </a:rPr>
              <a:t>Make the </a:t>
            </a:r>
            <a:r>
              <a:rPr lang="en-GB" sz="2400" b="1" dirty="0" smtClean="0">
                <a:solidFill>
                  <a:srgbClr val="FFFFFF"/>
                </a:solidFill>
              </a:rPr>
              <a:t>Most </a:t>
            </a:r>
            <a:r>
              <a:rPr lang="en-GB" sz="2400" b="1" dirty="0">
                <a:solidFill>
                  <a:srgbClr val="FFFFFF"/>
                </a:solidFill>
              </a:rPr>
              <a:t>of </a:t>
            </a:r>
            <a:r>
              <a:rPr lang="en-GB" sz="2400" b="1" dirty="0" smtClean="0">
                <a:solidFill>
                  <a:srgbClr val="FFFFFF"/>
                </a:solidFill>
              </a:rPr>
              <a:t>Your Time During Your </a:t>
            </a:r>
            <a:r>
              <a:rPr lang="en-GB" sz="2400" b="1" dirty="0">
                <a:solidFill>
                  <a:srgbClr val="FFFFFF"/>
                </a:solidFill>
              </a:rPr>
              <a:t>PhD</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2885" y="5425493"/>
            <a:ext cx="1304925"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7500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6177" y="1965099"/>
            <a:ext cx="7664446" cy="3416320"/>
          </a:xfrm>
          <a:prstGeom prst="rect">
            <a:avLst/>
          </a:prstGeom>
        </p:spPr>
        <p:txBody>
          <a:bodyPr wrap="square">
            <a:spAutoFit/>
          </a:bodyPr>
          <a:lstStyle/>
          <a:p>
            <a:pPr marL="285750" indent="-285750">
              <a:buFont typeface="Arial" panose="020B0604020202020204" pitchFamily="34" charset="0"/>
              <a:buChar char="•"/>
            </a:pPr>
            <a:r>
              <a:rPr lang="en-GB" dirty="0">
                <a:solidFill>
                  <a:srgbClr val="87F1FF"/>
                </a:solidFill>
              </a:rPr>
              <a:t>Continue to develop elements of the research from your thesis as well as your efforts to publish and give conference </a:t>
            </a:r>
            <a:r>
              <a:rPr lang="en-GB" dirty="0" smtClean="0">
                <a:solidFill>
                  <a:srgbClr val="87F1FF"/>
                </a:solidFill>
              </a:rPr>
              <a:t>papers</a:t>
            </a:r>
          </a:p>
          <a:p>
            <a:pPr marL="285750" indent="-285750">
              <a:buFont typeface="Arial" panose="020B0604020202020204" pitchFamily="34" charset="0"/>
              <a:buChar char="•"/>
            </a:pPr>
            <a:endParaRPr lang="en-GB" dirty="0">
              <a:solidFill>
                <a:srgbClr val="87F1FF"/>
              </a:solidFill>
            </a:endParaRPr>
          </a:p>
          <a:p>
            <a:pPr marL="285750" indent="-285750">
              <a:buFont typeface="Arial" panose="020B0604020202020204" pitchFamily="34" charset="0"/>
              <a:buChar char="•"/>
            </a:pPr>
            <a:r>
              <a:rPr lang="en-GB" dirty="0">
                <a:solidFill>
                  <a:srgbClr val="87F1FF"/>
                </a:solidFill>
              </a:rPr>
              <a:t>Apply for research funding – evidence that you are experienced at writing grant applications and any success at securing research funding are </a:t>
            </a:r>
            <a:r>
              <a:rPr lang="en-GB" dirty="0" smtClean="0">
                <a:solidFill>
                  <a:srgbClr val="87F1FF"/>
                </a:solidFill>
              </a:rPr>
              <a:t>key</a:t>
            </a:r>
          </a:p>
          <a:p>
            <a:pPr marL="285750" indent="-285750">
              <a:buFont typeface="Arial" panose="020B0604020202020204" pitchFamily="34" charset="0"/>
              <a:buChar char="•"/>
            </a:pPr>
            <a:endParaRPr lang="en-GB" dirty="0">
              <a:solidFill>
                <a:srgbClr val="87F1FF"/>
              </a:solidFill>
            </a:endParaRPr>
          </a:p>
          <a:p>
            <a:pPr marL="285750" indent="-285750">
              <a:buFont typeface="Arial" panose="020B0604020202020204" pitchFamily="34" charset="0"/>
              <a:buChar char="•"/>
            </a:pPr>
            <a:r>
              <a:rPr lang="en-GB" dirty="0">
                <a:solidFill>
                  <a:srgbClr val="87F1FF"/>
                </a:solidFill>
              </a:rPr>
              <a:t>Continue to utilise your networking skills and keep in touch with academics in your field. They may have a vacancy coming up, or they may be applying for funding that provides an opportunity in their research </a:t>
            </a:r>
            <a:r>
              <a:rPr lang="en-GB" dirty="0" smtClean="0">
                <a:solidFill>
                  <a:srgbClr val="87F1FF"/>
                </a:solidFill>
              </a:rPr>
              <a:t>group</a:t>
            </a:r>
          </a:p>
          <a:p>
            <a:pPr marL="285750" indent="-285750">
              <a:buFont typeface="Arial" panose="020B0604020202020204" pitchFamily="34" charset="0"/>
              <a:buChar char="•"/>
            </a:pPr>
            <a:endParaRPr lang="en-GB" dirty="0">
              <a:solidFill>
                <a:srgbClr val="87F1FF"/>
              </a:solidFill>
            </a:endParaRPr>
          </a:p>
          <a:p>
            <a:pPr marL="285750" indent="-285750">
              <a:buFont typeface="Arial" panose="020B0604020202020204" pitchFamily="34" charset="0"/>
              <a:buChar char="•"/>
            </a:pPr>
            <a:r>
              <a:rPr lang="en-GB" dirty="0">
                <a:solidFill>
                  <a:srgbClr val="87F1FF"/>
                </a:solidFill>
              </a:rPr>
              <a:t>Make sure you have an up-to-date, academic CV  - give copies to your referees to help inform any references they write for you</a:t>
            </a:r>
          </a:p>
        </p:txBody>
      </p:sp>
      <p:sp>
        <p:nvSpPr>
          <p:cNvPr id="3" name="Rectangle 2"/>
          <p:cNvSpPr/>
          <p:nvPr/>
        </p:nvSpPr>
        <p:spPr>
          <a:xfrm>
            <a:off x="947118" y="1083290"/>
            <a:ext cx="6032413" cy="461665"/>
          </a:xfrm>
          <a:prstGeom prst="rect">
            <a:avLst/>
          </a:prstGeom>
        </p:spPr>
        <p:txBody>
          <a:bodyPr wrap="square">
            <a:spAutoFit/>
          </a:bodyPr>
          <a:lstStyle/>
          <a:p>
            <a:r>
              <a:rPr lang="en-GB" sz="2400" b="1" dirty="0">
                <a:solidFill>
                  <a:srgbClr val="FFFFFF"/>
                </a:solidFill>
              </a:rPr>
              <a:t>After </a:t>
            </a:r>
            <a:r>
              <a:rPr lang="en-GB" sz="2400" b="1" dirty="0" smtClean="0">
                <a:solidFill>
                  <a:srgbClr val="FFFFFF"/>
                </a:solidFill>
              </a:rPr>
              <a:t>You’ve Completed Your PhD</a:t>
            </a:r>
            <a:endParaRPr lang="en-GB" sz="2400" b="1" dirty="0">
              <a:solidFill>
                <a:srgbClr val="FFFFFF"/>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8160" y="5381419"/>
            <a:ext cx="1304925"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7947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3436" y="5421916"/>
            <a:ext cx="1304925"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99325" y="376193"/>
            <a:ext cx="8235389" cy="1661993"/>
          </a:xfrm>
          <a:prstGeom prst="rect">
            <a:avLst/>
          </a:prstGeom>
        </p:spPr>
        <p:txBody>
          <a:bodyPr wrap="square">
            <a:spAutoFit/>
          </a:bodyPr>
          <a:lstStyle/>
          <a:p>
            <a:r>
              <a:rPr lang="en-GB" sz="2400" b="1" u="sng" dirty="0">
                <a:solidFill>
                  <a:srgbClr val="FFFFFF"/>
                </a:solidFill>
              </a:rPr>
              <a:t>A </a:t>
            </a:r>
            <a:r>
              <a:rPr lang="en-GB" sz="2400" b="1" u="sng" dirty="0" smtClean="0">
                <a:solidFill>
                  <a:srgbClr val="FFFFFF"/>
                </a:solidFill>
              </a:rPr>
              <a:t>Career Outside Academia</a:t>
            </a:r>
            <a:endParaRPr lang="en-GB" sz="2400" b="1" u="sng" dirty="0">
              <a:solidFill>
                <a:srgbClr val="FFFFFF"/>
              </a:solidFill>
            </a:endParaRPr>
          </a:p>
          <a:p>
            <a:endParaRPr lang="en-GB" sz="2400" dirty="0">
              <a:solidFill>
                <a:srgbClr val="FFFFFF"/>
              </a:solidFill>
            </a:endParaRPr>
          </a:p>
          <a:p>
            <a:r>
              <a:rPr lang="en-GB" i="1" dirty="0">
                <a:solidFill>
                  <a:srgbClr val="FFFFFF"/>
                </a:solidFill>
              </a:rPr>
              <a:t>An academic career is by no means the only avenue for a PhD graduate. You will have developed specialised and extensive research skills that will be advantageous in a range of both research and non-research roles.</a:t>
            </a:r>
          </a:p>
        </p:txBody>
      </p:sp>
      <p:sp>
        <p:nvSpPr>
          <p:cNvPr id="3" name="Rectangle 2"/>
          <p:cNvSpPr/>
          <p:nvPr/>
        </p:nvSpPr>
        <p:spPr>
          <a:xfrm>
            <a:off x="491924" y="2100885"/>
            <a:ext cx="7031620" cy="3970318"/>
          </a:xfrm>
          <a:prstGeom prst="rect">
            <a:avLst/>
          </a:prstGeom>
        </p:spPr>
        <p:txBody>
          <a:bodyPr wrap="square">
            <a:spAutoFit/>
          </a:bodyPr>
          <a:lstStyle/>
          <a:p>
            <a:r>
              <a:rPr lang="en-GB" dirty="0" smtClean="0">
                <a:solidFill>
                  <a:srgbClr val="87F1FF"/>
                </a:solidFill>
              </a:rPr>
              <a:t>Example Destinations </a:t>
            </a:r>
          </a:p>
          <a:p>
            <a:pPr marL="285750" indent="-285750">
              <a:buFont typeface="Arial" panose="020B0604020202020204" pitchFamily="34" charset="0"/>
              <a:buChar char="•"/>
            </a:pPr>
            <a:endParaRPr lang="en-GB" dirty="0">
              <a:solidFill>
                <a:srgbClr val="87F1FF"/>
              </a:solidFill>
            </a:endParaRPr>
          </a:p>
          <a:p>
            <a:pPr marL="285750" indent="-285750">
              <a:buFont typeface="Arial" panose="020B0604020202020204" pitchFamily="34" charset="0"/>
              <a:buChar char="•"/>
            </a:pPr>
            <a:r>
              <a:rPr lang="en-GB" dirty="0" smtClean="0">
                <a:solidFill>
                  <a:srgbClr val="87F1FF"/>
                </a:solidFill>
              </a:rPr>
              <a:t>The </a:t>
            </a:r>
            <a:r>
              <a:rPr lang="en-GB" dirty="0">
                <a:solidFill>
                  <a:srgbClr val="87F1FF"/>
                </a:solidFill>
              </a:rPr>
              <a:t>Civil Service</a:t>
            </a:r>
          </a:p>
          <a:p>
            <a:pPr marL="285750" indent="-285750">
              <a:buFont typeface="Arial" panose="020B0604020202020204" pitchFamily="34" charset="0"/>
              <a:buChar char="•"/>
            </a:pPr>
            <a:r>
              <a:rPr lang="en-GB" dirty="0">
                <a:solidFill>
                  <a:srgbClr val="87F1FF"/>
                </a:solidFill>
              </a:rPr>
              <a:t>Consultancy</a:t>
            </a:r>
          </a:p>
          <a:p>
            <a:pPr marL="285750" indent="-285750">
              <a:buFont typeface="Arial" panose="020B0604020202020204" pitchFamily="34" charset="0"/>
              <a:buChar char="•"/>
            </a:pPr>
            <a:r>
              <a:rPr lang="en-GB" dirty="0">
                <a:solidFill>
                  <a:srgbClr val="87F1FF"/>
                </a:solidFill>
              </a:rPr>
              <a:t>Intellectual Property</a:t>
            </a:r>
          </a:p>
          <a:p>
            <a:pPr marL="285750" indent="-285750">
              <a:buFont typeface="Arial" panose="020B0604020202020204" pitchFamily="34" charset="0"/>
              <a:buChar char="•"/>
            </a:pPr>
            <a:r>
              <a:rPr lang="en-GB" dirty="0">
                <a:solidFill>
                  <a:srgbClr val="87F1FF"/>
                </a:solidFill>
              </a:rPr>
              <a:t>University administration</a:t>
            </a:r>
          </a:p>
          <a:p>
            <a:pPr marL="285750" indent="-285750">
              <a:buFont typeface="Arial" panose="020B0604020202020204" pitchFamily="34" charset="0"/>
              <a:buChar char="•"/>
            </a:pPr>
            <a:r>
              <a:rPr lang="en-GB" dirty="0">
                <a:solidFill>
                  <a:srgbClr val="87F1FF"/>
                </a:solidFill>
              </a:rPr>
              <a:t>The third sector</a:t>
            </a:r>
          </a:p>
          <a:p>
            <a:endParaRPr lang="en-GB" dirty="0" smtClean="0">
              <a:solidFill>
                <a:srgbClr val="87F1FF"/>
              </a:solidFill>
            </a:endParaRPr>
          </a:p>
          <a:p>
            <a:r>
              <a:rPr lang="en-GB" dirty="0" smtClean="0">
                <a:solidFill>
                  <a:srgbClr val="87F1FF"/>
                </a:solidFill>
              </a:rPr>
              <a:t>Employers </a:t>
            </a:r>
            <a:r>
              <a:rPr lang="en-GB" dirty="0">
                <a:solidFill>
                  <a:srgbClr val="87F1FF"/>
                </a:solidFill>
              </a:rPr>
              <a:t>look for ’hard’ skills such as knowledge, ability with foreign languages and IT skills. But they also value strong transferable skills - including teamwork, commercial awareness, good written and verbal communication and problem solving. Your CV will need to be explicit about how the skills gained during your research degree are transferable and </a:t>
            </a:r>
            <a:r>
              <a:rPr lang="en-GB" dirty="0" smtClean="0">
                <a:solidFill>
                  <a:srgbClr val="87F1FF"/>
                </a:solidFill>
              </a:rPr>
              <a:t>high-level.</a:t>
            </a:r>
            <a:endParaRPr lang="en-GB" dirty="0">
              <a:solidFill>
                <a:srgbClr val="87F1FF"/>
              </a:solidFill>
            </a:endParaRPr>
          </a:p>
        </p:txBody>
      </p:sp>
    </p:spTree>
    <p:extLst>
      <p:ext uri="{BB962C8B-B14F-4D97-AF65-F5344CB8AC3E}">
        <p14:creationId xmlns:p14="http://schemas.microsoft.com/office/powerpoint/2010/main" val="3872127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95545" y="177043"/>
            <a:ext cx="4790859" cy="523220"/>
          </a:xfrm>
          <a:prstGeom prst="rect">
            <a:avLst/>
          </a:prstGeom>
        </p:spPr>
        <p:txBody>
          <a:bodyPr wrap="square">
            <a:spAutoFit/>
          </a:bodyPr>
          <a:lstStyle/>
          <a:p>
            <a:pPr algn="ctr"/>
            <a:r>
              <a:rPr lang="en-GB" sz="2800" b="1" dirty="0">
                <a:solidFill>
                  <a:srgbClr val="FFFFFF"/>
                </a:solidFill>
              </a:rPr>
              <a:t>PhD </a:t>
            </a:r>
            <a:r>
              <a:rPr lang="en-GB" sz="2800" b="1" dirty="0" smtClean="0">
                <a:solidFill>
                  <a:srgbClr val="FFFFFF"/>
                </a:solidFill>
              </a:rPr>
              <a:t>Transferable Skills</a:t>
            </a:r>
            <a:endParaRPr lang="en-GB" sz="2800" b="1" dirty="0">
              <a:solidFill>
                <a:srgbClr val="FFFFFF"/>
              </a:solidFill>
            </a:endParaRPr>
          </a:p>
        </p:txBody>
      </p:sp>
      <p:sp>
        <p:nvSpPr>
          <p:cNvPr id="3" name="Rectangle 2"/>
          <p:cNvSpPr/>
          <p:nvPr/>
        </p:nvSpPr>
        <p:spPr>
          <a:xfrm>
            <a:off x="92594" y="885458"/>
            <a:ext cx="8796759" cy="5509200"/>
          </a:xfrm>
          <a:prstGeom prst="rect">
            <a:avLst/>
          </a:prstGeom>
        </p:spPr>
        <p:txBody>
          <a:bodyPr wrap="square">
            <a:spAutoFit/>
          </a:bodyPr>
          <a:lstStyle/>
          <a:p>
            <a:pPr marL="285750" indent="-285750" algn="ctr">
              <a:buFont typeface="Arial" panose="020B0604020202020204" pitchFamily="34" charset="0"/>
              <a:buChar char="•"/>
            </a:pPr>
            <a:r>
              <a:rPr lang="en-GB" sz="1600" b="1" dirty="0">
                <a:solidFill>
                  <a:srgbClr val="87F1FF"/>
                </a:solidFill>
              </a:rPr>
              <a:t>Analysis &amp; Problem-Solving</a:t>
            </a:r>
          </a:p>
          <a:p>
            <a:pPr algn="ctr"/>
            <a:r>
              <a:rPr lang="en-GB" sz="1600" dirty="0">
                <a:solidFill>
                  <a:srgbClr val="87F1FF"/>
                </a:solidFill>
              </a:rPr>
              <a:t>Define a problem and identify possible causes</a:t>
            </a:r>
          </a:p>
          <a:p>
            <a:pPr algn="ctr"/>
            <a:r>
              <a:rPr lang="en-GB" sz="1600" dirty="0">
                <a:solidFill>
                  <a:srgbClr val="87F1FF"/>
                </a:solidFill>
              </a:rPr>
              <a:t>Comprehend large amounts of </a:t>
            </a:r>
            <a:r>
              <a:rPr lang="en-GB" sz="1600" dirty="0" smtClean="0">
                <a:solidFill>
                  <a:srgbClr val="87F1FF"/>
                </a:solidFill>
              </a:rPr>
              <a:t>information</a:t>
            </a:r>
          </a:p>
          <a:p>
            <a:pPr algn="ctr"/>
            <a:endParaRPr lang="en-GB" sz="1600" b="1" dirty="0">
              <a:solidFill>
                <a:srgbClr val="87F1FF"/>
              </a:solidFill>
            </a:endParaRPr>
          </a:p>
          <a:p>
            <a:pPr marL="285750" indent="-285750" algn="ctr">
              <a:buFont typeface="Arial" panose="020B0604020202020204" pitchFamily="34" charset="0"/>
              <a:buChar char="•"/>
            </a:pPr>
            <a:r>
              <a:rPr lang="en-GB" sz="1600" b="1" dirty="0" smtClean="0">
                <a:solidFill>
                  <a:srgbClr val="87F1FF"/>
                </a:solidFill>
              </a:rPr>
              <a:t>Interpersonal </a:t>
            </a:r>
            <a:r>
              <a:rPr lang="en-GB" sz="1600" b="1" dirty="0">
                <a:solidFill>
                  <a:srgbClr val="87F1FF"/>
                </a:solidFill>
              </a:rPr>
              <a:t>&amp; Leadership Skills</a:t>
            </a:r>
          </a:p>
          <a:p>
            <a:pPr algn="ctr"/>
            <a:r>
              <a:rPr lang="en-GB" sz="1600" dirty="0">
                <a:solidFill>
                  <a:srgbClr val="87F1FF"/>
                </a:solidFill>
              </a:rPr>
              <a:t>Facilitate group discussions or conduct meetings</a:t>
            </a:r>
          </a:p>
          <a:p>
            <a:pPr algn="ctr"/>
            <a:r>
              <a:rPr lang="en-GB" sz="1600" dirty="0" smtClean="0">
                <a:solidFill>
                  <a:srgbClr val="87F1FF"/>
                </a:solidFill>
              </a:rPr>
              <a:t>Navigate </a:t>
            </a:r>
            <a:r>
              <a:rPr lang="en-GB" sz="1600" dirty="0">
                <a:solidFill>
                  <a:srgbClr val="87F1FF"/>
                </a:solidFill>
              </a:rPr>
              <a:t>complex bureaucratic </a:t>
            </a:r>
            <a:r>
              <a:rPr lang="en-GB" sz="1600" dirty="0" smtClean="0">
                <a:solidFill>
                  <a:srgbClr val="87F1FF"/>
                </a:solidFill>
              </a:rPr>
              <a:t>environments</a:t>
            </a:r>
          </a:p>
          <a:p>
            <a:pPr algn="ctr"/>
            <a:endParaRPr lang="en-GB" sz="1600" dirty="0">
              <a:solidFill>
                <a:srgbClr val="87F1FF"/>
              </a:solidFill>
            </a:endParaRPr>
          </a:p>
          <a:p>
            <a:pPr marL="285750" indent="-285750" algn="ctr">
              <a:buFont typeface="Arial" panose="020B0604020202020204" pitchFamily="34" charset="0"/>
              <a:buChar char="•"/>
            </a:pPr>
            <a:r>
              <a:rPr lang="en-GB" sz="1600" b="1" dirty="0">
                <a:solidFill>
                  <a:srgbClr val="87F1FF"/>
                </a:solidFill>
              </a:rPr>
              <a:t>Project Management &amp; Organization</a:t>
            </a:r>
          </a:p>
          <a:p>
            <a:pPr algn="ctr"/>
            <a:r>
              <a:rPr lang="en-GB" sz="1600" dirty="0">
                <a:solidFill>
                  <a:srgbClr val="87F1FF"/>
                </a:solidFill>
              </a:rPr>
              <a:t>Manage a project or projects from beginning to end</a:t>
            </a:r>
          </a:p>
          <a:p>
            <a:pPr algn="ctr"/>
            <a:r>
              <a:rPr lang="en-GB" sz="1600" dirty="0">
                <a:solidFill>
                  <a:srgbClr val="87F1FF"/>
                </a:solidFill>
              </a:rPr>
              <a:t>Identify goals and/or tasks to be accomplished and a realistic timeline for </a:t>
            </a:r>
            <a:r>
              <a:rPr lang="en-GB" sz="1600" dirty="0" smtClean="0">
                <a:solidFill>
                  <a:srgbClr val="87F1FF"/>
                </a:solidFill>
              </a:rPr>
              <a:t>completion</a:t>
            </a:r>
          </a:p>
          <a:p>
            <a:pPr marL="285750" indent="-285750" algn="ctr">
              <a:buFont typeface="Arial" panose="020B0604020202020204" pitchFamily="34" charset="0"/>
              <a:buChar char="•"/>
            </a:pPr>
            <a:endParaRPr lang="en-GB" sz="1600" dirty="0">
              <a:solidFill>
                <a:srgbClr val="87F1FF"/>
              </a:solidFill>
            </a:endParaRPr>
          </a:p>
          <a:p>
            <a:pPr marL="285750" indent="-285750" algn="ctr">
              <a:buFont typeface="Arial" panose="020B0604020202020204" pitchFamily="34" charset="0"/>
              <a:buChar char="•"/>
            </a:pPr>
            <a:r>
              <a:rPr lang="en-GB" sz="1600" b="1" dirty="0" smtClean="0">
                <a:solidFill>
                  <a:srgbClr val="87F1FF"/>
                </a:solidFill>
              </a:rPr>
              <a:t>Research </a:t>
            </a:r>
            <a:r>
              <a:rPr lang="en-GB" sz="1600" b="1" dirty="0">
                <a:solidFill>
                  <a:srgbClr val="87F1FF"/>
                </a:solidFill>
              </a:rPr>
              <a:t>&amp; Information Management</a:t>
            </a:r>
          </a:p>
          <a:p>
            <a:pPr algn="ctr"/>
            <a:r>
              <a:rPr lang="en-GB" sz="1600" dirty="0">
                <a:solidFill>
                  <a:srgbClr val="87F1FF"/>
                </a:solidFill>
              </a:rPr>
              <a:t>Identify sources of information applicable to a given problem</a:t>
            </a:r>
          </a:p>
          <a:p>
            <a:pPr algn="ctr"/>
            <a:r>
              <a:rPr lang="en-GB" sz="1600" dirty="0">
                <a:solidFill>
                  <a:srgbClr val="87F1FF"/>
                </a:solidFill>
              </a:rPr>
              <a:t>Understand and synthesize large quantities of </a:t>
            </a:r>
            <a:r>
              <a:rPr lang="en-GB" sz="1600" dirty="0" smtClean="0">
                <a:solidFill>
                  <a:srgbClr val="87F1FF"/>
                </a:solidFill>
              </a:rPr>
              <a:t>data</a:t>
            </a:r>
          </a:p>
          <a:p>
            <a:pPr algn="ctr"/>
            <a:endParaRPr lang="en-GB" sz="1600" dirty="0">
              <a:solidFill>
                <a:srgbClr val="87F1FF"/>
              </a:solidFill>
            </a:endParaRPr>
          </a:p>
          <a:p>
            <a:pPr marL="285750" indent="-285750" algn="ctr">
              <a:buFont typeface="Arial" panose="020B0604020202020204" pitchFamily="34" charset="0"/>
              <a:buChar char="•"/>
            </a:pPr>
            <a:r>
              <a:rPr lang="en-GB" sz="1600" b="1" dirty="0" smtClean="0">
                <a:solidFill>
                  <a:srgbClr val="87F1FF"/>
                </a:solidFill>
              </a:rPr>
              <a:t>Self-Management </a:t>
            </a:r>
            <a:r>
              <a:rPr lang="en-GB" sz="1600" b="1" dirty="0">
                <a:solidFill>
                  <a:srgbClr val="87F1FF"/>
                </a:solidFill>
              </a:rPr>
              <a:t>&amp; Work Habits</a:t>
            </a:r>
          </a:p>
          <a:p>
            <a:pPr algn="ctr"/>
            <a:r>
              <a:rPr lang="en-GB" sz="1600" dirty="0">
                <a:solidFill>
                  <a:srgbClr val="87F1FF"/>
                </a:solidFill>
              </a:rPr>
              <a:t>Work effectively under pressure and to meet </a:t>
            </a:r>
            <a:r>
              <a:rPr lang="en-GB" sz="1600" dirty="0" smtClean="0">
                <a:solidFill>
                  <a:srgbClr val="87F1FF"/>
                </a:solidFill>
              </a:rPr>
              <a:t>deadlines</a:t>
            </a:r>
          </a:p>
          <a:p>
            <a:pPr algn="ctr"/>
            <a:endParaRPr lang="en-GB" sz="1600" dirty="0">
              <a:solidFill>
                <a:srgbClr val="87F1FF"/>
              </a:solidFill>
            </a:endParaRPr>
          </a:p>
          <a:p>
            <a:pPr marL="285750" indent="-285750" algn="ctr">
              <a:buFont typeface="Arial" panose="020B0604020202020204" pitchFamily="34" charset="0"/>
              <a:buChar char="•"/>
            </a:pPr>
            <a:r>
              <a:rPr lang="en-GB" sz="1600" b="1" dirty="0" smtClean="0">
                <a:solidFill>
                  <a:srgbClr val="87F1FF"/>
                </a:solidFill>
              </a:rPr>
              <a:t>Written </a:t>
            </a:r>
            <a:r>
              <a:rPr lang="en-GB" sz="1600" b="1" dirty="0">
                <a:solidFill>
                  <a:srgbClr val="87F1FF"/>
                </a:solidFill>
              </a:rPr>
              <a:t>&amp; Oral Communication</a:t>
            </a:r>
          </a:p>
          <a:p>
            <a:pPr algn="ctr"/>
            <a:r>
              <a:rPr lang="en-GB" sz="1600" dirty="0">
                <a:solidFill>
                  <a:srgbClr val="87F1FF"/>
                </a:solidFill>
              </a:rPr>
              <a:t>Prepare concise and logically-written materials</a:t>
            </a:r>
          </a:p>
          <a:p>
            <a:pPr algn="ctr"/>
            <a:r>
              <a:rPr lang="en-GB" sz="1600" dirty="0" smtClean="0">
                <a:solidFill>
                  <a:srgbClr val="87F1FF"/>
                </a:solidFill>
              </a:rPr>
              <a:t>Write </a:t>
            </a:r>
            <a:r>
              <a:rPr lang="en-GB" sz="1600" dirty="0">
                <a:solidFill>
                  <a:srgbClr val="87F1FF"/>
                </a:solidFill>
              </a:rPr>
              <a:t>at all levels — brief abstract to book-length </a:t>
            </a:r>
            <a:r>
              <a:rPr lang="en-GB" sz="1600" dirty="0" smtClean="0">
                <a:solidFill>
                  <a:srgbClr val="87F1FF"/>
                </a:solidFill>
              </a:rPr>
              <a:t>manuscript</a:t>
            </a:r>
            <a:endParaRPr lang="en-GB" sz="1600" dirty="0">
              <a:solidFill>
                <a:srgbClr val="87F1FF"/>
              </a:solidFill>
            </a:endParaRPr>
          </a:p>
        </p:txBody>
      </p:sp>
    </p:spTree>
    <p:extLst>
      <p:ext uri="{BB962C8B-B14F-4D97-AF65-F5344CB8AC3E}">
        <p14:creationId xmlns:p14="http://schemas.microsoft.com/office/powerpoint/2010/main" val="2250478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2" name="TextBox 1"/>
          <p:cNvSpPr txBox="1"/>
          <p:nvPr/>
        </p:nvSpPr>
        <p:spPr>
          <a:xfrm>
            <a:off x="1250067" y="383815"/>
            <a:ext cx="4398380" cy="646331"/>
          </a:xfrm>
          <a:prstGeom prst="rect">
            <a:avLst/>
          </a:prstGeom>
          <a:noFill/>
        </p:spPr>
        <p:txBody>
          <a:bodyPr wrap="square" rtlCol="0">
            <a:spAutoFit/>
          </a:bodyPr>
          <a:lstStyle/>
          <a:p>
            <a:r>
              <a:rPr lang="en-GB" sz="3600" b="1" dirty="0" smtClean="0">
                <a:solidFill>
                  <a:srgbClr val="87F1FF"/>
                </a:solidFill>
              </a:rPr>
              <a:t>Contact Us</a:t>
            </a:r>
            <a:endParaRPr lang="en-GB" sz="3600" b="1" dirty="0">
              <a:solidFill>
                <a:srgbClr val="87F1FF"/>
              </a:solidFill>
            </a:endParaRPr>
          </a:p>
        </p:txBody>
      </p:sp>
      <p:sp>
        <p:nvSpPr>
          <p:cNvPr id="3" name="TextBox 2"/>
          <p:cNvSpPr txBox="1"/>
          <p:nvPr/>
        </p:nvSpPr>
        <p:spPr>
          <a:xfrm>
            <a:off x="1250067" y="1377387"/>
            <a:ext cx="7396222" cy="5078313"/>
          </a:xfrm>
          <a:prstGeom prst="rect">
            <a:avLst/>
          </a:prstGeom>
          <a:noFill/>
        </p:spPr>
        <p:txBody>
          <a:bodyPr wrap="square" rtlCol="0">
            <a:spAutoFit/>
          </a:bodyPr>
          <a:lstStyle/>
          <a:p>
            <a:r>
              <a:rPr lang="en-GB" dirty="0">
                <a:solidFill>
                  <a:srgbClr val="FFFFFF"/>
                </a:solidFill>
              </a:rPr>
              <a:t>w: </a:t>
            </a:r>
            <a:r>
              <a:rPr lang="en-GB" dirty="0" smtClean="0">
                <a:solidFill>
                  <a:srgbClr val="FFFFFF"/>
                </a:solidFill>
                <a:hlinkClick r:id="rId4"/>
              </a:rPr>
              <a:t>www.bbk.ac.uk</a:t>
            </a:r>
            <a:endParaRPr lang="en-GB" dirty="0" smtClean="0">
              <a:solidFill>
                <a:srgbClr val="FFFFFF"/>
              </a:solidFill>
            </a:endParaRPr>
          </a:p>
          <a:p>
            <a:endParaRPr lang="en-GB" dirty="0" smtClean="0">
              <a:solidFill>
                <a:srgbClr val="FFFFFF"/>
              </a:solidFill>
            </a:endParaRPr>
          </a:p>
          <a:p>
            <a:endParaRPr lang="en-GB" dirty="0" smtClean="0">
              <a:solidFill>
                <a:srgbClr val="FFFFFF"/>
              </a:solidFill>
            </a:endParaRPr>
          </a:p>
          <a:p>
            <a:r>
              <a:rPr lang="en-GB" dirty="0" smtClean="0">
                <a:solidFill>
                  <a:srgbClr val="FFFFFF"/>
                </a:solidFill>
              </a:rPr>
              <a:t>E: </a:t>
            </a:r>
            <a:r>
              <a:rPr lang="en-GB" dirty="0" smtClean="0">
                <a:solidFill>
                  <a:srgbClr val="FFFFFF"/>
                </a:solidFill>
                <a:hlinkClick r:id="rId5"/>
              </a:rPr>
              <a:t>employablity@bbk.ac.uk</a:t>
            </a:r>
            <a:endParaRPr lang="en-GB" dirty="0" smtClean="0">
              <a:solidFill>
                <a:srgbClr val="FFFFFF"/>
              </a:solidFill>
            </a:endParaRPr>
          </a:p>
          <a:p>
            <a:endParaRPr lang="en-GB" dirty="0">
              <a:solidFill>
                <a:srgbClr val="FFFFFF"/>
              </a:solidFill>
            </a:endParaRPr>
          </a:p>
          <a:p>
            <a:endParaRPr lang="en-GB" dirty="0" smtClean="0">
              <a:solidFill>
                <a:srgbClr val="FFFFFF"/>
              </a:solidFill>
            </a:endParaRPr>
          </a:p>
          <a:p>
            <a:endParaRPr lang="en-GB" dirty="0" smtClean="0">
              <a:solidFill>
                <a:srgbClr val="FFFFFF"/>
              </a:solidFill>
            </a:endParaRPr>
          </a:p>
          <a:p>
            <a:r>
              <a:rPr lang="en-GB" dirty="0" err="1" smtClean="0">
                <a:solidFill>
                  <a:srgbClr val="FFFFFF"/>
                </a:solidFill>
              </a:rPr>
              <a:t>BirkbeckCareersEmployability</a:t>
            </a:r>
            <a:endParaRPr lang="en-GB" dirty="0" smtClean="0">
              <a:solidFill>
                <a:srgbClr val="FFFFFF"/>
              </a:solidFill>
            </a:endParaRPr>
          </a:p>
          <a:p>
            <a:endParaRPr lang="en-GB" dirty="0">
              <a:solidFill>
                <a:srgbClr val="FFFFFF"/>
              </a:solidFill>
            </a:endParaRPr>
          </a:p>
          <a:p>
            <a:endParaRPr lang="en-GB" dirty="0" smtClean="0">
              <a:solidFill>
                <a:srgbClr val="FFFFFF"/>
              </a:solidFill>
            </a:endParaRPr>
          </a:p>
          <a:p>
            <a:endParaRPr lang="en-GB" dirty="0">
              <a:solidFill>
                <a:srgbClr val="FFFFFF"/>
              </a:solidFill>
            </a:endParaRPr>
          </a:p>
          <a:p>
            <a:endParaRPr lang="en-GB" dirty="0" smtClean="0">
              <a:solidFill>
                <a:srgbClr val="FFFFFF"/>
              </a:solidFill>
            </a:endParaRPr>
          </a:p>
          <a:p>
            <a:r>
              <a:rPr lang="en-GB" dirty="0" smtClean="0">
                <a:solidFill>
                  <a:srgbClr val="FFFFFF"/>
                </a:solidFill>
              </a:rPr>
              <a:t>@</a:t>
            </a:r>
            <a:r>
              <a:rPr lang="en-GB" dirty="0" err="1" smtClean="0">
                <a:solidFill>
                  <a:srgbClr val="FFFFFF"/>
                </a:solidFill>
              </a:rPr>
              <a:t>BirkbeckCareers</a:t>
            </a:r>
            <a:endParaRPr lang="en-GB" dirty="0" smtClean="0">
              <a:solidFill>
                <a:srgbClr val="FFFFFF"/>
              </a:solidFill>
            </a:endParaRPr>
          </a:p>
          <a:p>
            <a:endParaRPr lang="en-GB" dirty="0">
              <a:solidFill>
                <a:srgbClr val="FFFFFF"/>
              </a:solidFill>
            </a:endParaRPr>
          </a:p>
          <a:p>
            <a:endParaRPr lang="en-GB" dirty="0" smtClean="0">
              <a:solidFill>
                <a:srgbClr val="FFFFFF"/>
              </a:solidFill>
            </a:endParaRPr>
          </a:p>
          <a:p>
            <a:endParaRPr lang="en-GB" dirty="0">
              <a:solidFill>
                <a:srgbClr val="FFFFFF"/>
              </a:solidFill>
            </a:endParaRPr>
          </a:p>
          <a:p>
            <a:endParaRPr lang="en-GB" dirty="0" smtClean="0">
              <a:solidFill>
                <a:srgbClr val="FFFFFF"/>
              </a:solidFill>
            </a:endParaRPr>
          </a:p>
          <a:p>
            <a:r>
              <a:rPr lang="en-GB" dirty="0" smtClean="0">
                <a:solidFill>
                  <a:srgbClr val="FFFFFF"/>
                </a:solidFill>
              </a:rPr>
              <a:t>careers-employability</a:t>
            </a:r>
            <a:endParaRPr lang="en-GB" dirty="0">
              <a:solidFill>
                <a:srgbClr val="FFFFFF"/>
              </a:solidFill>
            </a:endParaRP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97162" y="5216084"/>
            <a:ext cx="721006" cy="721006"/>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85587" y="3750197"/>
            <a:ext cx="732581" cy="732581"/>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85587" y="2563792"/>
            <a:ext cx="734993" cy="734993"/>
          </a:xfrm>
          <a:prstGeom prst="rect">
            <a:avLst/>
          </a:prstGeom>
        </p:spPr>
      </p:pic>
      <p:pic>
        <p:nvPicPr>
          <p:cNvPr id="34" name="Picture 3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17649" y="5453061"/>
            <a:ext cx="1301751" cy="1301751"/>
          </a:xfrm>
          <a:prstGeom prst="rect">
            <a:avLst/>
          </a:prstGeom>
        </p:spPr>
      </p:pic>
    </p:spTree>
  </p:cSld>
  <p:clrMapOvr>
    <a:masterClrMapping/>
  </p:clrMapOvr>
  <p:transition spd="slow" advClick="0" advTm="690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66675"/>
            <a:ext cx="9144000" cy="6858000"/>
          </a:xfrm>
          <a:prstGeom prst="rect">
            <a:avLst/>
          </a:prstGeom>
        </p:spPr>
      </p:pic>
      <p:pic>
        <p:nvPicPr>
          <p:cNvPr id="18"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43025" y="3362325"/>
            <a:ext cx="7800975" cy="3495675"/>
          </a:xfrm>
          <a:prstGeom prst="rect">
            <a:avLst/>
          </a:prstGeom>
          <a:noFill/>
        </p:spPr>
      </p:pic>
      <p:sp>
        <p:nvSpPr>
          <p:cNvPr id="20" name="Rectangle 210"/>
          <p:cNvSpPr txBox="1">
            <a:spLocks noChangeArrowheads="1"/>
          </p:cNvSpPr>
          <p:nvPr/>
        </p:nvSpPr>
        <p:spPr bwMode="auto">
          <a:xfrm>
            <a:off x="673100" y="1404938"/>
            <a:ext cx="3414713" cy="406400"/>
          </a:xfrm>
          <a:prstGeom prst="rect">
            <a:avLst/>
          </a:prstGeom>
          <a:noFill/>
          <a:ln w="9525">
            <a:noFill/>
            <a:miter lim="800000"/>
            <a:headEnd/>
            <a:tailEnd/>
          </a:ln>
        </p:spPr>
        <p:txBody>
          <a:bodyPr wrap="none" lIns="0" rIns="0">
            <a:prstTxWarp prst="textNoShape">
              <a:avLst/>
            </a:prstTxWarp>
          </a:bodyPr>
          <a:lstStyle/>
          <a:p>
            <a:pPr>
              <a:buFont typeface="Arial" charset="0"/>
              <a:buNone/>
            </a:pPr>
            <a:endParaRPr lang="en-US" sz="2200" dirty="0">
              <a:solidFill>
                <a:schemeClr val="bg1"/>
              </a:solidFill>
              <a:latin typeface="Arial" pitchFamily="34" charset="0"/>
              <a:ea typeface="Arial" charset="0"/>
              <a:cs typeface="Arial" pitchFamily="34" charset="0"/>
            </a:endParaRPr>
          </a:p>
        </p:txBody>
      </p:sp>
      <p:sp>
        <p:nvSpPr>
          <p:cNvPr id="21" name="Rectangle 210"/>
          <p:cNvSpPr txBox="1">
            <a:spLocks noChangeArrowheads="1"/>
          </p:cNvSpPr>
          <p:nvPr/>
        </p:nvSpPr>
        <p:spPr bwMode="auto">
          <a:xfrm>
            <a:off x="673100" y="1068388"/>
            <a:ext cx="3176588" cy="336550"/>
          </a:xfrm>
          <a:prstGeom prst="rect">
            <a:avLst/>
          </a:prstGeom>
          <a:noFill/>
          <a:ln w="9525">
            <a:noFill/>
            <a:miter lim="800000"/>
            <a:headEnd/>
            <a:tailEnd/>
          </a:ln>
        </p:spPr>
        <p:txBody>
          <a:bodyPr wrap="none" lIns="0" rIns="0">
            <a:prstTxWarp prst="textNoShape">
              <a:avLst/>
            </a:prstTxWarp>
          </a:bodyPr>
          <a:lstStyle/>
          <a:p>
            <a:pPr>
              <a:buFont typeface="Arial" charset="0"/>
              <a:buNone/>
            </a:pPr>
            <a:r>
              <a:rPr lang="en-GB" sz="2000" dirty="0">
                <a:solidFill>
                  <a:schemeClr val="accent1"/>
                </a:solidFill>
                <a:latin typeface="Arial" pitchFamily="34" charset="0"/>
                <a:ea typeface="Arial" charset="0"/>
                <a:cs typeface="Arial" pitchFamily="34" charset="0"/>
              </a:rPr>
              <a:t>Your CV is an investment. It should grow and evolve as you do</a:t>
            </a:r>
            <a:r>
              <a:rPr lang="en-GB" sz="2000" dirty="0" smtClean="0">
                <a:solidFill>
                  <a:schemeClr val="accent1"/>
                </a:solidFill>
                <a:latin typeface="Arial" pitchFamily="34" charset="0"/>
                <a:ea typeface="Arial" charset="0"/>
                <a:cs typeface="Arial" pitchFamily="34" charset="0"/>
              </a:rPr>
              <a:t>.</a:t>
            </a:r>
          </a:p>
          <a:p>
            <a:pPr>
              <a:buFont typeface="Arial" charset="0"/>
              <a:buNone/>
            </a:pPr>
            <a:endParaRPr lang="en-GB" sz="2000" dirty="0" smtClean="0">
              <a:solidFill>
                <a:schemeClr val="accent1"/>
              </a:solidFill>
              <a:latin typeface="Arial" pitchFamily="34" charset="0"/>
              <a:ea typeface="Arial" charset="0"/>
              <a:cs typeface="Arial" pitchFamily="34" charset="0"/>
            </a:endParaRPr>
          </a:p>
          <a:p>
            <a:pPr>
              <a:buFont typeface="Arial" charset="0"/>
              <a:buNone/>
            </a:pPr>
            <a:r>
              <a:rPr lang="en-GB" sz="2000" dirty="0" smtClean="0">
                <a:solidFill>
                  <a:schemeClr val="accent1"/>
                </a:solidFill>
                <a:latin typeface="Arial" pitchFamily="34" charset="0"/>
                <a:ea typeface="Arial" charset="0"/>
                <a:cs typeface="Arial" pitchFamily="34" charset="0"/>
              </a:rPr>
              <a:t>Even </a:t>
            </a:r>
            <a:r>
              <a:rPr lang="en-GB" sz="2000" dirty="0">
                <a:solidFill>
                  <a:schemeClr val="accent1"/>
                </a:solidFill>
                <a:latin typeface="Arial" pitchFamily="34" charset="0"/>
                <a:ea typeface="Arial" charset="0"/>
                <a:cs typeface="Arial" pitchFamily="34" charset="0"/>
              </a:rPr>
              <a:t>if you don’t have any new roles or skills to add to it, </a:t>
            </a:r>
            <a:endParaRPr lang="en-GB" sz="2000" dirty="0" smtClean="0">
              <a:solidFill>
                <a:schemeClr val="accent1"/>
              </a:solidFill>
              <a:latin typeface="Arial" pitchFamily="34" charset="0"/>
              <a:ea typeface="Arial" charset="0"/>
              <a:cs typeface="Arial" pitchFamily="34" charset="0"/>
            </a:endParaRPr>
          </a:p>
          <a:p>
            <a:pPr>
              <a:buFont typeface="Arial" charset="0"/>
              <a:buNone/>
            </a:pPr>
            <a:r>
              <a:rPr lang="en-GB" sz="2000" dirty="0" smtClean="0">
                <a:solidFill>
                  <a:schemeClr val="accent1"/>
                </a:solidFill>
                <a:latin typeface="Arial" pitchFamily="34" charset="0"/>
                <a:ea typeface="Arial" charset="0"/>
                <a:cs typeface="Arial" pitchFamily="34" charset="0"/>
              </a:rPr>
              <a:t>you’ll </a:t>
            </a:r>
            <a:r>
              <a:rPr lang="en-GB" sz="2000" dirty="0">
                <a:solidFill>
                  <a:schemeClr val="accent1"/>
                </a:solidFill>
                <a:latin typeface="Arial" pitchFamily="34" charset="0"/>
                <a:ea typeface="Arial" charset="0"/>
                <a:cs typeface="Arial" pitchFamily="34" charset="0"/>
              </a:rPr>
              <a:t>more than likely need to adapt it to specific jobs, </a:t>
            </a:r>
            <a:endParaRPr lang="en-GB" sz="2000" dirty="0" smtClean="0">
              <a:solidFill>
                <a:schemeClr val="accent1"/>
              </a:solidFill>
              <a:latin typeface="Arial" pitchFamily="34" charset="0"/>
              <a:ea typeface="Arial" charset="0"/>
              <a:cs typeface="Arial" pitchFamily="34" charset="0"/>
            </a:endParaRPr>
          </a:p>
          <a:p>
            <a:pPr>
              <a:buFont typeface="Arial" charset="0"/>
              <a:buNone/>
            </a:pPr>
            <a:r>
              <a:rPr lang="en-GB" sz="2000" dirty="0" smtClean="0">
                <a:solidFill>
                  <a:schemeClr val="accent1"/>
                </a:solidFill>
                <a:latin typeface="Arial" pitchFamily="34" charset="0"/>
                <a:ea typeface="Arial" charset="0"/>
                <a:cs typeface="Arial" pitchFamily="34" charset="0"/>
              </a:rPr>
              <a:t>posts </a:t>
            </a:r>
            <a:r>
              <a:rPr lang="en-GB" sz="2000" dirty="0">
                <a:solidFill>
                  <a:schemeClr val="accent1"/>
                </a:solidFill>
                <a:latin typeface="Arial" pitchFamily="34" charset="0"/>
                <a:ea typeface="Arial" charset="0"/>
                <a:cs typeface="Arial" pitchFamily="34" charset="0"/>
              </a:rPr>
              <a:t>and companies</a:t>
            </a:r>
            <a:r>
              <a:rPr lang="en-GB" sz="2000" dirty="0" smtClean="0">
                <a:solidFill>
                  <a:schemeClr val="accent1"/>
                </a:solidFill>
                <a:latin typeface="Arial" pitchFamily="34" charset="0"/>
                <a:ea typeface="Arial" charset="0"/>
                <a:cs typeface="Arial" pitchFamily="34" charset="0"/>
              </a:rPr>
              <a:t>.</a:t>
            </a:r>
          </a:p>
          <a:p>
            <a:pPr>
              <a:buFont typeface="Arial" charset="0"/>
              <a:buNone/>
            </a:pPr>
            <a:endParaRPr lang="en-GB" sz="2000" dirty="0">
              <a:solidFill>
                <a:schemeClr val="accent1"/>
              </a:solidFill>
              <a:latin typeface="Arial" pitchFamily="34" charset="0"/>
              <a:ea typeface="Arial" charset="0"/>
              <a:cs typeface="Arial" pitchFamily="34" charset="0"/>
            </a:endParaRPr>
          </a:p>
          <a:p>
            <a:pPr>
              <a:buFont typeface="Arial" charset="0"/>
              <a:buNone/>
            </a:pPr>
            <a:r>
              <a:rPr lang="en-GB" sz="2000" dirty="0" smtClean="0">
                <a:solidFill>
                  <a:schemeClr val="accent1"/>
                </a:solidFill>
                <a:latin typeface="Arial" pitchFamily="34" charset="0"/>
                <a:ea typeface="Arial" charset="0"/>
                <a:cs typeface="Arial" pitchFamily="34" charset="0"/>
              </a:rPr>
              <a:t>Offer </a:t>
            </a:r>
            <a:r>
              <a:rPr lang="en-GB" sz="2000" dirty="0">
                <a:solidFill>
                  <a:schemeClr val="accent1"/>
                </a:solidFill>
                <a:latin typeface="Arial" pitchFamily="34" charset="0"/>
                <a:ea typeface="Arial" charset="0"/>
                <a:cs typeface="Arial" pitchFamily="34" charset="0"/>
              </a:rPr>
              <a:t>clarity </a:t>
            </a:r>
            <a:r>
              <a:rPr lang="en-GB" sz="2000" dirty="0" smtClean="0">
                <a:solidFill>
                  <a:schemeClr val="accent1"/>
                </a:solidFill>
                <a:latin typeface="Arial" pitchFamily="34" charset="0"/>
                <a:ea typeface="Arial" charset="0"/>
                <a:cs typeface="Arial" pitchFamily="34" charset="0"/>
              </a:rPr>
              <a:t>– CV recipients </a:t>
            </a:r>
            <a:r>
              <a:rPr lang="en-GB" sz="2000" dirty="0">
                <a:solidFill>
                  <a:schemeClr val="accent1"/>
                </a:solidFill>
                <a:latin typeface="Arial" pitchFamily="34" charset="0"/>
                <a:ea typeface="Arial" charset="0"/>
                <a:cs typeface="Arial" pitchFamily="34" charset="0"/>
              </a:rPr>
              <a:t>don’t have time to read between the lines, </a:t>
            </a:r>
            <a:endParaRPr lang="en-GB" sz="2000" dirty="0" smtClean="0">
              <a:solidFill>
                <a:schemeClr val="accent1"/>
              </a:solidFill>
              <a:latin typeface="Arial" pitchFamily="34" charset="0"/>
              <a:ea typeface="Arial" charset="0"/>
              <a:cs typeface="Arial" pitchFamily="34" charset="0"/>
            </a:endParaRPr>
          </a:p>
          <a:p>
            <a:pPr>
              <a:buFont typeface="Arial" charset="0"/>
              <a:buNone/>
            </a:pPr>
            <a:r>
              <a:rPr lang="en-GB" sz="2000" dirty="0" smtClean="0">
                <a:solidFill>
                  <a:schemeClr val="accent1"/>
                </a:solidFill>
                <a:latin typeface="Arial" pitchFamily="34" charset="0"/>
                <a:ea typeface="Arial" charset="0"/>
                <a:cs typeface="Arial" pitchFamily="34" charset="0"/>
              </a:rPr>
              <a:t>so </a:t>
            </a:r>
            <a:r>
              <a:rPr lang="en-GB" sz="2000" dirty="0">
                <a:solidFill>
                  <a:schemeClr val="accent1"/>
                </a:solidFill>
                <a:latin typeface="Arial" pitchFamily="34" charset="0"/>
                <a:ea typeface="Arial" charset="0"/>
                <a:cs typeface="Arial" pitchFamily="34" charset="0"/>
              </a:rPr>
              <a:t>the more you do to show </a:t>
            </a:r>
            <a:r>
              <a:rPr lang="en-GB" sz="2000" dirty="0" smtClean="0">
                <a:solidFill>
                  <a:schemeClr val="accent1"/>
                </a:solidFill>
                <a:latin typeface="Arial" pitchFamily="34" charset="0"/>
                <a:ea typeface="Arial" charset="0"/>
                <a:cs typeface="Arial" pitchFamily="34" charset="0"/>
              </a:rPr>
              <a:t>how well suited </a:t>
            </a:r>
            <a:r>
              <a:rPr lang="en-GB" sz="2000" dirty="0">
                <a:solidFill>
                  <a:schemeClr val="accent1"/>
                </a:solidFill>
                <a:latin typeface="Arial" pitchFamily="34" charset="0"/>
                <a:ea typeface="Arial" charset="0"/>
                <a:cs typeface="Arial" pitchFamily="34" charset="0"/>
              </a:rPr>
              <a:t>you are for the </a:t>
            </a:r>
            <a:r>
              <a:rPr lang="en-GB" sz="2000" dirty="0" smtClean="0">
                <a:solidFill>
                  <a:schemeClr val="accent1"/>
                </a:solidFill>
                <a:latin typeface="Arial" pitchFamily="34" charset="0"/>
                <a:ea typeface="Arial" charset="0"/>
                <a:cs typeface="Arial" pitchFamily="34" charset="0"/>
              </a:rPr>
              <a:t>position </a:t>
            </a:r>
            <a:r>
              <a:rPr lang="en-GB" sz="2000" dirty="0">
                <a:solidFill>
                  <a:schemeClr val="accent1"/>
                </a:solidFill>
                <a:latin typeface="Arial" pitchFamily="34" charset="0"/>
                <a:ea typeface="Arial" charset="0"/>
                <a:cs typeface="Arial" pitchFamily="34" charset="0"/>
              </a:rPr>
              <a:t>you’re </a:t>
            </a:r>
            <a:endParaRPr lang="en-GB" sz="2000" dirty="0" smtClean="0">
              <a:solidFill>
                <a:schemeClr val="accent1"/>
              </a:solidFill>
              <a:latin typeface="Arial" pitchFamily="34" charset="0"/>
              <a:ea typeface="Arial" charset="0"/>
              <a:cs typeface="Arial" pitchFamily="34" charset="0"/>
            </a:endParaRPr>
          </a:p>
          <a:p>
            <a:pPr>
              <a:buFont typeface="Arial" charset="0"/>
              <a:buNone/>
            </a:pPr>
            <a:r>
              <a:rPr lang="en-GB" sz="2000" dirty="0" smtClean="0">
                <a:solidFill>
                  <a:schemeClr val="accent1"/>
                </a:solidFill>
                <a:latin typeface="Arial" pitchFamily="34" charset="0"/>
                <a:ea typeface="Arial" charset="0"/>
                <a:cs typeface="Arial" pitchFamily="34" charset="0"/>
              </a:rPr>
              <a:t>trying to obtain, </a:t>
            </a:r>
            <a:r>
              <a:rPr lang="en-GB" sz="2000" dirty="0">
                <a:solidFill>
                  <a:schemeClr val="accent1"/>
                </a:solidFill>
                <a:latin typeface="Arial" pitchFamily="34" charset="0"/>
                <a:ea typeface="Arial" charset="0"/>
                <a:cs typeface="Arial" pitchFamily="34" charset="0"/>
              </a:rPr>
              <a:t>the more chance you’ll have of getting it.</a:t>
            </a:r>
            <a:endParaRPr lang="en-US" sz="2000" dirty="0">
              <a:solidFill>
                <a:schemeClr val="accent1"/>
              </a:solidFill>
              <a:latin typeface="Arial" pitchFamily="34" charset="0"/>
              <a:ea typeface="Arial" charset="0"/>
              <a:cs typeface="Arial" pitchFamily="34" charset="0"/>
            </a:endParaRPr>
          </a:p>
        </p:txBody>
      </p:sp>
      <p:sp>
        <p:nvSpPr>
          <p:cNvPr id="22" name="Rectangle 210"/>
          <p:cNvSpPr txBox="1">
            <a:spLocks noChangeArrowheads="1"/>
          </p:cNvSpPr>
          <p:nvPr/>
        </p:nvSpPr>
        <p:spPr bwMode="auto">
          <a:xfrm>
            <a:off x="673100" y="2519363"/>
            <a:ext cx="3849688" cy="396875"/>
          </a:xfrm>
          <a:prstGeom prst="rect">
            <a:avLst/>
          </a:prstGeom>
          <a:noFill/>
          <a:ln w="9525">
            <a:noFill/>
            <a:miter lim="800000"/>
            <a:headEnd/>
            <a:tailEnd/>
          </a:ln>
        </p:spPr>
        <p:txBody>
          <a:bodyPr wrap="none" lIns="0" rIns="0">
            <a:prstTxWarp prst="textNoShape">
              <a:avLst/>
            </a:prstTxWarp>
          </a:bodyPr>
          <a:lstStyle/>
          <a:p>
            <a:pPr>
              <a:buFont typeface="Arial" charset="0"/>
              <a:buNone/>
            </a:pPr>
            <a:endParaRPr lang="en-US" sz="2200" dirty="0">
              <a:solidFill>
                <a:schemeClr val="bg1"/>
              </a:solidFill>
              <a:latin typeface="Arial" pitchFamily="34" charset="0"/>
              <a:ea typeface="Arial" charset="0"/>
              <a:cs typeface="Arial" pitchFamily="34" charset="0"/>
            </a:endParaRPr>
          </a:p>
        </p:txBody>
      </p:sp>
      <p:sp>
        <p:nvSpPr>
          <p:cNvPr id="23" name="Rectangle 210"/>
          <p:cNvSpPr txBox="1">
            <a:spLocks noChangeArrowheads="1"/>
          </p:cNvSpPr>
          <p:nvPr/>
        </p:nvSpPr>
        <p:spPr bwMode="auto">
          <a:xfrm>
            <a:off x="673100" y="2193926"/>
            <a:ext cx="3176588" cy="336550"/>
          </a:xfrm>
          <a:prstGeom prst="rect">
            <a:avLst/>
          </a:prstGeom>
          <a:noFill/>
          <a:ln w="9525">
            <a:noFill/>
            <a:miter lim="800000"/>
            <a:headEnd/>
            <a:tailEnd/>
          </a:ln>
        </p:spPr>
        <p:txBody>
          <a:bodyPr wrap="none" lIns="0" rIns="0">
            <a:prstTxWarp prst="textNoShape">
              <a:avLst/>
            </a:prstTxWarp>
          </a:bodyPr>
          <a:lstStyle/>
          <a:p>
            <a:pPr>
              <a:buFont typeface="Arial" charset="0"/>
              <a:buNone/>
            </a:pPr>
            <a:endParaRPr lang="en-US" sz="2000" dirty="0">
              <a:solidFill>
                <a:schemeClr val="accent1"/>
              </a:solidFill>
              <a:latin typeface="Arial" pitchFamily="34" charset="0"/>
              <a:ea typeface="Arial" charset="0"/>
              <a:cs typeface="Arial" pitchFamily="34" charset="0"/>
            </a:endParaRPr>
          </a:p>
        </p:txBody>
      </p:sp>
      <p:sp>
        <p:nvSpPr>
          <p:cNvPr id="26" name="Rectangle 210"/>
          <p:cNvSpPr txBox="1">
            <a:spLocks noChangeArrowheads="1"/>
          </p:cNvSpPr>
          <p:nvPr/>
        </p:nvSpPr>
        <p:spPr bwMode="auto">
          <a:xfrm>
            <a:off x="673100" y="555625"/>
            <a:ext cx="3414713" cy="406400"/>
          </a:xfrm>
          <a:prstGeom prst="rect">
            <a:avLst/>
          </a:prstGeom>
          <a:noFill/>
          <a:ln w="9525">
            <a:noFill/>
            <a:miter lim="800000"/>
            <a:headEnd/>
            <a:tailEnd/>
          </a:ln>
        </p:spPr>
        <p:txBody>
          <a:bodyPr wrap="none" lIns="0" rIns="0">
            <a:prstTxWarp prst="textNoShape">
              <a:avLst/>
            </a:prstTxWarp>
          </a:bodyPr>
          <a:lstStyle/>
          <a:p>
            <a:pPr>
              <a:buFont typeface="Arial" charset="0"/>
              <a:buNone/>
            </a:pPr>
            <a:r>
              <a:rPr lang="en-US" sz="2000" dirty="0" smtClean="0">
                <a:solidFill>
                  <a:schemeClr val="bg1"/>
                </a:solidFill>
                <a:latin typeface="Arial" pitchFamily="34" charset="0"/>
                <a:ea typeface="Arial" charset="0"/>
                <a:cs typeface="Arial" pitchFamily="34" charset="0"/>
              </a:rPr>
              <a:t>What is Your CV Designed to Do?</a:t>
            </a:r>
            <a:endParaRPr lang="en-US" sz="2000" dirty="0">
              <a:solidFill>
                <a:schemeClr val="bg1"/>
              </a:solidFill>
              <a:latin typeface="Arial" pitchFamily="34" charset="0"/>
              <a:ea typeface="Arial" charset="0"/>
              <a:cs typeface="Arial" pitchFamily="34"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17649" y="5453062"/>
            <a:ext cx="1301751" cy="1301751"/>
          </a:xfrm>
          <a:prstGeom prst="rect">
            <a:avLst/>
          </a:prstGeom>
        </p:spPr>
      </p:pic>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046" y="138896"/>
            <a:ext cx="5891514" cy="523220"/>
          </a:xfrm>
          <a:prstGeom prst="rect">
            <a:avLst/>
          </a:prstGeom>
          <a:noFill/>
        </p:spPr>
        <p:txBody>
          <a:bodyPr wrap="square" rtlCol="0">
            <a:spAutoFit/>
          </a:bodyPr>
          <a:lstStyle/>
          <a:p>
            <a:r>
              <a:rPr lang="en-GB" sz="2800" b="1" dirty="0" smtClean="0">
                <a:solidFill>
                  <a:srgbClr val="87F1FF"/>
                </a:solidFill>
              </a:rPr>
              <a:t>Types of CV</a:t>
            </a:r>
            <a:endParaRPr lang="en-GB" sz="2800" b="1" dirty="0">
              <a:solidFill>
                <a:srgbClr val="87F1FF"/>
              </a:solidFill>
            </a:endParaRPr>
          </a:p>
        </p:txBody>
      </p:sp>
      <p:sp>
        <p:nvSpPr>
          <p:cNvPr id="4" name="TextBox 3"/>
          <p:cNvSpPr txBox="1"/>
          <p:nvPr/>
        </p:nvSpPr>
        <p:spPr>
          <a:xfrm>
            <a:off x="162046" y="975574"/>
            <a:ext cx="8757354" cy="5632311"/>
          </a:xfrm>
          <a:prstGeom prst="rect">
            <a:avLst/>
          </a:prstGeom>
          <a:noFill/>
        </p:spPr>
        <p:txBody>
          <a:bodyPr wrap="square" rtlCol="0">
            <a:spAutoFit/>
          </a:bodyPr>
          <a:lstStyle/>
          <a:p>
            <a:r>
              <a:rPr lang="en-GB" b="1" u="sng" dirty="0">
                <a:solidFill>
                  <a:srgbClr val="FFFFFF"/>
                </a:solidFill>
              </a:rPr>
              <a:t>Chronological </a:t>
            </a:r>
            <a:r>
              <a:rPr lang="en-GB" b="1" u="sng" dirty="0" smtClean="0">
                <a:solidFill>
                  <a:srgbClr val="FFFFFF"/>
                </a:solidFill>
              </a:rPr>
              <a:t>CV</a:t>
            </a:r>
          </a:p>
          <a:p>
            <a:endParaRPr lang="en-GB" dirty="0">
              <a:solidFill>
                <a:srgbClr val="FFFFFF"/>
              </a:solidFill>
            </a:endParaRPr>
          </a:p>
          <a:p>
            <a:r>
              <a:rPr lang="en-GB" dirty="0" smtClean="0">
                <a:solidFill>
                  <a:srgbClr val="FFFFFF"/>
                </a:solidFill>
              </a:rPr>
              <a:t>A </a:t>
            </a:r>
            <a:r>
              <a:rPr lang="en-GB" dirty="0">
                <a:solidFill>
                  <a:srgbClr val="FFFFFF"/>
                </a:solidFill>
              </a:rPr>
              <a:t>chronological CV focuses on presenting your employment history on an employer-by-employer basis, with your most recent role listed first and all previous positions listed in reverse </a:t>
            </a:r>
            <a:r>
              <a:rPr lang="en-GB" dirty="0" smtClean="0">
                <a:solidFill>
                  <a:srgbClr val="FFFFFF"/>
                </a:solidFill>
              </a:rPr>
              <a:t>order</a:t>
            </a:r>
          </a:p>
          <a:p>
            <a:endParaRPr lang="en-GB" dirty="0">
              <a:solidFill>
                <a:srgbClr val="FFFFFF"/>
              </a:solidFill>
            </a:endParaRPr>
          </a:p>
          <a:p>
            <a:r>
              <a:rPr lang="en-GB" b="1" u="sng" dirty="0" smtClean="0">
                <a:solidFill>
                  <a:srgbClr val="FFFFFF"/>
                </a:solidFill>
              </a:rPr>
              <a:t>Skills </a:t>
            </a:r>
            <a:r>
              <a:rPr lang="en-GB" b="1" u="sng" dirty="0">
                <a:solidFill>
                  <a:srgbClr val="FFFFFF"/>
                </a:solidFill>
              </a:rPr>
              <a:t>based </a:t>
            </a:r>
            <a:r>
              <a:rPr lang="en-GB" b="1" u="sng" dirty="0" smtClean="0">
                <a:solidFill>
                  <a:srgbClr val="FFFFFF"/>
                </a:solidFill>
              </a:rPr>
              <a:t>CV</a:t>
            </a:r>
          </a:p>
          <a:p>
            <a:endParaRPr lang="en-GB" dirty="0">
              <a:solidFill>
                <a:srgbClr val="FFFFFF"/>
              </a:solidFill>
            </a:endParaRPr>
          </a:p>
          <a:p>
            <a:r>
              <a:rPr lang="en-GB" dirty="0" smtClean="0">
                <a:solidFill>
                  <a:srgbClr val="FFFFFF"/>
                </a:solidFill>
              </a:rPr>
              <a:t>A </a:t>
            </a:r>
            <a:r>
              <a:rPr lang="en-GB" dirty="0">
                <a:solidFill>
                  <a:srgbClr val="FFFFFF"/>
                </a:solidFill>
              </a:rPr>
              <a:t>skills based CV focuses on the skills, abilities and expertise you have gained across your career history, rather than when you gained the knowledge. A skills based CV can help highlight the abilities and skills that are relevant, without focusing on your previous employers and industries</a:t>
            </a:r>
            <a:r>
              <a:rPr lang="en-GB" dirty="0" smtClean="0">
                <a:solidFill>
                  <a:srgbClr val="FFFFFF"/>
                </a:solidFill>
              </a:rPr>
              <a:t>.</a:t>
            </a:r>
          </a:p>
          <a:p>
            <a:endParaRPr lang="en-GB" dirty="0">
              <a:solidFill>
                <a:srgbClr val="FFFFFF"/>
              </a:solidFill>
            </a:endParaRPr>
          </a:p>
          <a:p>
            <a:r>
              <a:rPr lang="en-GB" b="1" u="sng" dirty="0" smtClean="0">
                <a:solidFill>
                  <a:srgbClr val="FFFFFF"/>
                </a:solidFill>
              </a:rPr>
              <a:t>Academic CV</a:t>
            </a:r>
          </a:p>
          <a:p>
            <a:endParaRPr lang="en-GB" b="1" u="sng" dirty="0">
              <a:solidFill>
                <a:srgbClr val="FFFFFF"/>
              </a:solidFill>
            </a:endParaRPr>
          </a:p>
          <a:p>
            <a:r>
              <a:rPr lang="en-GB" dirty="0">
                <a:solidFill>
                  <a:srgbClr val="FFFFFF"/>
                </a:solidFill>
              </a:rPr>
              <a:t>If you wish to apply for research posts in academia, you will need to produce an academic CV. </a:t>
            </a:r>
            <a:r>
              <a:rPr lang="en-GB" dirty="0" smtClean="0">
                <a:solidFill>
                  <a:srgbClr val="FFFFFF"/>
                </a:solidFill>
              </a:rPr>
              <a:t>Academic </a:t>
            </a:r>
            <a:r>
              <a:rPr lang="en-GB" dirty="0">
                <a:solidFill>
                  <a:srgbClr val="FFFFFF"/>
                </a:solidFill>
              </a:rPr>
              <a:t>CVs are different from other styles of CV, as they can be longer than 2 sides of A4 and contain detailed information about your research and other relevant experience. The length of an academic CV depends on your research output.</a:t>
            </a:r>
          </a:p>
          <a:p>
            <a:endParaRPr lang="en-GB" b="1" u="sng" dirty="0">
              <a:solidFill>
                <a:srgbClr val="FFFFFF"/>
              </a:solidFill>
            </a:endParaRPr>
          </a:p>
        </p:txBody>
      </p:sp>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7649" y="96676"/>
            <a:ext cx="1301751" cy="13017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1600">
        <p:split orient="vert"/>
      </p:transition>
    </mc:Choice>
    <mc:Fallback xmlns="">
      <p:transition spd="slow" advClick="0" advTm="1600">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7" name="Oval 16"/>
          <p:cNvSpPr/>
          <p:nvPr/>
        </p:nvSpPr>
        <p:spPr>
          <a:xfrm rot="370564">
            <a:off x="596431" y="4262661"/>
            <a:ext cx="1879634" cy="314323"/>
          </a:xfrm>
          <a:prstGeom prst="ellipse">
            <a:avLst/>
          </a:prstGeom>
          <a:gradFill flip="none" rotWithShape="1">
            <a:gsLst>
              <a:gs pos="0">
                <a:schemeClr val="tx1">
                  <a:lumMod val="90000"/>
                  <a:alpha val="62000"/>
                </a:schemeClr>
              </a:gs>
              <a:gs pos="100000">
                <a:schemeClr val="accent1">
                  <a:tint val="23500"/>
                  <a:satMod val="160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04_For More Than 20 Years_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839200" y="7061200"/>
            <a:ext cx="304800" cy="304800"/>
          </a:xfrm>
          <a:prstGeom prst="rect">
            <a:avLst/>
          </a:prstGeom>
        </p:spPr>
      </p:pic>
      <p:sp>
        <p:nvSpPr>
          <p:cNvPr id="2" name="TextBox 1"/>
          <p:cNvSpPr txBox="1"/>
          <p:nvPr/>
        </p:nvSpPr>
        <p:spPr>
          <a:xfrm>
            <a:off x="725713" y="475013"/>
            <a:ext cx="7172696" cy="584775"/>
          </a:xfrm>
          <a:prstGeom prst="rect">
            <a:avLst/>
          </a:prstGeom>
          <a:noFill/>
        </p:spPr>
        <p:txBody>
          <a:bodyPr wrap="square" rtlCol="0">
            <a:spAutoFit/>
          </a:bodyPr>
          <a:lstStyle/>
          <a:p>
            <a:r>
              <a:rPr lang="en-GB" sz="3200" dirty="0" smtClean="0">
                <a:solidFill>
                  <a:schemeClr val="bg1"/>
                </a:solidFill>
              </a:rPr>
              <a:t>Universal CV Rules</a:t>
            </a:r>
            <a:endParaRPr lang="en-GB" sz="3200" dirty="0">
              <a:solidFill>
                <a:schemeClr val="bg1"/>
              </a:solidFill>
            </a:endParaRPr>
          </a:p>
        </p:txBody>
      </p:sp>
      <p:sp>
        <p:nvSpPr>
          <p:cNvPr id="3" name="TextBox 2"/>
          <p:cNvSpPr txBox="1"/>
          <p:nvPr/>
        </p:nvSpPr>
        <p:spPr>
          <a:xfrm>
            <a:off x="725713" y="1280501"/>
            <a:ext cx="4784438" cy="4401205"/>
          </a:xfrm>
          <a:prstGeom prst="rect">
            <a:avLst/>
          </a:prstGeom>
          <a:noFill/>
        </p:spPr>
        <p:txBody>
          <a:bodyPr wrap="square" rtlCol="0">
            <a:spAutoFit/>
          </a:bodyPr>
          <a:lstStyle/>
          <a:p>
            <a:r>
              <a:rPr lang="en-GB" sz="2800" dirty="0">
                <a:solidFill>
                  <a:srgbClr val="87F1FF"/>
                </a:solidFill>
              </a:rPr>
              <a:t>Mind Your </a:t>
            </a:r>
            <a:r>
              <a:rPr lang="en-GB" sz="2800" dirty="0" smtClean="0">
                <a:solidFill>
                  <a:srgbClr val="87F1FF"/>
                </a:solidFill>
              </a:rPr>
              <a:t>Language</a:t>
            </a:r>
          </a:p>
          <a:p>
            <a:endParaRPr lang="en-GB" sz="2800" dirty="0">
              <a:solidFill>
                <a:srgbClr val="87F1FF"/>
              </a:solidFill>
            </a:endParaRPr>
          </a:p>
          <a:p>
            <a:r>
              <a:rPr lang="en-GB" sz="2800" dirty="0" smtClean="0">
                <a:solidFill>
                  <a:srgbClr val="87F1FF"/>
                </a:solidFill>
              </a:rPr>
              <a:t>Word Power</a:t>
            </a:r>
          </a:p>
          <a:p>
            <a:endParaRPr lang="en-GB" sz="2800" dirty="0">
              <a:solidFill>
                <a:srgbClr val="87F1FF"/>
              </a:solidFill>
            </a:endParaRPr>
          </a:p>
          <a:p>
            <a:r>
              <a:rPr lang="en-GB" sz="2800" dirty="0" smtClean="0">
                <a:solidFill>
                  <a:srgbClr val="87F1FF"/>
                </a:solidFill>
              </a:rPr>
              <a:t>Technical Language</a:t>
            </a:r>
          </a:p>
          <a:p>
            <a:endParaRPr lang="en-GB" sz="2800" dirty="0">
              <a:solidFill>
                <a:srgbClr val="87F1FF"/>
              </a:solidFill>
            </a:endParaRPr>
          </a:p>
          <a:p>
            <a:r>
              <a:rPr lang="en-GB" sz="2800" dirty="0" smtClean="0">
                <a:solidFill>
                  <a:srgbClr val="87F1FF"/>
                </a:solidFill>
              </a:rPr>
              <a:t>Proofread</a:t>
            </a:r>
          </a:p>
          <a:p>
            <a:endParaRPr lang="en-GB" sz="2800" dirty="0">
              <a:solidFill>
                <a:srgbClr val="87F1FF"/>
              </a:solidFill>
            </a:endParaRPr>
          </a:p>
          <a:p>
            <a:r>
              <a:rPr lang="en-GB" sz="2800" dirty="0" smtClean="0">
                <a:solidFill>
                  <a:srgbClr val="87F1FF"/>
                </a:solidFill>
              </a:rPr>
              <a:t>Structure</a:t>
            </a:r>
          </a:p>
          <a:p>
            <a:endParaRPr lang="en-GB" sz="2800" dirty="0">
              <a:solidFill>
                <a:srgbClr val="87F1FF"/>
              </a:solidFill>
            </a:endParaRPr>
          </a:p>
        </p:txBody>
      </p:sp>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17649" y="5453062"/>
            <a:ext cx="1301751" cy="13017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1000">
        <p:split orient="vert"/>
      </p:transition>
    </mc:Choice>
    <mc:Fallback xmlns="">
      <p:transition spd="slow" advClick="0" advTm="1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par>
                                <p:cTn id="7" presetID="10" presetClass="entr" presetSubtype="0" fill="hold" grpId="2" nodeType="withEffect">
                                  <p:stCondLst>
                                    <p:cond delay="800"/>
                                  </p:stCondLst>
                                  <p:childTnLst>
                                    <p:set>
                                      <p:cBhvr>
                                        <p:cTn id="8" dur="1" fill="hold">
                                          <p:stCondLst>
                                            <p:cond delay="0"/>
                                          </p:stCondLst>
                                        </p:cTn>
                                        <p:tgtEl>
                                          <p:spTgt spid="17"/>
                                        </p:tgtEl>
                                        <p:attrNameLst>
                                          <p:attrName>style.visibility</p:attrName>
                                        </p:attrNameLst>
                                      </p:cBhvr>
                                      <p:to>
                                        <p:strVal val="visible"/>
                                      </p:to>
                                    </p:set>
                                    <p:animEffect transition="in" filter="fade">
                                      <p:cBhvr>
                                        <p:cTn id="9" dur="300"/>
                                        <p:tgtEl>
                                          <p:spTgt spid="17"/>
                                        </p:tgtEl>
                                      </p:cBhvr>
                                    </p:animEffect>
                                  </p:childTnLst>
                                </p:cTn>
                              </p:par>
                              <p:par>
                                <p:cTn id="10" presetID="42" presetClass="path" presetSubtype="0" fill="hold" grpId="0" nodeType="withEffect">
                                  <p:stCondLst>
                                    <p:cond delay="1000"/>
                                  </p:stCondLst>
                                  <p:childTnLst>
                                    <p:animMotion origin="layout" path="M 4.44444E-6 -4.44444E-6 L 0.30555 0.04075 " pathEditMode="relative" rAng="0" ptsTypes="AA">
                                      <p:cBhvr>
                                        <p:cTn id="11" dur="300" fill="hold"/>
                                        <p:tgtEl>
                                          <p:spTgt spid="17"/>
                                        </p:tgtEl>
                                        <p:attrNameLst>
                                          <p:attrName>ppt_x</p:attrName>
                                          <p:attrName>ppt_y</p:attrName>
                                        </p:attrNameLst>
                                      </p:cBhvr>
                                      <p:rCtr x="15300" y="2000"/>
                                    </p:animMotion>
                                  </p:childTnLst>
                                </p:cTn>
                              </p:par>
                              <p:par>
                                <p:cTn id="12" presetID="42" presetClass="path" presetSubtype="0" fill="hold" grpId="1" nodeType="withEffect">
                                  <p:stCondLst>
                                    <p:cond delay="1300"/>
                                  </p:stCondLst>
                                  <p:childTnLst>
                                    <p:animMotion origin="layout" path="M 0.30555 0.04075 L 0.96666 0.13519 " pathEditMode="relative" rAng="0" ptsTypes="AA">
                                      <p:cBhvr>
                                        <p:cTn id="13" dur="800" fill="hold"/>
                                        <p:tgtEl>
                                          <p:spTgt spid="17"/>
                                        </p:tgtEl>
                                        <p:attrNameLst>
                                          <p:attrName>ppt_x</p:attrName>
                                          <p:attrName>ppt_y</p:attrName>
                                        </p:attrNameLst>
                                      </p:cBhvr>
                                      <p:rCtr x="33100" y="4700"/>
                                    </p:animMotion>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14" fill="hold" display="0">
                  <p:stCondLst>
                    <p:cond delay="indefinite"/>
                  </p:stCondLst>
                  <p:endCondLst>
                    <p:cond evt="onPrev" delay="0">
                      <p:tgtEl>
                        <p:sldTgt/>
                      </p:tgtEl>
                    </p:cond>
                    <p:cond evt="onStopAudio" delay="0">
                      <p:tgtEl>
                        <p:sldTgt/>
                      </p:tgtEl>
                    </p:cond>
                  </p:endCondLst>
                </p:cTn>
                <p:tgtEl>
                  <p:spTgt spid="18"/>
                </p:tgtEl>
              </p:cMediaNode>
            </p:audio>
          </p:childTnLst>
        </p:cTn>
      </p:par>
    </p:tnLst>
    <p:bldLst>
      <p:bldP spid="17" grpId="0" animBg="1"/>
      <p:bldP spid="17" grpId="1" animBg="1"/>
      <p:bldP spid="17" grpId="2"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457200" y="14248430"/>
            <a:ext cx="800100" cy="3752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rot="370564">
            <a:off x="3443152" y="5709558"/>
            <a:ext cx="1879634" cy="314323"/>
          </a:xfrm>
          <a:prstGeom prst="ellipse">
            <a:avLst/>
          </a:prstGeom>
          <a:gradFill flip="none" rotWithShape="1">
            <a:gsLst>
              <a:gs pos="0">
                <a:schemeClr val="tx1">
                  <a:lumMod val="90000"/>
                  <a:alpha val="62000"/>
                </a:schemeClr>
              </a:gs>
              <a:gs pos="100000">
                <a:schemeClr val="accent1">
                  <a:tint val="23500"/>
                  <a:satMod val="160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370564">
            <a:off x="-3275148" y="4744358"/>
            <a:ext cx="1879634" cy="314323"/>
          </a:xfrm>
          <a:prstGeom prst="ellipse">
            <a:avLst/>
          </a:prstGeom>
          <a:gradFill flip="none" rotWithShape="1">
            <a:gsLst>
              <a:gs pos="0">
                <a:schemeClr val="tx1">
                  <a:lumMod val="90000"/>
                  <a:alpha val="62000"/>
                </a:schemeClr>
              </a:gs>
              <a:gs pos="100000">
                <a:schemeClr val="accent1">
                  <a:tint val="23500"/>
                  <a:satMod val="160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140832" y="187121"/>
            <a:ext cx="5557652" cy="584775"/>
          </a:xfrm>
          <a:prstGeom prst="rect">
            <a:avLst/>
          </a:prstGeom>
          <a:noFill/>
        </p:spPr>
        <p:txBody>
          <a:bodyPr wrap="square" rtlCol="0">
            <a:spAutoFit/>
          </a:bodyPr>
          <a:lstStyle/>
          <a:p>
            <a:r>
              <a:rPr lang="en-GB" sz="3200" b="1" dirty="0" smtClean="0">
                <a:solidFill>
                  <a:srgbClr val="87F1FF"/>
                </a:solidFill>
              </a:rPr>
              <a:t>Mind Your Language</a:t>
            </a:r>
            <a:endParaRPr lang="en-GB" sz="3200" b="1" dirty="0">
              <a:solidFill>
                <a:srgbClr val="87F1FF"/>
              </a:solidFill>
            </a:endParaRPr>
          </a:p>
        </p:txBody>
      </p:sp>
      <p:sp>
        <p:nvSpPr>
          <p:cNvPr id="3" name="TextBox 2"/>
          <p:cNvSpPr txBox="1"/>
          <p:nvPr/>
        </p:nvSpPr>
        <p:spPr>
          <a:xfrm>
            <a:off x="1140831" y="1023996"/>
            <a:ext cx="6328748" cy="4401205"/>
          </a:xfrm>
          <a:prstGeom prst="rect">
            <a:avLst/>
          </a:prstGeom>
          <a:noFill/>
        </p:spPr>
        <p:txBody>
          <a:bodyPr wrap="square" rtlCol="0">
            <a:spAutoFit/>
          </a:bodyPr>
          <a:lstStyle/>
          <a:p>
            <a:r>
              <a:rPr lang="en-GB" sz="2000" dirty="0">
                <a:solidFill>
                  <a:srgbClr val="FFFFFF"/>
                </a:solidFill>
              </a:rPr>
              <a:t>Keep things short and </a:t>
            </a:r>
            <a:r>
              <a:rPr lang="en-GB" sz="2000" dirty="0" smtClean="0">
                <a:solidFill>
                  <a:srgbClr val="FFFFFF"/>
                </a:solidFill>
              </a:rPr>
              <a:t>sweet</a:t>
            </a:r>
          </a:p>
          <a:p>
            <a:endParaRPr lang="en-GB" sz="2000" dirty="0">
              <a:solidFill>
                <a:srgbClr val="FFFFFF"/>
              </a:solidFill>
            </a:endParaRPr>
          </a:p>
          <a:p>
            <a:r>
              <a:rPr lang="en-GB" sz="2000" dirty="0" smtClean="0">
                <a:solidFill>
                  <a:srgbClr val="FFFFFF"/>
                </a:solidFill>
              </a:rPr>
              <a:t>Avoid </a:t>
            </a:r>
            <a:r>
              <a:rPr lang="en-GB" sz="2000" dirty="0">
                <a:solidFill>
                  <a:srgbClr val="FFFFFF"/>
                </a:solidFill>
              </a:rPr>
              <a:t>lengthy sentences and use </a:t>
            </a:r>
            <a:r>
              <a:rPr lang="en-GB" sz="2000" dirty="0" smtClean="0">
                <a:solidFill>
                  <a:srgbClr val="FFFFFF"/>
                </a:solidFill>
              </a:rPr>
              <a:t>bullet-points</a:t>
            </a:r>
          </a:p>
          <a:p>
            <a:endParaRPr lang="en-GB" sz="2000" dirty="0" smtClean="0">
              <a:solidFill>
                <a:srgbClr val="FFFFFF"/>
              </a:solidFill>
            </a:endParaRPr>
          </a:p>
          <a:p>
            <a:r>
              <a:rPr lang="en-GB" sz="2000" dirty="0" smtClean="0">
                <a:solidFill>
                  <a:srgbClr val="FFFFFF"/>
                </a:solidFill>
              </a:rPr>
              <a:t>Don’t </a:t>
            </a:r>
            <a:r>
              <a:rPr lang="en-GB" sz="2000" dirty="0">
                <a:solidFill>
                  <a:srgbClr val="FFFFFF"/>
                </a:solidFill>
              </a:rPr>
              <a:t>refer to yourself as ‘I’ or </a:t>
            </a:r>
            <a:r>
              <a:rPr lang="en-GB" sz="2000" dirty="0" smtClean="0">
                <a:solidFill>
                  <a:srgbClr val="FFFFFF"/>
                </a:solidFill>
              </a:rPr>
              <a:t>by name</a:t>
            </a:r>
          </a:p>
          <a:p>
            <a:endParaRPr lang="en-GB" sz="2000" dirty="0">
              <a:solidFill>
                <a:srgbClr val="FFFFFF"/>
              </a:solidFill>
            </a:endParaRPr>
          </a:p>
          <a:p>
            <a:r>
              <a:rPr lang="en-GB" sz="2000" dirty="0" smtClean="0">
                <a:solidFill>
                  <a:srgbClr val="FFFFFF"/>
                </a:solidFill>
              </a:rPr>
              <a:t>Make </a:t>
            </a:r>
            <a:r>
              <a:rPr lang="en-GB" sz="2000" dirty="0">
                <a:solidFill>
                  <a:srgbClr val="FFFFFF"/>
                </a:solidFill>
              </a:rPr>
              <a:t>sentences more direct with such phrases as ‘Key Achievements</a:t>
            </a:r>
            <a:r>
              <a:rPr lang="en-GB" sz="2000" dirty="0" smtClean="0">
                <a:solidFill>
                  <a:srgbClr val="FFFFFF"/>
                </a:solidFill>
              </a:rPr>
              <a:t>’</a:t>
            </a:r>
          </a:p>
          <a:p>
            <a:endParaRPr lang="en-GB" sz="2000" dirty="0">
              <a:solidFill>
                <a:srgbClr val="FFFFFF"/>
              </a:solidFill>
            </a:endParaRPr>
          </a:p>
          <a:p>
            <a:r>
              <a:rPr lang="en-GB" sz="2000" dirty="0" smtClean="0">
                <a:solidFill>
                  <a:srgbClr val="FFFFFF"/>
                </a:solidFill>
              </a:rPr>
              <a:t>Use </a:t>
            </a:r>
            <a:r>
              <a:rPr lang="en-GB" sz="2000" dirty="0">
                <a:solidFill>
                  <a:srgbClr val="FFFFFF"/>
                </a:solidFill>
              </a:rPr>
              <a:t>the past tense to describe your career (‘Led a team of…’) but the present tense for your transferable skills and competencies (‘Offers experience in</a:t>
            </a:r>
            <a:r>
              <a:rPr lang="en-GB" sz="2000" dirty="0" smtClean="0">
                <a:solidFill>
                  <a:srgbClr val="FFFFFF"/>
                </a:solidFill>
              </a:rPr>
              <a:t>…’)</a:t>
            </a:r>
          </a:p>
          <a:p>
            <a:endParaRPr lang="en-GB" sz="2000" dirty="0">
              <a:solidFill>
                <a:srgbClr val="FFFFFF"/>
              </a:solidFill>
            </a:endParaRPr>
          </a:p>
          <a:p>
            <a:r>
              <a:rPr lang="en-GB" sz="2000" dirty="0" smtClean="0">
                <a:solidFill>
                  <a:srgbClr val="FFFFFF"/>
                </a:solidFill>
              </a:rPr>
              <a:t>Do not use abbreviations </a:t>
            </a:r>
            <a:endParaRPr lang="en-GB" sz="2000" dirty="0">
              <a:solidFill>
                <a:srgbClr val="FFFFFF"/>
              </a:solidFill>
            </a:endParaRPr>
          </a:p>
        </p:txBody>
      </p:sp>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7649" y="5453062"/>
            <a:ext cx="1301751" cy="13017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3300">
        <p:split orient="vert"/>
      </p:transition>
    </mc:Choice>
    <mc:Fallback xmlns="">
      <p:transition spd="slow" advClick="0" advTm="33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grpId="0" nodeType="withEffect">
                                  <p:stCondLst>
                                    <p:cond delay="400"/>
                                  </p:stCondLst>
                                  <p:childTnLst>
                                    <p:animMotion origin="layout" path="M 0 0 C 0.06493 0.01065 0.2757 0.04604 0.38941 0.06315 C 0.60365 0.09716 0.62101 0.09438 0.68177 0.10248 " pathEditMode="relative" rAng="0" ptsTypes="asa">
                                      <p:cBhvr>
                                        <p:cTn id="6" dur="1100" fill="hold"/>
                                        <p:tgtEl>
                                          <p:spTgt spid="13"/>
                                        </p:tgtEl>
                                        <p:attrNameLst>
                                          <p:attrName>ppt_x</p:attrName>
                                          <p:attrName>ppt_y</p:attrName>
                                        </p:attrNameLst>
                                      </p:cBhvr>
                                      <p:rCtr x="34100" y="5100"/>
                                    </p:animMotion>
                                  </p:childTnLst>
                                </p:cTn>
                              </p:par>
                              <p:par>
                                <p:cTn id="7" presetID="10" presetClass="exit" presetSubtype="0" fill="hold" grpId="1" nodeType="withEffect">
                                  <p:stCondLst>
                                    <p:cond delay="1100"/>
                                  </p:stCondLst>
                                  <p:childTnLst>
                                    <p:animEffect transition="out" filter="fade">
                                      <p:cBhvr>
                                        <p:cTn id="8" dur="400"/>
                                        <p:tgtEl>
                                          <p:spTgt spid="13"/>
                                        </p:tgtEl>
                                      </p:cBhvr>
                                    </p:animEffect>
                                    <p:set>
                                      <p:cBhvr>
                                        <p:cTn id="9" dur="1" fill="hold">
                                          <p:stCondLst>
                                            <p:cond delay="399"/>
                                          </p:stCondLst>
                                        </p:cTn>
                                        <p:tgtEl>
                                          <p:spTgt spid="13"/>
                                        </p:tgtEl>
                                        <p:attrNameLst>
                                          <p:attrName>style.visibility</p:attrName>
                                        </p:attrNameLst>
                                      </p:cBhvr>
                                      <p:to>
                                        <p:strVal val="hidden"/>
                                      </p:to>
                                    </p:set>
                                  </p:childTnLst>
                                </p:cTn>
                              </p:par>
                              <p:par>
                                <p:cTn id="10" presetID="10" presetClass="entr" presetSubtype="0" fill="hold" grpId="1" nodeType="withEffect">
                                  <p:stCondLst>
                                    <p:cond delay="190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400"/>
                                        <p:tgtEl>
                                          <p:spTgt spid="50"/>
                                        </p:tgtEl>
                                      </p:cBhvr>
                                    </p:animEffect>
                                  </p:childTnLst>
                                </p:cTn>
                              </p:par>
                              <p:par>
                                <p:cTn id="13" presetID="0" presetClass="path" presetSubtype="0" accel="28000" fill="hold" grpId="0" nodeType="withEffect">
                                  <p:stCondLst>
                                    <p:cond delay="2100"/>
                                  </p:stCondLst>
                                  <p:childTnLst>
                                    <p:animMotion origin="layout" path="M -0.03924 -0.04004 L 0.07431 0.02223 L 0.66215 0.10209 " pathEditMode="relative" rAng="0" ptsTypes="AAA">
                                      <p:cBhvr>
                                        <p:cTn id="14" dur="1200" fill="hold"/>
                                        <p:tgtEl>
                                          <p:spTgt spid="50"/>
                                        </p:tgtEl>
                                        <p:attrNameLst>
                                          <p:attrName>ppt_x</p:attrName>
                                          <p:attrName>ppt_y</p:attrName>
                                        </p:attrNameLst>
                                      </p:cBhvr>
                                      <p:rCtr x="35100" y="7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autoUpdateAnimBg="0"/>
      <p:bldP spid="50" grpId="1" animBg="1"/>
      <p:bldP spid="13" grpId="0" animBg="1" autoUpdateAnimBg="0"/>
      <p:bldP spid="13"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09_Align Employees_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839200" y="7112000"/>
            <a:ext cx="304800" cy="304800"/>
          </a:xfrm>
          <a:prstGeom prst="rect">
            <a:avLst/>
          </a:prstGeom>
        </p:spPr>
      </p:pic>
      <p:sp>
        <p:nvSpPr>
          <p:cNvPr id="4" name="TextBox 3"/>
          <p:cNvSpPr txBox="1"/>
          <p:nvPr/>
        </p:nvSpPr>
        <p:spPr>
          <a:xfrm>
            <a:off x="1064869" y="297392"/>
            <a:ext cx="5000263" cy="584775"/>
          </a:xfrm>
          <a:prstGeom prst="rect">
            <a:avLst/>
          </a:prstGeom>
          <a:noFill/>
        </p:spPr>
        <p:txBody>
          <a:bodyPr wrap="square" rtlCol="0">
            <a:spAutoFit/>
          </a:bodyPr>
          <a:lstStyle/>
          <a:p>
            <a:r>
              <a:rPr lang="en-GB" sz="3200" b="1" dirty="0" smtClean="0">
                <a:solidFill>
                  <a:srgbClr val="87F1FF"/>
                </a:solidFill>
              </a:rPr>
              <a:t>Word Power</a:t>
            </a:r>
            <a:endParaRPr lang="en-GB" sz="3200" b="1" dirty="0">
              <a:solidFill>
                <a:srgbClr val="87F1FF"/>
              </a:solidFill>
            </a:endParaRPr>
          </a:p>
        </p:txBody>
      </p:sp>
      <p:sp>
        <p:nvSpPr>
          <p:cNvPr id="5" name="TextBox 4"/>
          <p:cNvSpPr txBox="1"/>
          <p:nvPr/>
        </p:nvSpPr>
        <p:spPr>
          <a:xfrm>
            <a:off x="1064869" y="1194683"/>
            <a:ext cx="6435524" cy="4093428"/>
          </a:xfrm>
          <a:prstGeom prst="rect">
            <a:avLst/>
          </a:prstGeom>
          <a:noFill/>
        </p:spPr>
        <p:txBody>
          <a:bodyPr wrap="square" rtlCol="0">
            <a:spAutoFit/>
          </a:bodyPr>
          <a:lstStyle/>
          <a:p>
            <a:r>
              <a:rPr lang="en-GB" sz="2000" dirty="0">
                <a:solidFill>
                  <a:schemeClr val="bg1"/>
                </a:solidFill>
              </a:rPr>
              <a:t>Use positive words to describe yourself and your achievements</a:t>
            </a:r>
            <a:r>
              <a:rPr lang="en-GB" sz="2000" dirty="0" smtClean="0">
                <a:solidFill>
                  <a:schemeClr val="bg1"/>
                </a:solidFill>
              </a:rPr>
              <a:t>.</a:t>
            </a:r>
          </a:p>
          <a:p>
            <a:endParaRPr lang="en-GB" sz="2000" dirty="0">
              <a:solidFill>
                <a:schemeClr val="bg1"/>
              </a:solidFill>
            </a:endParaRPr>
          </a:p>
          <a:p>
            <a:r>
              <a:rPr lang="en-GB" sz="2000" dirty="0" smtClean="0">
                <a:solidFill>
                  <a:schemeClr val="bg1"/>
                </a:solidFill>
              </a:rPr>
              <a:t>Use </a:t>
            </a:r>
            <a:r>
              <a:rPr lang="en-GB" sz="2000" dirty="0">
                <a:solidFill>
                  <a:schemeClr val="bg1"/>
                </a:solidFill>
              </a:rPr>
              <a:t>language that you feel comfortable with</a:t>
            </a:r>
            <a:r>
              <a:rPr lang="en-GB" sz="2000" dirty="0" smtClean="0">
                <a:solidFill>
                  <a:schemeClr val="bg1"/>
                </a:solidFill>
              </a:rPr>
              <a:t>.</a:t>
            </a:r>
          </a:p>
          <a:p>
            <a:endParaRPr lang="en-GB" sz="2000" dirty="0">
              <a:solidFill>
                <a:schemeClr val="bg1"/>
              </a:solidFill>
            </a:endParaRPr>
          </a:p>
          <a:p>
            <a:r>
              <a:rPr lang="en-GB" sz="2000" dirty="0" smtClean="0">
                <a:solidFill>
                  <a:schemeClr val="bg1"/>
                </a:solidFill>
              </a:rPr>
              <a:t>Use </a:t>
            </a:r>
            <a:r>
              <a:rPr lang="en-GB" sz="2000" dirty="0">
                <a:solidFill>
                  <a:schemeClr val="bg1"/>
                </a:solidFill>
              </a:rPr>
              <a:t>keywords that recruiters or hiring managers will use when looking for CVs on job boards or </a:t>
            </a:r>
            <a:r>
              <a:rPr lang="en-GB" sz="2000" dirty="0" smtClean="0">
                <a:solidFill>
                  <a:schemeClr val="bg1"/>
                </a:solidFill>
              </a:rPr>
              <a:t>databases.</a:t>
            </a:r>
          </a:p>
          <a:p>
            <a:endParaRPr lang="en-GB" sz="2000" dirty="0">
              <a:solidFill>
                <a:schemeClr val="bg1"/>
              </a:solidFill>
            </a:endParaRPr>
          </a:p>
          <a:p>
            <a:r>
              <a:rPr lang="en-GB" sz="2000" dirty="0" smtClean="0">
                <a:solidFill>
                  <a:schemeClr val="bg1"/>
                </a:solidFill>
              </a:rPr>
              <a:t>Less </a:t>
            </a:r>
            <a:r>
              <a:rPr lang="en-GB" sz="2000" dirty="0">
                <a:solidFill>
                  <a:schemeClr val="bg1"/>
                </a:solidFill>
              </a:rPr>
              <a:t>is more  – don’t use three words where one word will do</a:t>
            </a:r>
            <a:r>
              <a:rPr lang="en-GB" sz="2000" dirty="0" smtClean="0">
                <a:solidFill>
                  <a:schemeClr val="bg1"/>
                </a:solidFill>
              </a:rPr>
              <a:t>.</a:t>
            </a:r>
          </a:p>
          <a:p>
            <a:endParaRPr lang="en-GB" sz="2000" dirty="0">
              <a:solidFill>
                <a:schemeClr val="bg1"/>
              </a:solidFill>
            </a:endParaRPr>
          </a:p>
          <a:p>
            <a:r>
              <a:rPr lang="en-GB" sz="2000" dirty="0" smtClean="0">
                <a:solidFill>
                  <a:schemeClr val="bg1"/>
                </a:solidFill>
              </a:rPr>
              <a:t>Keep </a:t>
            </a:r>
            <a:r>
              <a:rPr lang="en-GB" sz="2000" dirty="0">
                <a:solidFill>
                  <a:schemeClr val="bg1"/>
                </a:solidFill>
              </a:rPr>
              <a:t>your sentences short and simple - complex and overlong sentences can distract from the </a:t>
            </a:r>
            <a:r>
              <a:rPr lang="en-GB" sz="2000" dirty="0" smtClean="0">
                <a:solidFill>
                  <a:schemeClr val="bg1"/>
                </a:solidFill>
              </a:rPr>
              <a:t>point.</a:t>
            </a:r>
            <a:endParaRPr lang="en-GB" sz="2000" dirty="0">
              <a:solidFill>
                <a:schemeClr val="bg1"/>
              </a:solidFill>
            </a:endParaRPr>
          </a:p>
        </p:txBody>
      </p:sp>
      <p:pic>
        <p:nvPicPr>
          <p:cNvPr id="37" name="Picture 3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17649" y="5453062"/>
            <a:ext cx="1301751" cy="1301751"/>
          </a:xfrm>
          <a:prstGeom prst="rect">
            <a:avLst/>
          </a:prstGeom>
        </p:spPr>
      </p:pic>
    </p:spTree>
  </p:cSld>
  <p:clrMapOvr>
    <a:masterClrMapping/>
  </p:clrMapOvr>
  <p:transition spd="slow" advClick="0" advTm="1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200"/>
                                  </p:stCondLst>
                                  <p:childTnLst>
                                    <p:cmd type="call" cmd="playFrom(0.0)">
                                      <p:cBhvr>
                                        <p:cTn id="6" dur="1" fill="hold"/>
                                        <p:tgtEl>
                                          <p:spTgt spid="4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7" fill="hold" display="0">
                  <p:stCondLst>
                    <p:cond delay="indefinite"/>
                  </p:stCondLst>
                  <p:endCondLst>
                    <p:cond evt="onPrev" delay="0">
                      <p:tgtEl>
                        <p:sldTgt/>
                      </p:tgtEl>
                    </p:cond>
                    <p:cond evt="onStopAudio" delay="0">
                      <p:tgtEl>
                        <p:sldTgt/>
                      </p:tgtEl>
                    </p:cond>
                  </p:endCondLst>
                </p:cTn>
                <p:tgtEl>
                  <p:spTgt spid="40"/>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rot="370564">
            <a:off x="-2282973" y="611081"/>
            <a:ext cx="1879634" cy="314323"/>
          </a:xfrm>
          <a:prstGeom prst="ellipse">
            <a:avLst/>
          </a:prstGeom>
          <a:gradFill flip="none" rotWithShape="1">
            <a:gsLst>
              <a:gs pos="0">
                <a:schemeClr val="tx1">
                  <a:lumMod val="90000"/>
                  <a:alpha val="62000"/>
                </a:schemeClr>
              </a:gs>
              <a:gs pos="100000">
                <a:schemeClr val="accent1">
                  <a:tint val="23500"/>
                  <a:satMod val="160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10_Increase Company Value_2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839200" y="7000875"/>
            <a:ext cx="304800" cy="304800"/>
          </a:xfrm>
          <a:prstGeom prst="rect">
            <a:avLst/>
          </a:prstGeom>
        </p:spPr>
      </p:pic>
      <p:sp>
        <p:nvSpPr>
          <p:cNvPr id="2" name="TextBox 1"/>
          <p:cNvSpPr txBox="1"/>
          <p:nvPr/>
        </p:nvSpPr>
        <p:spPr>
          <a:xfrm>
            <a:off x="795647" y="768242"/>
            <a:ext cx="5142016" cy="523220"/>
          </a:xfrm>
          <a:prstGeom prst="rect">
            <a:avLst/>
          </a:prstGeom>
          <a:noFill/>
        </p:spPr>
        <p:txBody>
          <a:bodyPr wrap="square" rtlCol="0">
            <a:spAutoFit/>
          </a:bodyPr>
          <a:lstStyle/>
          <a:p>
            <a:r>
              <a:rPr lang="en-GB" sz="2800" b="1" dirty="0" smtClean="0">
                <a:solidFill>
                  <a:srgbClr val="87F1FF"/>
                </a:solidFill>
              </a:rPr>
              <a:t>Technical Language</a:t>
            </a:r>
            <a:endParaRPr lang="en-GB" sz="2800" b="1" dirty="0">
              <a:solidFill>
                <a:srgbClr val="87F1FF"/>
              </a:solidFill>
            </a:endParaRPr>
          </a:p>
        </p:txBody>
      </p:sp>
      <p:sp>
        <p:nvSpPr>
          <p:cNvPr id="3" name="TextBox 2"/>
          <p:cNvSpPr txBox="1"/>
          <p:nvPr/>
        </p:nvSpPr>
        <p:spPr>
          <a:xfrm>
            <a:off x="795647" y="1793174"/>
            <a:ext cx="6602680" cy="2862322"/>
          </a:xfrm>
          <a:prstGeom prst="rect">
            <a:avLst/>
          </a:prstGeom>
          <a:noFill/>
        </p:spPr>
        <p:txBody>
          <a:bodyPr wrap="square" rtlCol="0">
            <a:spAutoFit/>
          </a:bodyPr>
          <a:lstStyle/>
          <a:p>
            <a:r>
              <a:rPr lang="en-GB" sz="2000" b="1" dirty="0">
                <a:solidFill>
                  <a:schemeClr val="bg1"/>
                </a:solidFill>
              </a:rPr>
              <a:t>Ensure you use relevant industry terminology</a:t>
            </a:r>
            <a:r>
              <a:rPr lang="en-GB" sz="2000" b="1" dirty="0" smtClean="0">
                <a:solidFill>
                  <a:schemeClr val="bg1"/>
                </a:solidFill>
              </a:rPr>
              <a:t>.</a:t>
            </a:r>
          </a:p>
          <a:p>
            <a:endParaRPr lang="en-GB" sz="2000" dirty="0">
              <a:solidFill>
                <a:schemeClr val="bg1"/>
              </a:solidFill>
            </a:endParaRPr>
          </a:p>
          <a:p>
            <a:r>
              <a:rPr lang="en-GB" sz="2000" dirty="0" smtClean="0">
                <a:solidFill>
                  <a:schemeClr val="bg1"/>
                </a:solidFill>
              </a:rPr>
              <a:t>Help </a:t>
            </a:r>
            <a:r>
              <a:rPr lang="en-GB" sz="2000" dirty="0">
                <a:solidFill>
                  <a:schemeClr val="bg1"/>
                </a:solidFill>
              </a:rPr>
              <a:t>your CV to be picked up by recruiters and hiring managers when they run keyword searches. </a:t>
            </a:r>
            <a:endParaRPr lang="en-GB" sz="2000" dirty="0" smtClean="0">
              <a:solidFill>
                <a:schemeClr val="bg1"/>
              </a:solidFill>
            </a:endParaRPr>
          </a:p>
          <a:p>
            <a:endParaRPr lang="en-GB" sz="2000" dirty="0">
              <a:solidFill>
                <a:schemeClr val="bg1"/>
              </a:solidFill>
            </a:endParaRPr>
          </a:p>
          <a:p>
            <a:r>
              <a:rPr lang="en-GB" sz="2000" b="1" dirty="0" smtClean="0">
                <a:solidFill>
                  <a:schemeClr val="bg1"/>
                </a:solidFill>
              </a:rPr>
              <a:t>Be </a:t>
            </a:r>
            <a:r>
              <a:rPr lang="en-GB" sz="2000" b="1" dirty="0">
                <a:solidFill>
                  <a:schemeClr val="bg1"/>
                </a:solidFill>
              </a:rPr>
              <a:t>mindful</a:t>
            </a:r>
            <a:r>
              <a:rPr lang="en-GB" sz="2000" b="1" dirty="0" smtClean="0">
                <a:solidFill>
                  <a:schemeClr val="bg1"/>
                </a:solidFill>
              </a:rPr>
              <a:t>.</a:t>
            </a:r>
          </a:p>
          <a:p>
            <a:endParaRPr lang="en-GB" sz="2000" dirty="0">
              <a:solidFill>
                <a:schemeClr val="bg1"/>
              </a:solidFill>
            </a:endParaRPr>
          </a:p>
          <a:p>
            <a:r>
              <a:rPr lang="en-GB" sz="2000" dirty="0" smtClean="0">
                <a:solidFill>
                  <a:schemeClr val="bg1"/>
                </a:solidFill>
              </a:rPr>
              <a:t>Over </a:t>
            </a:r>
            <a:r>
              <a:rPr lang="en-GB" sz="2000" dirty="0">
                <a:solidFill>
                  <a:schemeClr val="bg1"/>
                </a:solidFill>
              </a:rPr>
              <a:t>using technical language could be perceived as pretentious, and result in confusion rather than clarity.</a:t>
            </a:r>
          </a:p>
        </p:txBody>
      </p:sp>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17649" y="5453062"/>
            <a:ext cx="1301751" cy="13017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1800">
        <p:split orient="vert"/>
      </p:transition>
    </mc:Choice>
    <mc:Fallback xmlns="">
      <p:transition spd="slow" advClick="0" advTm="18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700"/>
                                  </p:stCondLst>
                                  <p:childTnLst>
                                    <p:cmd type="call" cmd="playFrom(0.0)">
                                      <p:cBhvr>
                                        <p:cTn id="6" dur="1" fill="hold"/>
                                        <p:tgtEl>
                                          <p:spTgt spid="24"/>
                                        </p:tgtEl>
                                      </p:cBhvr>
                                    </p:cmd>
                                  </p:childTnLst>
                                </p:cTn>
                              </p:par>
                              <p:par>
                                <p:cTn id="7" presetID="63" presetClass="path" presetSubtype="0" fill="hold" grpId="0" nodeType="withEffect">
                                  <p:stCondLst>
                                    <p:cond delay="0"/>
                                  </p:stCondLst>
                                  <p:childTnLst>
                                    <p:animMotion origin="layout" path="M -5E-6 2.96296E-6 L 0.48021 0.0787 " pathEditMode="relative" rAng="0" ptsTypes="AA">
                                      <p:cBhvr>
                                        <p:cTn id="8" dur="600" fill="hold"/>
                                        <p:tgtEl>
                                          <p:spTgt spid="12"/>
                                        </p:tgtEl>
                                        <p:attrNameLst>
                                          <p:attrName>ppt_x</p:attrName>
                                          <p:attrName>ppt_y</p:attrName>
                                        </p:attrNameLst>
                                      </p:cBhvr>
                                      <p:rCtr x="24000" y="3900"/>
                                    </p:animMotion>
                                  </p:childTnLst>
                                </p:cTn>
                              </p:par>
                              <p:par>
                                <p:cTn id="9" presetID="10" presetClass="exit" presetSubtype="0" fill="hold" grpId="1" nodeType="withEffect">
                                  <p:stCondLst>
                                    <p:cond delay="400"/>
                                  </p:stCondLst>
                                  <p:childTnLst>
                                    <p:animEffect transition="out" filter="fade">
                                      <p:cBhvr>
                                        <p:cTn id="10" dur="200"/>
                                        <p:tgtEl>
                                          <p:spTgt spid="12"/>
                                        </p:tgtEl>
                                      </p:cBhvr>
                                    </p:animEffect>
                                    <p:set>
                                      <p:cBhvr>
                                        <p:cTn id="11" dur="1" fill="hold">
                                          <p:stCondLst>
                                            <p:cond delay="1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12" fill="hold" display="0">
                  <p:stCondLst>
                    <p:cond delay="indefinite"/>
                  </p:stCondLst>
                  <p:endCondLst>
                    <p:cond evt="onPrev" delay="0">
                      <p:tgtEl>
                        <p:sldTgt/>
                      </p:tgtEl>
                    </p:cond>
                    <p:cond evt="onStopAudio" delay="0">
                      <p:tgtEl>
                        <p:sldTgt/>
                      </p:tgtEl>
                    </p:cond>
                  </p:endCondLst>
                </p:cTn>
                <p:tgtEl>
                  <p:spTgt spid="24"/>
                </p:tgtEl>
              </p:cMediaNode>
            </p:audio>
          </p:childTnLst>
        </p:cTn>
      </p:par>
    </p:tnLst>
    <p:bldLst>
      <p:bldP spid="12" grpId="0" animBg="1"/>
      <p:bldP spid="12"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87078" y="567159"/>
            <a:ext cx="3460831" cy="523220"/>
          </a:xfrm>
          <a:prstGeom prst="rect">
            <a:avLst/>
          </a:prstGeom>
          <a:noFill/>
        </p:spPr>
        <p:txBody>
          <a:bodyPr wrap="square" rtlCol="0">
            <a:spAutoFit/>
          </a:bodyPr>
          <a:lstStyle/>
          <a:p>
            <a:r>
              <a:rPr lang="en-GB" sz="2800" b="1" dirty="0" smtClean="0">
                <a:solidFill>
                  <a:srgbClr val="87F1FF"/>
                </a:solidFill>
              </a:rPr>
              <a:t>Proofread</a:t>
            </a:r>
            <a:endParaRPr lang="en-GB" sz="2800" b="1" dirty="0">
              <a:solidFill>
                <a:srgbClr val="87F1FF"/>
              </a:solidFill>
            </a:endParaRPr>
          </a:p>
        </p:txBody>
      </p:sp>
      <p:sp>
        <p:nvSpPr>
          <p:cNvPr id="4" name="TextBox 3"/>
          <p:cNvSpPr txBox="1"/>
          <p:nvPr/>
        </p:nvSpPr>
        <p:spPr>
          <a:xfrm>
            <a:off x="787078" y="1655180"/>
            <a:ext cx="5787342" cy="3170099"/>
          </a:xfrm>
          <a:prstGeom prst="rect">
            <a:avLst/>
          </a:prstGeom>
          <a:noFill/>
        </p:spPr>
        <p:txBody>
          <a:bodyPr wrap="square" rtlCol="0">
            <a:spAutoFit/>
          </a:bodyPr>
          <a:lstStyle/>
          <a:p>
            <a:r>
              <a:rPr lang="en-GB" sz="2000" dirty="0">
                <a:solidFill>
                  <a:schemeClr val="bg1"/>
                </a:solidFill>
              </a:rPr>
              <a:t>Can’t stress enough </a:t>
            </a:r>
            <a:r>
              <a:rPr lang="en-GB" sz="2000" dirty="0" smtClean="0">
                <a:solidFill>
                  <a:schemeClr val="bg1"/>
                </a:solidFill>
              </a:rPr>
              <a:t>the importance </a:t>
            </a:r>
            <a:r>
              <a:rPr lang="en-GB" sz="2000" dirty="0">
                <a:solidFill>
                  <a:schemeClr val="bg1"/>
                </a:solidFill>
              </a:rPr>
              <a:t>of checking your CV </a:t>
            </a:r>
            <a:r>
              <a:rPr lang="en-GB" sz="2000" dirty="0" smtClean="0">
                <a:solidFill>
                  <a:schemeClr val="bg1"/>
                </a:solidFill>
              </a:rPr>
              <a:t>for spelling </a:t>
            </a:r>
            <a:r>
              <a:rPr lang="en-GB" sz="2000" dirty="0">
                <a:solidFill>
                  <a:schemeClr val="bg1"/>
                </a:solidFill>
              </a:rPr>
              <a:t>and grammar errors, as </a:t>
            </a:r>
            <a:r>
              <a:rPr lang="en-GB" sz="2000" dirty="0" smtClean="0">
                <a:solidFill>
                  <a:schemeClr val="bg1"/>
                </a:solidFill>
              </a:rPr>
              <a:t>a mistake </a:t>
            </a:r>
            <a:r>
              <a:rPr lang="en-GB" sz="2000" dirty="0">
                <a:solidFill>
                  <a:schemeClr val="bg1"/>
                </a:solidFill>
              </a:rPr>
              <a:t>could cost you the </a:t>
            </a:r>
            <a:r>
              <a:rPr lang="en-GB" sz="2000" dirty="0" smtClean="0">
                <a:solidFill>
                  <a:schemeClr val="bg1"/>
                </a:solidFill>
              </a:rPr>
              <a:t>job</a:t>
            </a:r>
          </a:p>
          <a:p>
            <a:endParaRPr lang="en-GB" sz="2000" dirty="0">
              <a:solidFill>
                <a:schemeClr val="bg1"/>
              </a:solidFill>
            </a:endParaRPr>
          </a:p>
          <a:p>
            <a:r>
              <a:rPr lang="en-GB" sz="2000" dirty="0" smtClean="0">
                <a:solidFill>
                  <a:schemeClr val="bg1"/>
                </a:solidFill>
              </a:rPr>
              <a:t>A </a:t>
            </a:r>
            <a:r>
              <a:rPr lang="en-GB" sz="2000" dirty="0">
                <a:solidFill>
                  <a:schemeClr val="bg1"/>
                </a:solidFill>
              </a:rPr>
              <a:t>fresh pair of eyes can be </a:t>
            </a:r>
            <a:r>
              <a:rPr lang="en-GB" sz="2000" dirty="0" smtClean="0">
                <a:solidFill>
                  <a:schemeClr val="bg1"/>
                </a:solidFill>
              </a:rPr>
              <a:t>super sharp </a:t>
            </a:r>
            <a:r>
              <a:rPr lang="en-GB" sz="2000" dirty="0">
                <a:solidFill>
                  <a:schemeClr val="bg1"/>
                </a:solidFill>
              </a:rPr>
              <a:t>when it comes to spotting </a:t>
            </a:r>
            <a:r>
              <a:rPr lang="en-GB" sz="2000" dirty="0" smtClean="0">
                <a:solidFill>
                  <a:schemeClr val="bg1"/>
                </a:solidFill>
              </a:rPr>
              <a:t>the errors </a:t>
            </a:r>
            <a:r>
              <a:rPr lang="en-GB" sz="2000" dirty="0">
                <a:solidFill>
                  <a:schemeClr val="bg1"/>
                </a:solidFill>
              </a:rPr>
              <a:t>you may have missed, so </a:t>
            </a:r>
            <a:r>
              <a:rPr lang="en-GB" sz="2000" dirty="0" smtClean="0">
                <a:solidFill>
                  <a:schemeClr val="bg1"/>
                </a:solidFill>
              </a:rPr>
              <a:t>ask someone </a:t>
            </a:r>
            <a:r>
              <a:rPr lang="en-GB" sz="2000" dirty="0">
                <a:solidFill>
                  <a:schemeClr val="bg1"/>
                </a:solidFill>
              </a:rPr>
              <a:t>to double-check it for </a:t>
            </a:r>
            <a:r>
              <a:rPr lang="en-GB" sz="2000" dirty="0" smtClean="0">
                <a:solidFill>
                  <a:schemeClr val="bg1"/>
                </a:solidFill>
              </a:rPr>
              <a:t>you</a:t>
            </a:r>
          </a:p>
          <a:p>
            <a:endParaRPr lang="en-GB" sz="2000" dirty="0">
              <a:solidFill>
                <a:schemeClr val="bg1"/>
              </a:solidFill>
            </a:endParaRPr>
          </a:p>
          <a:p>
            <a:r>
              <a:rPr lang="en-GB" sz="2000" dirty="0" smtClean="0">
                <a:solidFill>
                  <a:schemeClr val="bg1"/>
                </a:solidFill>
              </a:rPr>
              <a:t>If you can’t get anyone else to read it then read it to yourself out loud </a:t>
            </a:r>
            <a:endParaRPr lang="en-GB" sz="2000" dirty="0">
              <a:solidFill>
                <a:schemeClr val="bg1"/>
              </a:solidFill>
            </a:endParaRPr>
          </a:p>
        </p:txBody>
      </p:sp>
      <p:pic>
        <p:nvPicPr>
          <p:cNvPr id="32"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7649" y="5453062"/>
            <a:ext cx="1301751" cy="1301751"/>
          </a:xfrm>
          <a:prstGeom prst="rect">
            <a:avLst/>
          </a:prstGeom>
        </p:spPr>
      </p:pic>
    </p:spTree>
  </p:cSld>
  <p:clrMapOvr>
    <a:masterClrMapping/>
  </p:clrMapOvr>
  <p:transition spd="slow" advClick="0" advTm="800">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7" name="Oval 16"/>
          <p:cNvSpPr/>
          <p:nvPr/>
        </p:nvSpPr>
        <p:spPr>
          <a:xfrm rot="370564">
            <a:off x="596431" y="4262661"/>
            <a:ext cx="1879634" cy="314323"/>
          </a:xfrm>
          <a:prstGeom prst="ellipse">
            <a:avLst/>
          </a:prstGeom>
          <a:gradFill flip="none" rotWithShape="1">
            <a:gsLst>
              <a:gs pos="0">
                <a:schemeClr val="tx1">
                  <a:lumMod val="90000"/>
                  <a:alpha val="62000"/>
                </a:schemeClr>
              </a:gs>
              <a:gs pos="100000">
                <a:schemeClr val="accent1">
                  <a:tint val="23500"/>
                  <a:satMod val="160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04_For More Than 20 Years_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839200" y="7061200"/>
            <a:ext cx="304800" cy="304800"/>
          </a:xfrm>
          <a:prstGeom prst="rect">
            <a:avLst/>
          </a:prstGeom>
        </p:spPr>
      </p:pic>
      <p:sp>
        <p:nvSpPr>
          <p:cNvPr id="2" name="TextBox 1"/>
          <p:cNvSpPr txBox="1"/>
          <p:nvPr/>
        </p:nvSpPr>
        <p:spPr>
          <a:xfrm>
            <a:off x="985652" y="475013"/>
            <a:ext cx="7172696" cy="584775"/>
          </a:xfrm>
          <a:prstGeom prst="rect">
            <a:avLst/>
          </a:prstGeom>
          <a:noFill/>
        </p:spPr>
        <p:txBody>
          <a:bodyPr wrap="square" rtlCol="0">
            <a:spAutoFit/>
          </a:bodyPr>
          <a:lstStyle/>
          <a:p>
            <a:r>
              <a:rPr lang="en-GB" sz="3200" dirty="0" smtClean="0">
                <a:solidFill>
                  <a:srgbClr val="87F1FF"/>
                </a:solidFill>
              </a:rPr>
              <a:t>Academic CV Inclusions</a:t>
            </a:r>
            <a:endParaRPr lang="en-GB" sz="3200" dirty="0">
              <a:solidFill>
                <a:srgbClr val="87F1FF"/>
              </a:solidFill>
            </a:endParaRPr>
          </a:p>
        </p:txBody>
      </p:sp>
      <p:sp>
        <p:nvSpPr>
          <p:cNvPr id="3" name="TextBox 2"/>
          <p:cNvSpPr txBox="1"/>
          <p:nvPr/>
        </p:nvSpPr>
        <p:spPr>
          <a:xfrm>
            <a:off x="683455" y="1271845"/>
            <a:ext cx="8418287" cy="5262979"/>
          </a:xfrm>
          <a:prstGeom prst="rect">
            <a:avLst/>
          </a:prstGeom>
          <a:noFill/>
        </p:spPr>
        <p:txBody>
          <a:bodyPr wrap="square" rtlCol="0">
            <a:spAutoFit/>
          </a:bodyPr>
          <a:lstStyle/>
          <a:p>
            <a:pPr marL="457200" indent="-457200">
              <a:buFont typeface="Arial" panose="020B0604020202020204" pitchFamily="34" charset="0"/>
              <a:buChar char="•"/>
            </a:pPr>
            <a:r>
              <a:rPr lang="en-GB" sz="2800" dirty="0">
                <a:solidFill>
                  <a:schemeClr val="bg1"/>
                </a:solidFill>
              </a:rPr>
              <a:t>PhD extract – and perhaps a more detailed synopsis</a:t>
            </a:r>
          </a:p>
          <a:p>
            <a:pPr marL="457200" indent="-457200">
              <a:buFont typeface="Arial" panose="020B0604020202020204" pitchFamily="34" charset="0"/>
              <a:buChar char="•"/>
            </a:pPr>
            <a:r>
              <a:rPr lang="en-GB" sz="2800" dirty="0">
                <a:solidFill>
                  <a:schemeClr val="bg1"/>
                </a:solidFill>
              </a:rPr>
              <a:t>Past, current and future research interests</a:t>
            </a:r>
          </a:p>
          <a:p>
            <a:pPr marL="457200" indent="-457200">
              <a:buFont typeface="Arial" panose="020B0604020202020204" pitchFamily="34" charset="0"/>
              <a:buChar char="•"/>
            </a:pPr>
            <a:r>
              <a:rPr lang="en-GB" sz="2800" dirty="0">
                <a:solidFill>
                  <a:schemeClr val="bg1"/>
                </a:solidFill>
              </a:rPr>
              <a:t>Published research and articles</a:t>
            </a:r>
          </a:p>
          <a:p>
            <a:pPr marL="457200" indent="-457200">
              <a:buFont typeface="Arial" panose="020B0604020202020204" pitchFamily="34" charset="0"/>
              <a:buChar char="•"/>
            </a:pPr>
            <a:r>
              <a:rPr lang="en-GB" sz="2800" dirty="0">
                <a:solidFill>
                  <a:schemeClr val="bg1"/>
                </a:solidFill>
              </a:rPr>
              <a:t>Research methodologies and techniques</a:t>
            </a:r>
          </a:p>
          <a:p>
            <a:pPr marL="457200" indent="-457200">
              <a:buFont typeface="Arial" panose="020B0604020202020204" pitchFamily="34" charset="0"/>
              <a:buChar char="•"/>
            </a:pPr>
            <a:r>
              <a:rPr lang="en-GB" sz="2800" dirty="0">
                <a:solidFill>
                  <a:schemeClr val="bg1"/>
                </a:solidFill>
              </a:rPr>
              <a:t>Teaching experience – student supervision</a:t>
            </a:r>
          </a:p>
          <a:p>
            <a:pPr marL="457200" indent="-457200">
              <a:buFont typeface="Arial" panose="020B0604020202020204" pitchFamily="34" charset="0"/>
              <a:buChar char="•"/>
            </a:pPr>
            <a:r>
              <a:rPr lang="en-GB" sz="2800" dirty="0">
                <a:solidFill>
                  <a:schemeClr val="bg1"/>
                </a:solidFill>
              </a:rPr>
              <a:t>Administrative skills</a:t>
            </a:r>
          </a:p>
          <a:p>
            <a:pPr marL="457200" indent="-457200">
              <a:buFont typeface="Arial" panose="020B0604020202020204" pitchFamily="34" charset="0"/>
              <a:buChar char="•"/>
            </a:pPr>
            <a:r>
              <a:rPr lang="en-GB" sz="2800" dirty="0">
                <a:solidFill>
                  <a:schemeClr val="bg1"/>
                </a:solidFill>
              </a:rPr>
              <a:t>Conferences attended – did you present?</a:t>
            </a:r>
          </a:p>
          <a:p>
            <a:pPr marL="457200" indent="-457200">
              <a:buFont typeface="Arial" panose="020B0604020202020204" pitchFamily="34" charset="0"/>
              <a:buChar char="•"/>
            </a:pPr>
            <a:r>
              <a:rPr lang="en-GB" sz="2800" dirty="0">
                <a:solidFill>
                  <a:schemeClr val="bg1"/>
                </a:solidFill>
              </a:rPr>
              <a:t>Funding and awards</a:t>
            </a:r>
          </a:p>
          <a:p>
            <a:pPr marL="457200" indent="-457200">
              <a:buFont typeface="Arial" panose="020B0604020202020204" pitchFamily="34" charset="0"/>
              <a:buChar char="•"/>
            </a:pPr>
            <a:r>
              <a:rPr lang="en-GB" sz="2800" dirty="0">
                <a:solidFill>
                  <a:schemeClr val="bg1"/>
                </a:solidFill>
              </a:rPr>
              <a:t>Professional memberships</a:t>
            </a:r>
          </a:p>
          <a:p>
            <a:pPr marL="457200" indent="-457200">
              <a:buFont typeface="Arial" panose="020B0604020202020204" pitchFamily="34" charset="0"/>
              <a:buChar char="•"/>
            </a:pPr>
            <a:r>
              <a:rPr lang="en-GB" sz="2800" dirty="0">
                <a:solidFill>
                  <a:schemeClr val="bg1"/>
                </a:solidFill>
              </a:rPr>
              <a:t>Any industry contact </a:t>
            </a:r>
            <a:endParaRPr lang="en-GB" sz="2800" dirty="0" smtClean="0">
              <a:solidFill>
                <a:schemeClr val="bg1"/>
              </a:solidFill>
            </a:endParaRPr>
          </a:p>
          <a:p>
            <a:pPr marL="457200" indent="-457200">
              <a:buFont typeface="Arial" panose="020B0604020202020204" pitchFamily="34" charset="0"/>
              <a:buChar char="•"/>
            </a:pPr>
            <a:r>
              <a:rPr lang="en-GB" sz="2800" dirty="0" smtClean="0">
                <a:solidFill>
                  <a:schemeClr val="bg1"/>
                </a:solidFill>
              </a:rPr>
              <a:t>References x3 </a:t>
            </a:r>
            <a:endParaRPr lang="en-GB" sz="2800" dirty="0">
              <a:solidFill>
                <a:schemeClr val="bg1"/>
              </a:solidFill>
            </a:endParaRPr>
          </a:p>
          <a:p>
            <a:pPr marL="457200" indent="-457200">
              <a:buFont typeface="Arial" panose="020B0604020202020204" pitchFamily="34" charset="0"/>
              <a:buChar char="•"/>
            </a:pPr>
            <a:endParaRPr lang="en-GB" sz="2800" dirty="0">
              <a:solidFill>
                <a:srgbClr val="87F1FF"/>
              </a:solidFill>
            </a:endParaRPr>
          </a:p>
        </p:txBody>
      </p:sp>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17649" y="5453062"/>
            <a:ext cx="1301751" cy="1301751"/>
          </a:xfrm>
          <a:prstGeom prst="rect">
            <a:avLst/>
          </a:prstGeom>
        </p:spPr>
      </p:pic>
    </p:spTree>
    <p:extLst>
      <p:ext uri="{BB962C8B-B14F-4D97-AF65-F5344CB8AC3E}">
        <p14:creationId xmlns:p14="http://schemas.microsoft.com/office/powerpoint/2010/main" val="952844270"/>
      </p:ext>
    </p:extLst>
  </p:cSld>
  <p:clrMapOvr>
    <a:masterClrMapping/>
  </p:clrMapOvr>
  <mc:AlternateContent xmlns:mc="http://schemas.openxmlformats.org/markup-compatibility/2006" xmlns:p14="http://schemas.microsoft.com/office/powerpoint/2010/main">
    <mc:Choice Requires="p14">
      <p:transition spd="slow" p14:dur="1500" advClick="0" advTm="1000">
        <p:split orient="vert"/>
      </p:transition>
    </mc:Choice>
    <mc:Fallback xmlns="">
      <p:transition spd="slow" advClick="0" advTm="1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par>
                                <p:cTn id="7" presetID="10" presetClass="entr" presetSubtype="0" fill="hold" grpId="2" nodeType="withEffect">
                                  <p:stCondLst>
                                    <p:cond delay="800"/>
                                  </p:stCondLst>
                                  <p:childTnLst>
                                    <p:set>
                                      <p:cBhvr>
                                        <p:cTn id="8" dur="1" fill="hold">
                                          <p:stCondLst>
                                            <p:cond delay="0"/>
                                          </p:stCondLst>
                                        </p:cTn>
                                        <p:tgtEl>
                                          <p:spTgt spid="17"/>
                                        </p:tgtEl>
                                        <p:attrNameLst>
                                          <p:attrName>style.visibility</p:attrName>
                                        </p:attrNameLst>
                                      </p:cBhvr>
                                      <p:to>
                                        <p:strVal val="visible"/>
                                      </p:to>
                                    </p:set>
                                    <p:animEffect transition="in" filter="fade">
                                      <p:cBhvr>
                                        <p:cTn id="9" dur="300"/>
                                        <p:tgtEl>
                                          <p:spTgt spid="17"/>
                                        </p:tgtEl>
                                      </p:cBhvr>
                                    </p:animEffect>
                                  </p:childTnLst>
                                </p:cTn>
                              </p:par>
                              <p:par>
                                <p:cTn id="10" presetID="42" presetClass="path" presetSubtype="0" fill="hold" grpId="0" nodeType="withEffect">
                                  <p:stCondLst>
                                    <p:cond delay="1000"/>
                                  </p:stCondLst>
                                  <p:childTnLst>
                                    <p:animMotion origin="layout" path="M 4.44444E-6 -4.44444E-6 L 0.30555 0.04075 " pathEditMode="relative" rAng="0" ptsTypes="AA">
                                      <p:cBhvr>
                                        <p:cTn id="11" dur="300" fill="hold"/>
                                        <p:tgtEl>
                                          <p:spTgt spid="17"/>
                                        </p:tgtEl>
                                        <p:attrNameLst>
                                          <p:attrName>ppt_x</p:attrName>
                                          <p:attrName>ppt_y</p:attrName>
                                        </p:attrNameLst>
                                      </p:cBhvr>
                                      <p:rCtr x="15300" y="2000"/>
                                    </p:animMotion>
                                  </p:childTnLst>
                                </p:cTn>
                              </p:par>
                              <p:par>
                                <p:cTn id="12" presetID="42" presetClass="path" presetSubtype="0" fill="hold" grpId="1" nodeType="withEffect">
                                  <p:stCondLst>
                                    <p:cond delay="1300"/>
                                  </p:stCondLst>
                                  <p:childTnLst>
                                    <p:animMotion origin="layout" path="M 0.30555 0.04075 L 0.96666 0.13519 " pathEditMode="relative" rAng="0" ptsTypes="AA">
                                      <p:cBhvr>
                                        <p:cTn id="13" dur="800" fill="hold"/>
                                        <p:tgtEl>
                                          <p:spTgt spid="17"/>
                                        </p:tgtEl>
                                        <p:attrNameLst>
                                          <p:attrName>ppt_x</p:attrName>
                                          <p:attrName>ppt_y</p:attrName>
                                        </p:attrNameLst>
                                      </p:cBhvr>
                                      <p:rCtr x="33100" y="4700"/>
                                    </p:animMotion>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14" fill="hold" display="0">
                  <p:stCondLst>
                    <p:cond delay="indefinite"/>
                  </p:stCondLst>
                  <p:endCondLst>
                    <p:cond evt="onPrev" delay="0">
                      <p:tgtEl>
                        <p:sldTgt/>
                      </p:tgtEl>
                    </p:cond>
                    <p:cond evt="onStopAudio" delay="0">
                      <p:tgtEl>
                        <p:sldTgt/>
                      </p:tgtEl>
                    </p:cond>
                  </p:endCondLst>
                </p:cTn>
                <p:tgtEl>
                  <p:spTgt spid="18"/>
                </p:tgtEl>
              </p:cMediaNode>
            </p:audio>
          </p:childTnLst>
        </p:cTn>
      </p:par>
    </p:tnLst>
    <p:bldLst>
      <p:bldP spid="17" grpId="0" animBg="1"/>
      <p:bldP spid="17" grpId="1" animBg="1"/>
      <p:bldP spid="17" grpId="2" animBg="1"/>
    </p:bldLst>
  </p:timing>
</p:sld>
</file>

<file path=ppt/theme/theme1.xml><?xml version="1.0" encoding="utf-8"?>
<a:theme xmlns:a="http://schemas.openxmlformats.org/drawingml/2006/main" name="Five Rules">
  <a:themeElements>
    <a:clrScheme name="Duarte's Five Rules">
      <a:dk1>
        <a:sysClr val="windowText" lastClr="000000"/>
      </a:dk1>
      <a:lt1>
        <a:sysClr val="window" lastClr="FFFFFF"/>
      </a:lt1>
      <a:dk2>
        <a:srgbClr val="000000"/>
      </a:dk2>
      <a:lt2>
        <a:srgbClr val="EEECE1"/>
      </a:lt2>
      <a:accent1>
        <a:srgbClr val="08CFEE"/>
      </a:accent1>
      <a:accent2>
        <a:srgbClr val="F0AA26"/>
      </a:accent2>
      <a:accent3>
        <a:srgbClr val="5DA01F"/>
      </a:accent3>
      <a:accent4>
        <a:srgbClr val="F3EACD"/>
      </a:accent4>
      <a:accent5>
        <a:srgbClr val="4BACC6"/>
      </a:accent5>
      <a:accent6>
        <a:srgbClr val="F79646"/>
      </a:accent6>
      <a:hlink>
        <a:srgbClr val="F0AA26"/>
      </a:hlink>
      <a:folHlink>
        <a:srgbClr val="08CFE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FiveRules</Template>
  <TotalTime>0</TotalTime>
  <Words>1355</Words>
  <Application>Microsoft Office PowerPoint</Application>
  <PresentationFormat>On-screen Show (4:3)</PresentationFormat>
  <Paragraphs>226</Paragraphs>
  <Slides>17</Slides>
  <Notes>13</Notes>
  <HiddenSlides>0</HiddenSlides>
  <MMClips>7</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Five Rules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2014-12-01T09:46:43Z</dcterms:created>
  <dcterms:modified xsi:type="dcterms:W3CDTF">2017-05-11T09:32:23Z</dcterms:modified>
</cp:coreProperties>
</file>