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315" r:id="rId2"/>
    <p:sldId id="327" r:id="rId3"/>
    <p:sldId id="325" r:id="rId4"/>
    <p:sldId id="330" r:id="rId5"/>
    <p:sldId id="329" r:id="rId6"/>
    <p:sldId id="328" r:id="rId7"/>
    <p:sldId id="326" r:id="rId8"/>
    <p:sldId id="320" r:id="rId9"/>
    <p:sldId id="271" r:id="rId10"/>
    <p:sldId id="322" r:id="rId11"/>
    <p:sldId id="324" r:id="rId12"/>
    <p:sldId id="321" r:id="rId13"/>
    <p:sldId id="316" r:id="rId14"/>
    <p:sldId id="30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968" autoAdjust="0"/>
  </p:normalViewPr>
  <p:slideViewPr>
    <p:cSldViewPr snapToGrid="0">
      <p:cViewPr varScale="1">
        <p:scale>
          <a:sx n="62" d="100"/>
          <a:sy n="62" d="100"/>
        </p:scale>
        <p:origin x="62" y="18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622787-E4F3-4286-B7F3-26C33439A1C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GB"/>
        </a:p>
      </dgm:t>
    </dgm:pt>
    <dgm:pt modelId="{75411225-72B6-4E79-A84D-6603F19CC529}">
      <dgm:prSet phldrT="[Text]" custT="1"/>
      <dgm:spPr>
        <a:noFill/>
        <a:ln w="38100">
          <a:solidFill>
            <a:schemeClr val="accent2"/>
          </a:solidFill>
        </a:ln>
      </dgm:spPr>
      <dgm:t>
        <a:bodyPr/>
        <a:lstStyle/>
        <a:p>
          <a:r>
            <a:rPr lang="en-GB" sz="1800" b="1" dirty="0">
              <a:solidFill>
                <a:schemeClr val="tx1"/>
              </a:solidFill>
              <a:latin typeface="Times New Roman" panose="02020603050405020304" pitchFamily="18" charset="0"/>
              <a:cs typeface="Times New Roman" panose="02020603050405020304" pitchFamily="18" charset="0"/>
            </a:rPr>
            <a:t>Technology</a:t>
          </a:r>
        </a:p>
        <a:p>
          <a:r>
            <a:rPr lang="en-GB" sz="1800" dirty="0">
              <a:solidFill>
                <a:schemeClr val="tx1"/>
              </a:solidFill>
              <a:latin typeface="Times New Roman" panose="02020603050405020304" pitchFamily="18" charset="0"/>
              <a:cs typeface="Times New Roman" panose="02020603050405020304" pitchFamily="18" charset="0"/>
            </a:rPr>
            <a:t>Products, Equipment, Software, and Materials</a:t>
          </a:r>
          <a:endParaRPr lang="en-GB" sz="1800" dirty="0">
            <a:solidFill>
              <a:schemeClr val="tx1"/>
            </a:solidFill>
          </a:endParaRPr>
        </a:p>
      </dgm:t>
    </dgm:pt>
    <dgm:pt modelId="{01EBD574-0196-431A-BB51-8B3832915CC4}" type="parTrans" cxnId="{83C17B37-88B7-4E7D-87AE-99D77FCFC225}">
      <dgm:prSet/>
      <dgm:spPr/>
      <dgm:t>
        <a:bodyPr/>
        <a:lstStyle/>
        <a:p>
          <a:endParaRPr lang="en-GB"/>
        </a:p>
      </dgm:t>
    </dgm:pt>
    <dgm:pt modelId="{0228791E-5BEF-44A0-B96E-8674B5BEBADA}" type="sibTrans" cxnId="{83C17B37-88B7-4E7D-87AE-99D77FCFC225}">
      <dgm:prSet/>
      <dgm:spPr>
        <a:noFill/>
        <a:ln>
          <a:noFill/>
        </a:ln>
      </dgm:spPr>
      <dgm:t>
        <a:bodyPr/>
        <a:lstStyle/>
        <a:p>
          <a:endParaRPr lang="en-GB"/>
        </a:p>
      </dgm:t>
    </dgm:pt>
    <dgm:pt modelId="{61A986FE-1FD8-474C-882C-2C16D4B6FFFE}">
      <dgm:prSet phldrT="[Text]" custT="1"/>
      <dgm:spPr>
        <a:noFill/>
        <a:ln w="38100">
          <a:solidFill>
            <a:schemeClr val="accent2"/>
          </a:solidFill>
        </a:ln>
      </dgm:spPr>
      <dgm:t>
        <a:bodyPr/>
        <a:lstStyle/>
        <a:p>
          <a:r>
            <a:rPr lang="en-GB" sz="1800" b="1" dirty="0">
              <a:solidFill>
                <a:schemeClr val="tx1"/>
              </a:solidFill>
              <a:latin typeface="Times New Roman" panose="02020603050405020304" pitchFamily="18" charset="0"/>
              <a:cs typeface="Times New Roman" panose="02020603050405020304" pitchFamily="18" charset="0"/>
            </a:rPr>
            <a:t>Knowledge</a:t>
          </a:r>
        </a:p>
        <a:p>
          <a:r>
            <a:rPr lang="en-GB" sz="1800" dirty="0">
              <a:solidFill>
                <a:schemeClr val="tx1"/>
              </a:solidFill>
              <a:latin typeface="Times New Roman" panose="02020603050405020304" pitchFamily="18" charset="0"/>
              <a:cs typeface="Times New Roman" panose="02020603050405020304" pitchFamily="18" charset="0"/>
            </a:rPr>
            <a:t>Handbooks, Training programs, Data bases, and Market knowledge </a:t>
          </a:r>
          <a:endParaRPr lang="en-GB" sz="1800" dirty="0">
            <a:solidFill>
              <a:schemeClr val="tx1"/>
            </a:solidFill>
          </a:endParaRPr>
        </a:p>
      </dgm:t>
    </dgm:pt>
    <dgm:pt modelId="{41D6B414-6C8F-49FA-8365-3CBA6CB5D89C}" type="parTrans" cxnId="{2968CC2C-46A4-44B5-AA62-914EEB525C41}">
      <dgm:prSet/>
      <dgm:spPr/>
      <dgm:t>
        <a:bodyPr/>
        <a:lstStyle/>
        <a:p>
          <a:endParaRPr lang="en-GB"/>
        </a:p>
      </dgm:t>
    </dgm:pt>
    <dgm:pt modelId="{5F97966A-23DF-4C80-9BB4-8E9ED983245D}" type="sibTrans" cxnId="{2968CC2C-46A4-44B5-AA62-914EEB525C41}">
      <dgm:prSet custT="1"/>
      <dgm:spPr>
        <a:noFill/>
        <a:ln w="38100">
          <a:solidFill>
            <a:schemeClr val="accent2"/>
          </a:solidFill>
        </a:ln>
      </dgm:spPr>
      <dgm:t>
        <a:bodyPr/>
        <a:lstStyle/>
        <a:p>
          <a:r>
            <a:rPr lang="en-GB" sz="1800" b="1" dirty="0">
              <a:solidFill>
                <a:schemeClr val="tx1"/>
              </a:solidFill>
              <a:latin typeface="Times New Roman" panose="02020603050405020304" pitchFamily="18" charset="0"/>
              <a:cs typeface="Times New Roman" panose="02020603050405020304" pitchFamily="18" charset="0"/>
            </a:rPr>
            <a:t>Capabilities</a:t>
          </a:r>
        </a:p>
        <a:p>
          <a:r>
            <a:rPr lang="en-GB" sz="1800" dirty="0">
              <a:solidFill>
                <a:schemeClr val="tx1"/>
              </a:solidFill>
              <a:latin typeface="Times New Roman" panose="02020603050405020304" pitchFamily="18" charset="0"/>
              <a:cs typeface="Times New Roman" panose="02020603050405020304" pitchFamily="18" charset="0"/>
            </a:rPr>
            <a:t>Entrepreneurial, Innovation, Scientific, Managerial, and Relational, capabilities</a:t>
          </a:r>
          <a:endParaRPr lang="en-GB" sz="1800" dirty="0">
            <a:solidFill>
              <a:schemeClr val="tx1"/>
            </a:solidFill>
          </a:endParaRPr>
        </a:p>
      </dgm:t>
    </dgm:pt>
    <dgm:pt modelId="{B66C833A-661F-4C3D-9391-86270E341935}">
      <dgm:prSet phldrT="[Text]" custT="1"/>
      <dgm:spPr>
        <a:noFill/>
        <a:ln w="38100">
          <a:solidFill>
            <a:schemeClr val="accent2"/>
          </a:solidFill>
        </a:ln>
      </dgm:spPr>
      <dgm:t>
        <a:bodyPr/>
        <a:lstStyle/>
        <a:p>
          <a:r>
            <a:rPr lang="en-GB" sz="1800" b="1" dirty="0">
              <a:solidFill>
                <a:schemeClr val="tx1"/>
              </a:solidFill>
              <a:latin typeface="Times New Roman" panose="02020603050405020304" pitchFamily="18" charset="0"/>
              <a:cs typeface="Times New Roman" panose="02020603050405020304" pitchFamily="18" charset="0"/>
            </a:rPr>
            <a:t>Knowhow</a:t>
          </a:r>
        </a:p>
        <a:p>
          <a:r>
            <a:rPr lang="en-GB" sz="1800" dirty="0">
              <a:solidFill>
                <a:schemeClr val="tx1"/>
              </a:solidFill>
              <a:latin typeface="Times New Roman" panose="02020603050405020304" pitchFamily="18" charset="0"/>
              <a:cs typeface="Times New Roman" panose="02020603050405020304" pitchFamily="18" charset="0"/>
            </a:rPr>
            <a:t>Recipes, Protocols, and Scientific process</a:t>
          </a:r>
          <a:endParaRPr lang="en-GB" sz="1800" dirty="0">
            <a:solidFill>
              <a:schemeClr val="tx1"/>
            </a:solidFill>
          </a:endParaRPr>
        </a:p>
      </dgm:t>
    </dgm:pt>
    <dgm:pt modelId="{F5C92B4D-8477-4D97-9775-A1676FD9A11F}" type="parTrans" cxnId="{89C5AC35-8C07-4A89-9B26-53A8CEC471D6}">
      <dgm:prSet/>
      <dgm:spPr/>
      <dgm:t>
        <a:bodyPr/>
        <a:lstStyle/>
        <a:p>
          <a:endParaRPr lang="en-GB"/>
        </a:p>
      </dgm:t>
    </dgm:pt>
    <dgm:pt modelId="{88881F67-4392-4140-96A5-39EBDEFBDA7F}" type="sibTrans" cxnId="{89C5AC35-8C07-4A89-9B26-53A8CEC471D6}">
      <dgm:prSet/>
      <dgm:spPr>
        <a:noFill/>
        <a:ln>
          <a:noFill/>
        </a:ln>
      </dgm:spPr>
      <dgm:t>
        <a:bodyPr/>
        <a:lstStyle/>
        <a:p>
          <a:endParaRPr lang="en-GB"/>
        </a:p>
      </dgm:t>
    </dgm:pt>
    <dgm:pt modelId="{4A012512-2B26-471B-8BD0-C35D75121AA8}" type="pres">
      <dgm:prSet presAssocID="{A7622787-E4F3-4286-B7F3-26C33439A1C6}" presName="Name0" presStyleCnt="0">
        <dgm:presLayoutVars>
          <dgm:chMax/>
          <dgm:chPref/>
          <dgm:dir/>
          <dgm:animLvl val="lvl"/>
        </dgm:presLayoutVars>
      </dgm:prSet>
      <dgm:spPr/>
    </dgm:pt>
    <dgm:pt modelId="{D2EFE7E9-B66B-496A-A2B4-CA9E33E27C8F}" type="pres">
      <dgm:prSet presAssocID="{75411225-72B6-4E79-A84D-6603F19CC529}" presName="composite" presStyleCnt="0"/>
      <dgm:spPr/>
    </dgm:pt>
    <dgm:pt modelId="{1A5C3FD5-2C56-4B5B-833A-C1472BA8FA55}" type="pres">
      <dgm:prSet presAssocID="{75411225-72B6-4E79-A84D-6603F19CC529}" presName="Parent1" presStyleLbl="node1" presStyleIdx="0" presStyleCnt="6" custScaleX="256800" custScaleY="183606">
        <dgm:presLayoutVars>
          <dgm:chMax val="1"/>
          <dgm:chPref val="1"/>
          <dgm:bulletEnabled val="1"/>
        </dgm:presLayoutVars>
      </dgm:prSet>
      <dgm:spPr/>
    </dgm:pt>
    <dgm:pt modelId="{7FAA9178-74CF-4AFE-A5B3-EC97BAD86C8E}" type="pres">
      <dgm:prSet presAssocID="{75411225-72B6-4E79-A84D-6603F19CC529}" presName="Childtext1" presStyleLbl="revTx" presStyleIdx="0" presStyleCnt="3">
        <dgm:presLayoutVars>
          <dgm:chMax val="0"/>
          <dgm:chPref val="0"/>
          <dgm:bulletEnabled val="1"/>
        </dgm:presLayoutVars>
      </dgm:prSet>
      <dgm:spPr/>
    </dgm:pt>
    <dgm:pt modelId="{CCD74DF9-A1CA-4B8F-B428-E97E69BD4234}" type="pres">
      <dgm:prSet presAssocID="{75411225-72B6-4E79-A84D-6603F19CC529}" presName="BalanceSpacing" presStyleCnt="0"/>
      <dgm:spPr/>
    </dgm:pt>
    <dgm:pt modelId="{8535554D-94D5-4308-A875-CE28266BA839}" type="pres">
      <dgm:prSet presAssocID="{75411225-72B6-4E79-A84D-6603F19CC529}" presName="BalanceSpacing1" presStyleCnt="0"/>
      <dgm:spPr/>
    </dgm:pt>
    <dgm:pt modelId="{69AD701E-7CC6-492C-BD30-5E97E45F29DC}" type="pres">
      <dgm:prSet presAssocID="{0228791E-5BEF-44A0-B96E-8674B5BEBADA}" presName="Accent1Text" presStyleLbl="node1" presStyleIdx="1" presStyleCnt="6" custLinFactX="-92042" custLinFactNeighborX="-100000" custLinFactNeighborY="31193"/>
      <dgm:spPr/>
    </dgm:pt>
    <dgm:pt modelId="{1E02432F-E871-48ED-A2C1-39794FB8DB06}" type="pres">
      <dgm:prSet presAssocID="{0228791E-5BEF-44A0-B96E-8674B5BEBADA}" presName="spaceBetweenRectangles" presStyleCnt="0"/>
      <dgm:spPr/>
    </dgm:pt>
    <dgm:pt modelId="{2600C4BA-60E5-4420-8964-54243EC79B04}" type="pres">
      <dgm:prSet presAssocID="{61A986FE-1FD8-474C-882C-2C16D4B6FFFE}" presName="composite" presStyleCnt="0"/>
      <dgm:spPr/>
    </dgm:pt>
    <dgm:pt modelId="{F00E9939-9BBC-41A3-B975-5A5F167244B9}" type="pres">
      <dgm:prSet presAssocID="{61A986FE-1FD8-474C-882C-2C16D4B6FFFE}" presName="Parent1" presStyleLbl="node1" presStyleIdx="2" presStyleCnt="6" custScaleX="375162" custScaleY="203380" custLinFactX="-29236" custLinFactNeighborX="-100000" custLinFactNeighborY="-7875">
        <dgm:presLayoutVars>
          <dgm:chMax val="1"/>
          <dgm:chPref val="1"/>
          <dgm:bulletEnabled val="1"/>
        </dgm:presLayoutVars>
      </dgm:prSet>
      <dgm:spPr/>
    </dgm:pt>
    <dgm:pt modelId="{325955F7-B5B1-4FBB-951D-8AB158BF40CC}" type="pres">
      <dgm:prSet presAssocID="{61A986FE-1FD8-474C-882C-2C16D4B6FFFE}" presName="Childtext1" presStyleLbl="revTx" presStyleIdx="1" presStyleCnt="3">
        <dgm:presLayoutVars>
          <dgm:chMax val="0"/>
          <dgm:chPref val="0"/>
          <dgm:bulletEnabled val="1"/>
        </dgm:presLayoutVars>
      </dgm:prSet>
      <dgm:spPr/>
    </dgm:pt>
    <dgm:pt modelId="{F97F8911-1307-43C8-A578-06878D39A900}" type="pres">
      <dgm:prSet presAssocID="{61A986FE-1FD8-474C-882C-2C16D4B6FFFE}" presName="BalanceSpacing" presStyleCnt="0"/>
      <dgm:spPr/>
    </dgm:pt>
    <dgm:pt modelId="{FA32E80D-322B-448F-897B-E9FEED1BDB55}" type="pres">
      <dgm:prSet presAssocID="{61A986FE-1FD8-474C-882C-2C16D4B6FFFE}" presName="BalanceSpacing1" presStyleCnt="0"/>
      <dgm:spPr/>
    </dgm:pt>
    <dgm:pt modelId="{CC715690-55C5-43C0-A04C-133FCB60587A}" type="pres">
      <dgm:prSet presAssocID="{5F97966A-23DF-4C80-9BB4-8E9ED983245D}" presName="Accent1Text" presStyleLbl="node1" presStyleIdx="3" presStyleCnt="6" custScaleX="357779" custScaleY="180906" custLinFactX="41341" custLinFactNeighborX="100000" custLinFactNeighborY="-6077"/>
      <dgm:spPr/>
    </dgm:pt>
    <dgm:pt modelId="{7CEFA6C4-2CB4-4242-81B4-2E7E886BAFC4}" type="pres">
      <dgm:prSet presAssocID="{5F97966A-23DF-4C80-9BB4-8E9ED983245D}" presName="spaceBetweenRectangles" presStyleCnt="0"/>
      <dgm:spPr/>
    </dgm:pt>
    <dgm:pt modelId="{AA3552CB-C556-4537-9FF7-6BD53E6D13EF}" type="pres">
      <dgm:prSet presAssocID="{B66C833A-661F-4C3D-9391-86270E341935}" presName="composite" presStyleCnt="0"/>
      <dgm:spPr/>
    </dgm:pt>
    <dgm:pt modelId="{4A66EEA2-F15C-4D71-82E2-8A67D55801C6}" type="pres">
      <dgm:prSet presAssocID="{B66C833A-661F-4C3D-9391-86270E341935}" presName="Parent1" presStyleLbl="node1" presStyleIdx="4" presStyleCnt="6" custScaleX="346598" custScaleY="128561" custLinFactNeighborX="-10811" custLinFactNeighborY="-5879">
        <dgm:presLayoutVars>
          <dgm:chMax val="1"/>
          <dgm:chPref val="1"/>
          <dgm:bulletEnabled val="1"/>
        </dgm:presLayoutVars>
      </dgm:prSet>
      <dgm:spPr/>
    </dgm:pt>
    <dgm:pt modelId="{62C4D4E3-AE99-42FD-ABFF-F65207E5E393}" type="pres">
      <dgm:prSet presAssocID="{B66C833A-661F-4C3D-9391-86270E341935}" presName="Childtext1" presStyleLbl="revTx" presStyleIdx="2" presStyleCnt="3">
        <dgm:presLayoutVars>
          <dgm:chMax val="0"/>
          <dgm:chPref val="0"/>
          <dgm:bulletEnabled val="1"/>
        </dgm:presLayoutVars>
      </dgm:prSet>
      <dgm:spPr/>
    </dgm:pt>
    <dgm:pt modelId="{7C6B1EC2-BFCB-4CEF-9B6E-3E5E6639381A}" type="pres">
      <dgm:prSet presAssocID="{B66C833A-661F-4C3D-9391-86270E341935}" presName="BalanceSpacing" presStyleCnt="0"/>
      <dgm:spPr/>
    </dgm:pt>
    <dgm:pt modelId="{3CB87147-92C5-4DA9-BCF3-0D7FA2429173}" type="pres">
      <dgm:prSet presAssocID="{B66C833A-661F-4C3D-9391-86270E341935}" presName="BalanceSpacing1" presStyleCnt="0"/>
      <dgm:spPr/>
    </dgm:pt>
    <dgm:pt modelId="{BF99A6FA-B7ED-4FD6-8EB8-34EB7CCE890E}" type="pres">
      <dgm:prSet presAssocID="{88881F67-4392-4140-96A5-39EBDEFBDA7F}" presName="Accent1Text" presStyleLbl="node1" presStyleIdx="5" presStyleCnt="6" custLinFactNeighborX="-91526" custLinFactNeighborY="-13863"/>
      <dgm:spPr/>
    </dgm:pt>
  </dgm:ptLst>
  <dgm:cxnLst>
    <dgm:cxn modelId="{73867F05-5961-4C7D-900F-903FC42A30C1}" type="presOf" srcId="{5F97966A-23DF-4C80-9BB4-8E9ED983245D}" destId="{CC715690-55C5-43C0-A04C-133FCB60587A}" srcOrd="0" destOrd="0" presId="urn:microsoft.com/office/officeart/2008/layout/AlternatingHexagons"/>
    <dgm:cxn modelId="{9E0C4311-9171-4CA9-BC22-BADF491F6EFE}" type="presOf" srcId="{B66C833A-661F-4C3D-9391-86270E341935}" destId="{4A66EEA2-F15C-4D71-82E2-8A67D55801C6}" srcOrd="0" destOrd="0" presId="urn:microsoft.com/office/officeart/2008/layout/AlternatingHexagons"/>
    <dgm:cxn modelId="{DBB11D1D-EDB6-4A8B-BF9F-8912FCC70D9D}" type="presOf" srcId="{0228791E-5BEF-44A0-B96E-8674B5BEBADA}" destId="{69AD701E-7CC6-492C-BD30-5E97E45F29DC}" srcOrd="0" destOrd="0" presId="urn:microsoft.com/office/officeart/2008/layout/AlternatingHexagons"/>
    <dgm:cxn modelId="{2968CC2C-46A4-44B5-AA62-914EEB525C41}" srcId="{A7622787-E4F3-4286-B7F3-26C33439A1C6}" destId="{61A986FE-1FD8-474C-882C-2C16D4B6FFFE}" srcOrd="1" destOrd="0" parTransId="{41D6B414-6C8F-49FA-8365-3CBA6CB5D89C}" sibTransId="{5F97966A-23DF-4C80-9BB4-8E9ED983245D}"/>
    <dgm:cxn modelId="{89C5AC35-8C07-4A89-9B26-53A8CEC471D6}" srcId="{A7622787-E4F3-4286-B7F3-26C33439A1C6}" destId="{B66C833A-661F-4C3D-9391-86270E341935}" srcOrd="2" destOrd="0" parTransId="{F5C92B4D-8477-4D97-9775-A1676FD9A11F}" sibTransId="{88881F67-4392-4140-96A5-39EBDEFBDA7F}"/>
    <dgm:cxn modelId="{83C17B37-88B7-4E7D-87AE-99D77FCFC225}" srcId="{A7622787-E4F3-4286-B7F3-26C33439A1C6}" destId="{75411225-72B6-4E79-A84D-6603F19CC529}" srcOrd="0" destOrd="0" parTransId="{01EBD574-0196-431A-BB51-8B3832915CC4}" sibTransId="{0228791E-5BEF-44A0-B96E-8674B5BEBADA}"/>
    <dgm:cxn modelId="{1AF8FD45-F35D-48AE-8BA2-529462EA9CE1}" type="presOf" srcId="{75411225-72B6-4E79-A84D-6603F19CC529}" destId="{1A5C3FD5-2C56-4B5B-833A-C1472BA8FA55}" srcOrd="0" destOrd="0" presId="urn:microsoft.com/office/officeart/2008/layout/AlternatingHexagons"/>
    <dgm:cxn modelId="{4F768B70-6A3F-4D14-AC69-D42A43434A55}" type="presOf" srcId="{A7622787-E4F3-4286-B7F3-26C33439A1C6}" destId="{4A012512-2B26-471B-8BD0-C35D75121AA8}" srcOrd="0" destOrd="0" presId="urn:microsoft.com/office/officeart/2008/layout/AlternatingHexagons"/>
    <dgm:cxn modelId="{08398BD0-8A68-412E-B5D0-C9141F6B81D1}" type="presOf" srcId="{88881F67-4392-4140-96A5-39EBDEFBDA7F}" destId="{BF99A6FA-B7ED-4FD6-8EB8-34EB7CCE890E}" srcOrd="0" destOrd="0" presId="urn:microsoft.com/office/officeart/2008/layout/AlternatingHexagons"/>
    <dgm:cxn modelId="{1C3B35F1-BB69-49E6-9E60-3CE5A93FDE10}" type="presOf" srcId="{61A986FE-1FD8-474C-882C-2C16D4B6FFFE}" destId="{F00E9939-9BBC-41A3-B975-5A5F167244B9}" srcOrd="0" destOrd="0" presId="urn:microsoft.com/office/officeart/2008/layout/AlternatingHexagons"/>
    <dgm:cxn modelId="{A49C8463-343D-4159-904C-BD623084BF6E}" type="presParOf" srcId="{4A012512-2B26-471B-8BD0-C35D75121AA8}" destId="{D2EFE7E9-B66B-496A-A2B4-CA9E33E27C8F}" srcOrd="0" destOrd="0" presId="urn:microsoft.com/office/officeart/2008/layout/AlternatingHexagons"/>
    <dgm:cxn modelId="{044A0AE7-7017-4D92-A240-532ED14AC07E}" type="presParOf" srcId="{D2EFE7E9-B66B-496A-A2B4-CA9E33E27C8F}" destId="{1A5C3FD5-2C56-4B5B-833A-C1472BA8FA55}" srcOrd="0" destOrd="0" presId="urn:microsoft.com/office/officeart/2008/layout/AlternatingHexagons"/>
    <dgm:cxn modelId="{4019CC00-1FA7-4187-87B1-88471133D963}" type="presParOf" srcId="{D2EFE7E9-B66B-496A-A2B4-CA9E33E27C8F}" destId="{7FAA9178-74CF-4AFE-A5B3-EC97BAD86C8E}" srcOrd="1" destOrd="0" presId="urn:microsoft.com/office/officeart/2008/layout/AlternatingHexagons"/>
    <dgm:cxn modelId="{C91E4FC0-8A37-4329-B119-5DF8353F5626}" type="presParOf" srcId="{D2EFE7E9-B66B-496A-A2B4-CA9E33E27C8F}" destId="{CCD74DF9-A1CA-4B8F-B428-E97E69BD4234}" srcOrd="2" destOrd="0" presId="urn:microsoft.com/office/officeart/2008/layout/AlternatingHexagons"/>
    <dgm:cxn modelId="{F9E9743C-D75C-4CE1-9ED7-77DBF75455E9}" type="presParOf" srcId="{D2EFE7E9-B66B-496A-A2B4-CA9E33E27C8F}" destId="{8535554D-94D5-4308-A875-CE28266BA839}" srcOrd="3" destOrd="0" presId="urn:microsoft.com/office/officeart/2008/layout/AlternatingHexagons"/>
    <dgm:cxn modelId="{35A7C746-62A0-4498-A25E-0B72341E87C6}" type="presParOf" srcId="{D2EFE7E9-B66B-496A-A2B4-CA9E33E27C8F}" destId="{69AD701E-7CC6-492C-BD30-5E97E45F29DC}" srcOrd="4" destOrd="0" presId="urn:microsoft.com/office/officeart/2008/layout/AlternatingHexagons"/>
    <dgm:cxn modelId="{15F3ABFE-F536-4CD5-B8CC-00CA8310519D}" type="presParOf" srcId="{4A012512-2B26-471B-8BD0-C35D75121AA8}" destId="{1E02432F-E871-48ED-A2C1-39794FB8DB06}" srcOrd="1" destOrd="0" presId="urn:microsoft.com/office/officeart/2008/layout/AlternatingHexagons"/>
    <dgm:cxn modelId="{C32F6FF9-D7F7-42C1-B612-B5A0AFD9A18C}" type="presParOf" srcId="{4A012512-2B26-471B-8BD0-C35D75121AA8}" destId="{2600C4BA-60E5-4420-8964-54243EC79B04}" srcOrd="2" destOrd="0" presId="urn:microsoft.com/office/officeart/2008/layout/AlternatingHexagons"/>
    <dgm:cxn modelId="{204F8990-0DB9-424E-B508-B97E5F6AD577}" type="presParOf" srcId="{2600C4BA-60E5-4420-8964-54243EC79B04}" destId="{F00E9939-9BBC-41A3-B975-5A5F167244B9}" srcOrd="0" destOrd="0" presId="urn:microsoft.com/office/officeart/2008/layout/AlternatingHexagons"/>
    <dgm:cxn modelId="{98C3BAD5-0492-4275-83D9-8F6D2DA5A72F}" type="presParOf" srcId="{2600C4BA-60E5-4420-8964-54243EC79B04}" destId="{325955F7-B5B1-4FBB-951D-8AB158BF40CC}" srcOrd="1" destOrd="0" presId="urn:microsoft.com/office/officeart/2008/layout/AlternatingHexagons"/>
    <dgm:cxn modelId="{359CF450-18F0-4FD2-BE79-AF877D6D033C}" type="presParOf" srcId="{2600C4BA-60E5-4420-8964-54243EC79B04}" destId="{F97F8911-1307-43C8-A578-06878D39A900}" srcOrd="2" destOrd="0" presId="urn:microsoft.com/office/officeart/2008/layout/AlternatingHexagons"/>
    <dgm:cxn modelId="{2224BEC4-125B-4085-9BB2-B04EEC930167}" type="presParOf" srcId="{2600C4BA-60E5-4420-8964-54243EC79B04}" destId="{FA32E80D-322B-448F-897B-E9FEED1BDB55}" srcOrd="3" destOrd="0" presId="urn:microsoft.com/office/officeart/2008/layout/AlternatingHexagons"/>
    <dgm:cxn modelId="{41BA6A02-0E54-483D-9183-88E8CFF6D360}" type="presParOf" srcId="{2600C4BA-60E5-4420-8964-54243EC79B04}" destId="{CC715690-55C5-43C0-A04C-133FCB60587A}" srcOrd="4" destOrd="0" presId="urn:microsoft.com/office/officeart/2008/layout/AlternatingHexagons"/>
    <dgm:cxn modelId="{A39E4803-0D7D-4905-B4E0-F9E799298E6F}" type="presParOf" srcId="{4A012512-2B26-471B-8BD0-C35D75121AA8}" destId="{7CEFA6C4-2CB4-4242-81B4-2E7E886BAFC4}" srcOrd="3" destOrd="0" presId="urn:microsoft.com/office/officeart/2008/layout/AlternatingHexagons"/>
    <dgm:cxn modelId="{A3129C23-D012-4244-9B46-8F821BF94947}" type="presParOf" srcId="{4A012512-2B26-471B-8BD0-C35D75121AA8}" destId="{AA3552CB-C556-4537-9FF7-6BD53E6D13EF}" srcOrd="4" destOrd="0" presId="urn:microsoft.com/office/officeart/2008/layout/AlternatingHexagons"/>
    <dgm:cxn modelId="{FEEDE4FD-EF1F-4B8C-A461-0C738D128322}" type="presParOf" srcId="{AA3552CB-C556-4537-9FF7-6BD53E6D13EF}" destId="{4A66EEA2-F15C-4D71-82E2-8A67D55801C6}" srcOrd="0" destOrd="0" presId="urn:microsoft.com/office/officeart/2008/layout/AlternatingHexagons"/>
    <dgm:cxn modelId="{B7C73A4B-99F6-4BDF-BC6A-D3CEE9F984C3}" type="presParOf" srcId="{AA3552CB-C556-4537-9FF7-6BD53E6D13EF}" destId="{62C4D4E3-AE99-42FD-ABFF-F65207E5E393}" srcOrd="1" destOrd="0" presId="urn:microsoft.com/office/officeart/2008/layout/AlternatingHexagons"/>
    <dgm:cxn modelId="{4710750F-7581-4A35-AACB-AAC017D94C40}" type="presParOf" srcId="{AA3552CB-C556-4537-9FF7-6BD53E6D13EF}" destId="{7C6B1EC2-BFCB-4CEF-9B6E-3E5E6639381A}" srcOrd="2" destOrd="0" presId="urn:microsoft.com/office/officeart/2008/layout/AlternatingHexagons"/>
    <dgm:cxn modelId="{80292D33-8515-4245-BDEB-522AC8F18151}" type="presParOf" srcId="{AA3552CB-C556-4537-9FF7-6BD53E6D13EF}" destId="{3CB87147-92C5-4DA9-BCF3-0D7FA2429173}" srcOrd="3" destOrd="0" presId="urn:microsoft.com/office/officeart/2008/layout/AlternatingHexagons"/>
    <dgm:cxn modelId="{6ECD3EA7-1088-41D6-8F9F-2A8E43BFC34F}" type="presParOf" srcId="{AA3552CB-C556-4537-9FF7-6BD53E6D13EF}" destId="{BF99A6FA-B7ED-4FD6-8EB8-34EB7CCE890E}"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5C3FD5-2C56-4B5B-833A-C1472BA8FA55}">
      <dsp:nvSpPr>
        <dsp:cNvPr id="0" name=""/>
        <dsp:cNvSpPr/>
      </dsp:nvSpPr>
      <dsp:spPr>
        <a:xfrm rot="5400000">
          <a:off x="2890507" y="-196669"/>
          <a:ext cx="1818332" cy="2212588"/>
        </a:xfrm>
        <a:prstGeom prst="hexagon">
          <a:avLst>
            <a:gd name="adj" fmla="val 25000"/>
            <a:gd name="vf" fmla="val 115470"/>
          </a:avLst>
        </a:prstGeom>
        <a:no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latin typeface="Times New Roman" panose="02020603050405020304" pitchFamily="18" charset="0"/>
              <a:cs typeface="Times New Roman" panose="02020603050405020304" pitchFamily="18" charset="0"/>
            </a:rPr>
            <a:t>Technology</a:t>
          </a:r>
        </a:p>
        <a:p>
          <a:pPr marL="0" lvl="0" indent="0" algn="ctr" defTabSz="800100">
            <a:lnSpc>
              <a:spcPct val="90000"/>
            </a:lnSpc>
            <a:spcBef>
              <a:spcPct val="0"/>
            </a:spcBef>
            <a:spcAft>
              <a:spcPct val="35000"/>
            </a:spcAft>
            <a:buNone/>
          </a:pPr>
          <a:r>
            <a:rPr lang="en-GB" sz="1800" kern="1200" dirty="0">
              <a:solidFill>
                <a:schemeClr val="tx1"/>
              </a:solidFill>
              <a:latin typeface="Times New Roman" panose="02020603050405020304" pitchFamily="18" charset="0"/>
              <a:cs typeface="Times New Roman" panose="02020603050405020304" pitchFamily="18" charset="0"/>
            </a:rPr>
            <a:t>Products, Equipment, Software, and Materials</a:t>
          </a:r>
          <a:endParaRPr lang="en-GB" sz="1800" kern="1200" dirty="0">
            <a:solidFill>
              <a:schemeClr val="tx1"/>
            </a:solidFill>
          </a:endParaRPr>
        </a:p>
      </dsp:txBody>
      <dsp:txXfrm rot="-5400000">
        <a:off x="3062144" y="303514"/>
        <a:ext cx="1475058" cy="1212222"/>
      </dsp:txXfrm>
    </dsp:sp>
    <dsp:sp modelId="{7FAA9178-74CF-4AFE-A5B3-EC97BAD86C8E}">
      <dsp:nvSpPr>
        <dsp:cNvPr id="0" name=""/>
        <dsp:cNvSpPr/>
      </dsp:nvSpPr>
      <dsp:spPr>
        <a:xfrm>
          <a:off x="4256618" y="612521"/>
          <a:ext cx="1105224" cy="594206"/>
        </a:xfrm>
        <a:prstGeom prst="rect">
          <a:avLst/>
        </a:prstGeom>
        <a:noFill/>
        <a:ln>
          <a:noFill/>
        </a:ln>
        <a:effectLst/>
      </dsp:spPr>
      <dsp:style>
        <a:lnRef idx="0">
          <a:scrgbClr r="0" g="0" b="0"/>
        </a:lnRef>
        <a:fillRef idx="0">
          <a:scrgbClr r="0" g="0" b="0"/>
        </a:fillRef>
        <a:effectRef idx="0">
          <a:scrgbClr r="0" g="0" b="0"/>
        </a:effectRef>
        <a:fontRef idx="minor"/>
      </dsp:style>
    </dsp:sp>
    <dsp:sp modelId="{69AD701E-7CC6-492C-BD30-5E97E45F29DC}">
      <dsp:nvSpPr>
        <dsp:cNvPr id="0" name=""/>
        <dsp:cNvSpPr/>
      </dsp:nvSpPr>
      <dsp:spPr>
        <a:xfrm rot="5400000">
          <a:off x="719339" y="787743"/>
          <a:ext cx="990344" cy="861599"/>
        </a:xfrm>
        <a:prstGeom prst="hexagon">
          <a:avLst>
            <a:gd name="adj" fmla="val 25000"/>
            <a:gd name="vf" fmla="val 115470"/>
          </a:avLst>
        </a:prstGeom>
        <a:no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rot="-5400000">
        <a:off x="917977" y="877700"/>
        <a:ext cx="593067" cy="681686"/>
      </dsp:txXfrm>
    </dsp:sp>
    <dsp:sp modelId="{F00E9939-9BBC-41A3-B975-5A5F167244B9}">
      <dsp:nvSpPr>
        <dsp:cNvPr id="0" name=""/>
        <dsp:cNvSpPr/>
      </dsp:nvSpPr>
      <dsp:spPr>
        <a:xfrm rot="5400000">
          <a:off x="1030822" y="981945"/>
          <a:ext cx="2014163" cy="3232395"/>
        </a:xfrm>
        <a:prstGeom prst="hexagon">
          <a:avLst>
            <a:gd name="adj" fmla="val 25000"/>
            <a:gd name="vf" fmla="val 115470"/>
          </a:avLst>
        </a:prstGeom>
        <a:no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latin typeface="Times New Roman" panose="02020603050405020304" pitchFamily="18" charset="0"/>
              <a:cs typeface="Times New Roman" panose="02020603050405020304" pitchFamily="18" charset="0"/>
            </a:rPr>
            <a:t>Knowledge</a:t>
          </a:r>
        </a:p>
        <a:p>
          <a:pPr marL="0" lvl="0" indent="0" algn="ctr" defTabSz="800100">
            <a:lnSpc>
              <a:spcPct val="90000"/>
            </a:lnSpc>
            <a:spcBef>
              <a:spcPct val="0"/>
            </a:spcBef>
            <a:spcAft>
              <a:spcPct val="35000"/>
            </a:spcAft>
            <a:buNone/>
          </a:pPr>
          <a:r>
            <a:rPr lang="en-GB" sz="1800" kern="1200" dirty="0">
              <a:solidFill>
                <a:schemeClr val="tx1"/>
              </a:solidFill>
              <a:latin typeface="Times New Roman" panose="02020603050405020304" pitchFamily="18" charset="0"/>
              <a:cs typeface="Times New Roman" panose="02020603050405020304" pitchFamily="18" charset="0"/>
            </a:rPr>
            <a:t>Handbooks, Training programs, Data bases, and Market knowledge </a:t>
          </a:r>
          <a:endParaRPr lang="en-GB" sz="1800" kern="1200" dirty="0">
            <a:solidFill>
              <a:schemeClr val="tx1"/>
            </a:solidFill>
          </a:endParaRPr>
        </a:p>
      </dsp:txBody>
      <dsp:txXfrm rot="-5400000">
        <a:off x="960439" y="1926755"/>
        <a:ext cx="2154930" cy="1342775"/>
      </dsp:txXfrm>
    </dsp:sp>
    <dsp:sp modelId="{325955F7-B5B1-4FBB-951D-8AB158BF40CC}">
      <dsp:nvSpPr>
        <dsp:cNvPr id="0" name=""/>
        <dsp:cNvSpPr/>
      </dsp:nvSpPr>
      <dsp:spPr>
        <a:xfrm>
          <a:off x="1615376" y="2379029"/>
          <a:ext cx="1069572" cy="594206"/>
        </a:xfrm>
        <a:prstGeom prst="rect">
          <a:avLst/>
        </a:prstGeom>
        <a:noFill/>
        <a:ln>
          <a:noFill/>
        </a:ln>
        <a:effectLst/>
      </dsp:spPr>
      <dsp:style>
        <a:lnRef idx="0">
          <a:scrgbClr r="0" g="0" b="0"/>
        </a:lnRef>
        <a:fillRef idx="0">
          <a:scrgbClr r="0" g="0" b="0"/>
        </a:fillRef>
        <a:effectRef idx="0">
          <a:scrgbClr r="0" g="0" b="0"/>
        </a:effectRef>
        <a:fontRef idx="minor"/>
      </dsp:style>
    </dsp:sp>
    <dsp:sp modelId="{CC715690-55C5-43C0-A04C-133FCB60587A}">
      <dsp:nvSpPr>
        <dsp:cNvPr id="0" name=""/>
        <dsp:cNvSpPr/>
      </dsp:nvSpPr>
      <dsp:spPr>
        <a:xfrm rot="5400000">
          <a:off x="4403926" y="1074637"/>
          <a:ext cx="1791593" cy="3082623"/>
        </a:xfrm>
        <a:prstGeom prst="hexagon">
          <a:avLst>
            <a:gd name="adj" fmla="val 25000"/>
            <a:gd name="vf" fmla="val 115470"/>
          </a:avLst>
        </a:prstGeom>
        <a:no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latin typeface="Times New Roman" panose="02020603050405020304" pitchFamily="18" charset="0"/>
              <a:cs typeface="Times New Roman" panose="02020603050405020304" pitchFamily="18" charset="0"/>
            </a:rPr>
            <a:t>Capabilities</a:t>
          </a:r>
        </a:p>
        <a:p>
          <a:pPr marL="0" lvl="0" indent="0" algn="ctr" defTabSz="800100">
            <a:lnSpc>
              <a:spcPct val="90000"/>
            </a:lnSpc>
            <a:spcBef>
              <a:spcPct val="0"/>
            </a:spcBef>
            <a:spcAft>
              <a:spcPct val="35000"/>
            </a:spcAft>
            <a:buNone/>
          </a:pPr>
          <a:r>
            <a:rPr lang="en-GB" sz="1800" kern="1200" dirty="0">
              <a:solidFill>
                <a:schemeClr val="tx1"/>
              </a:solidFill>
              <a:latin typeface="Times New Roman" panose="02020603050405020304" pitchFamily="18" charset="0"/>
              <a:cs typeface="Times New Roman" panose="02020603050405020304" pitchFamily="18" charset="0"/>
            </a:rPr>
            <a:t>Entrepreneurial, Innovation, Scientific, Managerial, and Relational, capabilities</a:t>
          </a:r>
          <a:endParaRPr lang="en-GB" sz="1800" kern="1200" dirty="0">
            <a:solidFill>
              <a:schemeClr val="tx1"/>
            </a:solidFill>
          </a:endParaRPr>
        </a:p>
      </dsp:txBody>
      <dsp:txXfrm rot="-5400000">
        <a:off x="4272182" y="2018751"/>
        <a:ext cx="2055082" cy="1194395"/>
      </dsp:txXfrm>
    </dsp:sp>
    <dsp:sp modelId="{4A66EEA2-F15C-4D71-82E2-8A67D55801C6}">
      <dsp:nvSpPr>
        <dsp:cNvPr id="0" name=""/>
        <dsp:cNvSpPr/>
      </dsp:nvSpPr>
      <dsp:spPr>
        <a:xfrm rot="5400000">
          <a:off x="3069927" y="2618706"/>
          <a:ext cx="1273197" cy="2986288"/>
        </a:xfrm>
        <a:prstGeom prst="hexagon">
          <a:avLst>
            <a:gd name="adj" fmla="val 25000"/>
            <a:gd name="vf" fmla="val 115470"/>
          </a:avLst>
        </a:prstGeom>
        <a:noFill/>
        <a:ln w="38100"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latin typeface="Times New Roman" panose="02020603050405020304" pitchFamily="18" charset="0"/>
              <a:cs typeface="Times New Roman" panose="02020603050405020304" pitchFamily="18" charset="0"/>
            </a:rPr>
            <a:t>Knowhow</a:t>
          </a:r>
        </a:p>
        <a:p>
          <a:pPr marL="0" lvl="0" indent="0" algn="ctr" defTabSz="800100">
            <a:lnSpc>
              <a:spcPct val="90000"/>
            </a:lnSpc>
            <a:spcBef>
              <a:spcPct val="0"/>
            </a:spcBef>
            <a:spcAft>
              <a:spcPct val="35000"/>
            </a:spcAft>
            <a:buNone/>
          </a:pPr>
          <a:r>
            <a:rPr lang="en-GB" sz="1800" kern="1200" dirty="0">
              <a:solidFill>
                <a:schemeClr val="tx1"/>
              </a:solidFill>
              <a:latin typeface="Times New Roman" panose="02020603050405020304" pitchFamily="18" charset="0"/>
              <a:cs typeface="Times New Roman" panose="02020603050405020304" pitchFamily="18" charset="0"/>
            </a:rPr>
            <a:t>Recipes, Protocols, and Scientific process</a:t>
          </a:r>
          <a:endParaRPr lang="en-GB" sz="1800" kern="1200" dirty="0">
            <a:solidFill>
              <a:schemeClr val="tx1"/>
            </a:solidFill>
          </a:endParaRPr>
        </a:p>
      </dsp:txBody>
      <dsp:txXfrm rot="-5400000">
        <a:off x="2711097" y="3687452"/>
        <a:ext cx="1990858" cy="848798"/>
      </dsp:txXfrm>
    </dsp:sp>
    <dsp:sp modelId="{62C4D4E3-AE99-42FD-ABFF-F65207E5E393}">
      <dsp:nvSpPr>
        <dsp:cNvPr id="0" name=""/>
        <dsp:cNvSpPr/>
      </dsp:nvSpPr>
      <dsp:spPr>
        <a:xfrm>
          <a:off x="4256618" y="3872969"/>
          <a:ext cx="1105224" cy="594206"/>
        </a:xfrm>
        <a:prstGeom prst="rect">
          <a:avLst/>
        </a:prstGeom>
        <a:noFill/>
        <a:ln>
          <a:noFill/>
        </a:ln>
        <a:effectLst/>
      </dsp:spPr>
      <dsp:style>
        <a:lnRef idx="0">
          <a:scrgbClr r="0" g="0" b="0"/>
        </a:lnRef>
        <a:fillRef idx="0">
          <a:scrgbClr r="0" g="0" b="0"/>
        </a:fillRef>
        <a:effectRef idx="0">
          <a:scrgbClr r="0" g="0" b="0"/>
        </a:effectRef>
        <a:fontRef idx="minor"/>
      </dsp:style>
    </dsp:sp>
    <dsp:sp modelId="{BF99A6FA-B7ED-4FD6-8EB8-34EB7CCE890E}">
      <dsp:nvSpPr>
        <dsp:cNvPr id="0" name=""/>
        <dsp:cNvSpPr/>
      </dsp:nvSpPr>
      <dsp:spPr>
        <a:xfrm rot="5400000">
          <a:off x="1585384" y="3601981"/>
          <a:ext cx="990344" cy="861599"/>
        </a:xfrm>
        <a:prstGeom prst="hexagon">
          <a:avLst>
            <a:gd name="adj" fmla="val 25000"/>
            <a:gd name="vf" fmla="val 115470"/>
          </a:avLst>
        </a:prstGeom>
        <a:no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rot="-5400000">
        <a:off x="1784022" y="3691938"/>
        <a:ext cx="593067" cy="681686"/>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D11C8C-CB6F-4C46-A31E-72F19D2F82D3}" type="datetimeFigureOut">
              <a:rPr lang="en-GB" smtClean="0"/>
              <a:t>01/07/2020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A20C7A-2887-4EE5-AA29-75C4D5ACDEE2}" type="slidenum">
              <a:rPr lang="en-GB" smtClean="0"/>
              <a:t>‹#›</a:t>
            </a:fld>
            <a:endParaRPr lang="en-GB"/>
          </a:p>
        </p:txBody>
      </p:sp>
    </p:spTree>
    <p:extLst>
      <p:ext uri="{BB962C8B-B14F-4D97-AF65-F5344CB8AC3E}">
        <p14:creationId xmlns:p14="http://schemas.microsoft.com/office/powerpoint/2010/main" val="442543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7/1/2020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7/1/2020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apers.ssrn.com/sol3/papers.cfm?abstract_id=3622508" TargetMode="External"/><Relationship Id="rId2" Type="http://schemas.openxmlformats.org/officeDocument/2006/relationships/hyperlink" Target="https://wp.hse.ru/data/2020/06/10/1606381216/109STI2020.pdf"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FuJlqeUI6nw&amp;t=7s" TargetMode="External"/><Relationship Id="rId2" Type="http://schemas.openxmlformats.org/officeDocument/2006/relationships/hyperlink" Target="https://www.youtube.com/watch?v=2I2WNJYP4uY" TargetMode="External"/><Relationship Id="rId1" Type="http://schemas.openxmlformats.org/officeDocument/2006/relationships/slideLayout" Target="../slideLayouts/slideLayout2.xml"/><Relationship Id="rId5" Type="http://schemas.openxmlformats.org/officeDocument/2006/relationships/hyperlink" Target="https://www.youtube.com/watch?v=8W8uh0c4OME&amp;t=9s" TargetMode="External"/><Relationship Id="rId4" Type="http://schemas.openxmlformats.org/officeDocument/2006/relationships/hyperlink" Target="https://www.youtube.com/watch?v=_LHw46kmP9k&amp;t=66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FuJlqeUI6nw&amp;t=7s" TargetMode="External"/><Relationship Id="rId2" Type="http://schemas.openxmlformats.org/officeDocument/2006/relationships/hyperlink" Target="https://www.youtube.com/watch?v=2I2WNJYP4uY" TargetMode="External"/><Relationship Id="rId1" Type="http://schemas.openxmlformats.org/officeDocument/2006/relationships/slideLayout" Target="../slideLayouts/slideLayout2.xml"/><Relationship Id="rId5" Type="http://schemas.openxmlformats.org/officeDocument/2006/relationships/hyperlink" Target="https://www.youtube.com/watch?v=8W8uh0c4OME&amp;t=9s" TargetMode="External"/><Relationship Id="rId4" Type="http://schemas.openxmlformats.org/officeDocument/2006/relationships/hyperlink" Target="https://www.youtube.com/watch?v=_LHw46kmP9k&amp;t=66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lgokhberg@hse.ru" TargetMode="External"/><Relationship Id="rId2" Type="http://schemas.openxmlformats.org/officeDocument/2006/relationships/hyperlink" Target="mailto:m.desilva@bbk.cc.uk" TargetMode="External"/><Relationship Id="rId1" Type="http://schemas.openxmlformats.org/officeDocument/2006/relationships/slideLayout" Target="../slideLayouts/slideLayout3.xml"/><Relationship Id="rId5" Type="http://schemas.openxmlformats.org/officeDocument/2006/relationships/hyperlink" Target="mailto:margherita.russo@unimore" TargetMode="External"/><Relationship Id="rId4" Type="http://schemas.openxmlformats.org/officeDocument/2006/relationships/hyperlink" Target="mailto:dmeissner@hse.R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9E315-4BED-4F63-B878-A03F649AA05D}"/>
              </a:ext>
            </a:extLst>
          </p:cNvPr>
          <p:cNvSpPr>
            <a:spLocks noGrp="1"/>
          </p:cNvSpPr>
          <p:nvPr>
            <p:ph type="ctrTitle"/>
          </p:nvPr>
        </p:nvSpPr>
        <p:spPr>
          <a:xfrm>
            <a:off x="581191" y="1020431"/>
            <a:ext cx="10993549" cy="932547"/>
          </a:xfrm>
        </p:spPr>
        <p:txBody>
          <a:bodyPr/>
          <a:lstStyle/>
          <a:p>
            <a:r>
              <a:rPr lang="en-US" dirty="0"/>
              <a:t>Why do we need science-based co-creation?</a:t>
            </a:r>
            <a:endParaRPr lang="en-GB" dirty="0"/>
          </a:p>
        </p:txBody>
      </p:sp>
      <p:sp>
        <p:nvSpPr>
          <p:cNvPr id="3" name="Subtitle 2">
            <a:extLst>
              <a:ext uri="{FF2B5EF4-FFF2-40B4-BE49-F238E27FC236}">
                <a16:creationId xmlns:a16="http://schemas.microsoft.com/office/drawing/2014/main" id="{ECAB9311-65E1-42BB-A030-B54860907A0F}"/>
              </a:ext>
            </a:extLst>
          </p:cNvPr>
          <p:cNvSpPr>
            <a:spLocks noGrp="1"/>
          </p:cNvSpPr>
          <p:nvPr>
            <p:ph type="subTitle" idx="1"/>
          </p:nvPr>
        </p:nvSpPr>
        <p:spPr/>
        <p:txBody>
          <a:bodyPr/>
          <a:lstStyle/>
          <a:p>
            <a:r>
              <a:rPr lang="en-GB" b="1" dirty="0"/>
              <a:t>Muthu De Silva, Leonid </a:t>
            </a:r>
            <a:r>
              <a:rPr lang="en-GB" b="1" dirty="0" err="1"/>
              <a:t>Gokhberg</a:t>
            </a:r>
            <a:r>
              <a:rPr lang="en-GB" b="1" dirty="0"/>
              <a:t>, Dirk Meissner, Margherita Russo</a:t>
            </a:r>
            <a:endParaRPr lang="en-GB" dirty="0"/>
          </a:p>
        </p:txBody>
      </p:sp>
    </p:spTree>
    <p:extLst>
      <p:ext uri="{BB962C8B-B14F-4D97-AF65-F5344CB8AC3E}">
        <p14:creationId xmlns:p14="http://schemas.microsoft.com/office/powerpoint/2010/main" val="1680066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D3F80-4DC0-4B36-B04E-AFED2F57EA02}"/>
              </a:ext>
            </a:extLst>
          </p:cNvPr>
          <p:cNvSpPr>
            <a:spLocks noGrp="1"/>
          </p:cNvSpPr>
          <p:nvPr>
            <p:ph type="title"/>
          </p:nvPr>
        </p:nvSpPr>
        <p:spPr/>
        <p:txBody>
          <a:bodyPr/>
          <a:lstStyle/>
          <a:p>
            <a:r>
              <a:rPr lang="en-GB" dirty="0"/>
              <a:t>Additional slides for Q&amp;A</a:t>
            </a:r>
            <a:br>
              <a:rPr lang="en-GB" dirty="0"/>
            </a:br>
            <a:r>
              <a:rPr lang="en-GB" dirty="0"/>
              <a:t> </a:t>
            </a:r>
          </a:p>
        </p:txBody>
      </p:sp>
      <p:sp>
        <p:nvSpPr>
          <p:cNvPr id="3" name="Text Placeholder 2">
            <a:extLst>
              <a:ext uri="{FF2B5EF4-FFF2-40B4-BE49-F238E27FC236}">
                <a16:creationId xmlns:a16="http://schemas.microsoft.com/office/drawing/2014/main" id="{D5EBE066-CBCE-45F7-8802-495B7B292712}"/>
              </a:ext>
            </a:extLst>
          </p:cNvPr>
          <p:cNvSpPr>
            <a:spLocks noGrp="1"/>
          </p:cNvSpPr>
          <p:nvPr>
            <p:ph type="body" idx="1"/>
          </p:nvPr>
        </p:nvSpPr>
        <p:spPr>
          <a:xfrm>
            <a:off x="581192" y="1723572"/>
            <a:ext cx="11443168" cy="955620"/>
          </a:xfrm>
        </p:spPr>
        <p:txBody>
          <a:bodyPr>
            <a:normAutofit fontScale="92500"/>
          </a:bodyPr>
          <a:lstStyle/>
          <a:p>
            <a:r>
              <a:rPr lang="en-GB" cap="none" dirty="0"/>
              <a:t>Excerpted from the working paper available at </a:t>
            </a:r>
          </a:p>
          <a:p>
            <a:r>
              <a:rPr lang="en-GB" cap="none" dirty="0">
                <a:hlinkClick r:id="rId2"/>
              </a:rPr>
              <a:t>https://wp.hse.ru/data/2020/06/10/1606381216/109STI2020.pdf</a:t>
            </a:r>
            <a:r>
              <a:rPr lang="en-GB" cap="none" dirty="0"/>
              <a:t> | </a:t>
            </a:r>
            <a:r>
              <a:rPr lang="en-GB" cap="none" dirty="0">
                <a:hlinkClick r:id="rId3"/>
              </a:rPr>
              <a:t>https://papers.ssrn.com/sol3/papers.cfm?abstract_id=3622508</a:t>
            </a:r>
            <a:r>
              <a:rPr lang="en-GB" cap="none" dirty="0"/>
              <a:t> </a:t>
            </a:r>
            <a:endParaRPr lang="en-GB" dirty="0"/>
          </a:p>
        </p:txBody>
      </p:sp>
    </p:spTree>
    <p:extLst>
      <p:ext uri="{BB962C8B-B14F-4D97-AF65-F5344CB8AC3E}">
        <p14:creationId xmlns:p14="http://schemas.microsoft.com/office/powerpoint/2010/main" val="4156886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353BB-13F6-41D0-9D45-5C9FDA54ADDD}"/>
              </a:ext>
            </a:extLst>
          </p:cNvPr>
          <p:cNvSpPr>
            <a:spLocks noGrp="1"/>
          </p:cNvSpPr>
          <p:nvPr>
            <p:ph type="title"/>
          </p:nvPr>
        </p:nvSpPr>
        <p:spPr>
          <a:xfrm>
            <a:off x="581191" y="904340"/>
            <a:ext cx="11029616" cy="1013800"/>
          </a:xfrm>
        </p:spPr>
        <p:txBody>
          <a:bodyPr>
            <a:normAutofit/>
          </a:bodyPr>
          <a:lstStyle/>
          <a:p>
            <a:r>
              <a:rPr lang="en-GB" cap="none" dirty="0"/>
              <a:t>Co-creation: </a:t>
            </a:r>
            <a:r>
              <a:rPr lang="en-GB" i="1" cap="none" dirty="0"/>
              <a:t>toward an analytical framework bringing us forward</a:t>
            </a:r>
            <a:br>
              <a:rPr lang="en-GB" cap="none" dirty="0"/>
            </a:br>
            <a:r>
              <a:rPr lang="en-GB" cap="none" dirty="0"/>
              <a:t> </a:t>
            </a:r>
          </a:p>
        </p:txBody>
      </p:sp>
      <p:graphicFrame>
        <p:nvGraphicFramePr>
          <p:cNvPr id="4" name="Table 4">
            <a:extLst>
              <a:ext uri="{FF2B5EF4-FFF2-40B4-BE49-F238E27FC236}">
                <a16:creationId xmlns:a16="http://schemas.microsoft.com/office/drawing/2014/main" id="{CB9A0E8C-2453-41FD-AA4D-167A7684171D}"/>
              </a:ext>
            </a:extLst>
          </p:cNvPr>
          <p:cNvGraphicFramePr>
            <a:graphicFrameLocks noGrp="1"/>
          </p:cNvGraphicFramePr>
          <p:nvPr>
            <p:extLst>
              <p:ext uri="{D42A27DB-BD31-4B8C-83A1-F6EECF244321}">
                <p14:modId xmlns:p14="http://schemas.microsoft.com/office/powerpoint/2010/main" val="3222507945"/>
              </p:ext>
            </p:extLst>
          </p:nvPr>
        </p:nvGraphicFramePr>
        <p:xfrm>
          <a:off x="408176" y="2016252"/>
          <a:ext cx="11595102" cy="2748280"/>
        </p:xfrm>
        <a:graphic>
          <a:graphicData uri="http://schemas.openxmlformats.org/drawingml/2006/table">
            <a:tbl>
              <a:tblPr firstRow="1" bandRow="1">
                <a:tableStyleId>{5C22544A-7EE6-4342-B048-85BDC9FD1C3A}</a:tableStyleId>
              </a:tblPr>
              <a:tblGrid>
                <a:gridCol w="5797551">
                  <a:extLst>
                    <a:ext uri="{9D8B030D-6E8A-4147-A177-3AD203B41FA5}">
                      <a16:colId xmlns:a16="http://schemas.microsoft.com/office/drawing/2014/main" val="1560573766"/>
                    </a:ext>
                  </a:extLst>
                </a:gridCol>
                <a:gridCol w="5797551">
                  <a:extLst>
                    <a:ext uri="{9D8B030D-6E8A-4147-A177-3AD203B41FA5}">
                      <a16:colId xmlns:a16="http://schemas.microsoft.com/office/drawing/2014/main" val="1289029779"/>
                    </a:ext>
                  </a:extLst>
                </a:gridCol>
              </a:tblGrid>
              <a:tr h="370840">
                <a:tc>
                  <a:txBody>
                    <a:bodyPr/>
                    <a:lstStyle/>
                    <a:p>
                      <a:r>
                        <a:rPr lang="en-GB" dirty="0"/>
                        <a:t>Tip’s definition </a:t>
                      </a:r>
                    </a:p>
                  </a:txBody>
                  <a:tcPr/>
                </a:tc>
                <a:tc>
                  <a:txBody>
                    <a:bodyPr/>
                    <a:lstStyle/>
                    <a:p>
                      <a:r>
                        <a:rPr lang="en-GB" dirty="0"/>
                        <a:t>Definition used in the</a:t>
                      </a:r>
                      <a:r>
                        <a:rPr lang="en-GB" baseline="0" dirty="0"/>
                        <a:t> presentation</a:t>
                      </a:r>
                      <a:endParaRPr lang="en-GB" dirty="0"/>
                    </a:p>
                  </a:txBody>
                  <a:tcPr/>
                </a:tc>
                <a:extLst>
                  <a:ext uri="{0D108BD9-81ED-4DB2-BD59-A6C34878D82A}">
                    <a16:rowId xmlns:a16="http://schemas.microsoft.com/office/drawing/2014/main" val="511898461"/>
                  </a:ext>
                </a:extLst>
              </a:tr>
              <a:tr h="370840">
                <a:tc>
                  <a:txBody>
                    <a:bodyPr/>
                    <a:lstStyle/>
                    <a:p>
                      <a:r>
                        <a:rPr lang="en-US" dirty="0"/>
                        <a:t>1. Process of joint knowledge production between industry, research and possibly other stakeholders, such as civil society. </a:t>
                      </a:r>
                      <a:endParaRPr lang="en-GB" dirty="0"/>
                    </a:p>
                  </a:txBody>
                  <a:tcPr/>
                </a:tc>
                <a:tc>
                  <a:txBody>
                    <a:bodyPr/>
                    <a:lstStyle/>
                    <a:p>
                      <a:r>
                        <a:rPr lang="en-GB" sz="1800" kern="1200" dirty="0">
                          <a:solidFill>
                            <a:schemeClr val="dk1"/>
                          </a:solidFill>
                          <a:effectLst/>
                          <a:latin typeface="+mn-lt"/>
                          <a:ea typeface="+mn-ea"/>
                          <a:cs typeface="+mn-cs"/>
                        </a:rPr>
                        <a:t>A collaborative approach between </a:t>
                      </a:r>
                      <a:r>
                        <a:rPr lang="en-US" sz="1800" kern="1200" dirty="0">
                          <a:solidFill>
                            <a:schemeClr val="dk1"/>
                          </a:solidFill>
                          <a:effectLst/>
                          <a:latin typeface="+mn-lt"/>
                          <a:ea typeface="+mn-ea"/>
                          <a:cs typeface="+mn-cs"/>
                        </a:rPr>
                        <a:t>actors associated with different </a:t>
                      </a:r>
                      <a:r>
                        <a:rPr lang="en-US" sz="1800" kern="1200" dirty="0" err="1">
                          <a:solidFill>
                            <a:schemeClr val="dk1"/>
                          </a:solidFill>
                          <a:effectLst/>
                          <a:latin typeface="+mn-lt"/>
                          <a:ea typeface="+mn-ea"/>
                          <a:cs typeface="+mn-cs"/>
                        </a:rPr>
                        <a:t>organisations</a:t>
                      </a:r>
                      <a:r>
                        <a:rPr lang="en-US" sz="1800" kern="1200" dirty="0">
                          <a:solidFill>
                            <a:schemeClr val="dk1"/>
                          </a:solidFill>
                          <a:effectLst/>
                          <a:latin typeface="+mn-lt"/>
                          <a:ea typeface="+mn-ea"/>
                          <a:cs typeface="+mn-cs"/>
                        </a:rPr>
                        <a:t> – including universities, businesses, government, intermediaries and society </a:t>
                      </a:r>
                      <a:endParaRPr lang="en-GB" dirty="0"/>
                    </a:p>
                  </a:txBody>
                  <a:tcPr/>
                </a:tc>
                <a:extLst>
                  <a:ext uri="{0D108BD9-81ED-4DB2-BD59-A6C34878D82A}">
                    <a16:rowId xmlns:a16="http://schemas.microsoft.com/office/drawing/2014/main" val="3396569429"/>
                  </a:ext>
                </a:extLst>
              </a:tr>
              <a:tr h="370840">
                <a:tc>
                  <a:txBody>
                    <a:bodyPr/>
                    <a:lstStyle/>
                    <a:p>
                      <a:r>
                        <a:rPr lang="en-GB" dirty="0"/>
                        <a:t>2. E</a:t>
                      </a:r>
                      <a:r>
                        <a:rPr lang="en-US" dirty="0" err="1"/>
                        <a:t>ntails</a:t>
                      </a:r>
                      <a:r>
                        <a:rPr lang="en-US" dirty="0"/>
                        <a:t> systemic relations based on partnerships between different stakeholders, moving beyond the linear model of unidirectional knowledge exchange from science to industry where academia acts as the knowledge producer and industry as the receiver and user </a:t>
                      </a:r>
                      <a:endParaRPr lang="en-GB" dirty="0"/>
                    </a:p>
                  </a:txBody>
                  <a:tcPr/>
                </a:tc>
                <a:tc>
                  <a:txBody>
                    <a:bodyPr/>
                    <a:lstStyle/>
                    <a:p>
                      <a:r>
                        <a:rPr lang="en-GB" sz="1800" b="0" dirty="0"/>
                        <a:t>Actors work together closely by integrating different assets- including knowledge, resources and networks</a:t>
                      </a:r>
                      <a:r>
                        <a:rPr lang="en-GB" sz="1800" b="0" kern="1200" dirty="0">
                          <a:solidFill>
                            <a:schemeClr val="dk1"/>
                          </a:solidFill>
                          <a:effectLst/>
                          <a:latin typeface="+mn-lt"/>
                          <a:ea typeface="+mn-ea"/>
                          <a:cs typeface="+mn-cs"/>
                        </a:rPr>
                        <a:t> (i.e. in comparison to knowledge transfer and exchange that are aimed at acquisition rather than integration) </a:t>
                      </a:r>
                      <a:endParaRPr lang="en-GB" sz="1800" b="0" dirty="0"/>
                    </a:p>
                    <a:p>
                      <a:endParaRPr lang="en-GB" dirty="0"/>
                    </a:p>
                  </a:txBody>
                  <a:tcPr/>
                </a:tc>
                <a:extLst>
                  <a:ext uri="{0D108BD9-81ED-4DB2-BD59-A6C34878D82A}">
                    <a16:rowId xmlns:a16="http://schemas.microsoft.com/office/drawing/2014/main" val="3741054847"/>
                  </a:ext>
                </a:extLst>
              </a:tr>
            </a:tbl>
          </a:graphicData>
        </a:graphic>
      </p:graphicFrame>
    </p:spTree>
    <p:extLst>
      <p:ext uri="{BB962C8B-B14F-4D97-AF65-F5344CB8AC3E}">
        <p14:creationId xmlns:p14="http://schemas.microsoft.com/office/powerpoint/2010/main" val="1646248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8">
            <a:extLst>
              <a:ext uri="{FF2B5EF4-FFF2-40B4-BE49-F238E27FC236}">
                <a16:creationId xmlns:a16="http://schemas.microsoft.com/office/drawing/2014/main" id="{0DBD4729-DBDF-40A6-9BA4-E4C97EF6D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0">
            <a:extLst>
              <a:ext uri="{FF2B5EF4-FFF2-40B4-BE49-F238E27FC236}">
                <a16:creationId xmlns:a16="http://schemas.microsoft.com/office/drawing/2014/main" id="{55125130-F4AB-465E-8AE2-E583FCAAB2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12">
            <a:extLst>
              <a:ext uri="{FF2B5EF4-FFF2-40B4-BE49-F238E27FC236}">
                <a16:creationId xmlns:a16="http://schemas.microsoft.com/office/drawing/2014/main" id="{E0BA65A2-0302-4468-ADA7-9EC3F9593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useBgFill="1">
        <p:nvSpPr>
          <p:cNvPr id="24" name="Rectangle 14">
            <a:extLst>
              <a:ext uri="{FF2B5EF4-FFF2-40B4-BE49-F238E27FC236}">
                <a16:creationId xmlns:a16="http://schemas.microsoft.com/office/drawing/2014/main" id="{8C266B9D-DC87-430A-8D3A-2E83639A1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9282F36-261B-49B3-8CA9-FB857C475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5422"/>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B87215C3-3B83-4BE7-9213-26E084BD6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434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13A105D4-2907-419E-8223-4C266BA1E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pic>
        <p:nvPicPr>
          <p:cNvPr id="4" name="Content Placeholder 3">
            <a:extLst>
              <a:ext uri="{FF2B5EF4-FFF2-40B4-BE49-F238E27FC236}">
                <a16:creationId xmlns:a16="http://schemas.microsoft.com/office/drawing/2014/main" id="{8711FE80-9873-4576-9B16-0728A764861B}"/>
              </a:ext>
            </a:extLst>
          </p:cNvPr>
          <p:cNvPicPr>
            <a:picLocks noGrp="1" noChangeAspect="1"/>
          </p:cNvPicPr>
          <p:nvPr>
            <p:ph idx="1"/>
          </p:nvPr>
        </p:nvPicPr>
        <p:blipFill>
          <a:blip r:embed="rId2"/>
          <a:stretch>
            <a:fillRect/>
          </a:stretch>
        </p:blipFill>
        <p:spPr>
          <a:xfrm>
            <a:off x="1628809" y="599724"/>
            <a:ext cx="8927589" cy="5200321"/>
          </a:xfrm>
          <a:prstGeom prst="rect">
            <a:avLst/>
          </a:prstGeom>
        </p:spPr>
      </p:pic>
      <p:sp>
        <p:nvSpPr>
          <p:cNvPr id="23" name="Rectangle 22">
            <a:extLst>
              <a:ext uri="{FF2B5EF4-FFF2-40B4-BE49-F238E27FC236}">
                <a16:creationId xmlns:a16="http://schemas.microsoft.com/office/drawing/2014/main" id="{1EEE7F17-8E08-4C69-8E22-661908E6DF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873675"/>
            <a:ext cx="11296733" cy="51689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01604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810EE-FC71-46E9-9909-41A465FF7C35}"/>
              </a:ext>
            </a:extLst>
          </p:cNvPr>
          <p:cNvSpPr>
            <a:spLocks noGrp="1"/>
          </p:cNvSpPr>
          <p:nvPr>
            <p:ph type="title"/>
          </p:nvPr>
        </p:nvSpPr>
        <p:spPr/>
        <p:txBody>
          <a:bodyPr/>
          <a:lstStyle/>
          <a:p>
            <a:r>
              <a:rPr lang="en-GB" cap="none" dirty="0"/>
              <a:t>Co-creation initiatives: </a:t>
            </a:r>
            <a:br>
              <a:rPr lang="en-GB" cap="none" dirty="0"/>
            </a:br>
            <a:r>
              <a:rPr lang="en-GB" i="1" cap="none" dirty="0"/>
              <a:t>heterogeneity in terms of social and business values generated </a:t>
            </a:r>
          </a:p>
        </p:txBody>
      </p:sp>
      <p:sp>
        <p:nvSpPr>
          <p:cNvPr id="3" name="Content Placeholder 2">
            <a:extLst>
              <a:ext uri="{FF2B5EF4-FFF2-40B4-BE49-F238E27FC236}">
                <a16:creationId xmlns:a16="http://schemas.microsoft.com/office/drawing/2014/main" id="{65C60AD6-7C70-476B-805F-1B85C31CC888}"/>
              </a:ext>
            </a:extLst>
          </p:cNvPr>
          <p:cNvSpPr>
            <a:spLocks noGrp="1"/>
          </p:cNvSpPr>
          <p:nvPr>
            <p:ph idx="1"/>
          </p:nvPr>
        </p:nvSpPr>
        <p:spPr>
          <a:xfrm>
            <a:off x="84799" y="1865375"/>
            <a:ext cx="2190059" cy="813817"/>
          </a:xfrm>
        </p:spPr>
        <p:txBody>
          <a:bodyPr>
            <a:normAutofit/>
          </a:bodyPr>
          <a:lstStyle/>
          <a:p>
            <a:r>
              <a:rPr lang="en-GB" b="1" dirty="0"/>
              <a:t>SCOPE OF </a:t>
            </a:r>
            <a:br>
              <a:rPr lang="en-GB" b="1" dirty="0"/>
            </a:br>
            <a:r>
              <a:rPr lang="en-GB" b="1" dirty="0"/>
              <a:t>INNOVATION </a:t>
            </a:r>
            <a:endParaRPr lang="en-GB" dirty="0"/>
          </a:p>
        </p:txBody>
      </p:sp>
      <p:graphicFrame>
        <p:nvGraphicFramePr>
          <p:cNvPr id="4" name="Diagram 3">
            <a:extLst>
              <a:ext uri="{FF2B5EF4-FFF2-40B4-BE49-F238E27FC236}">
                <a16:creationId xmlns:a16="http://schemas.microsoft.com/office/drawing/2014/main" id="{66DF7819-6A1F-4788-B73E-4EBEEDDD5FA1}"/>
              </a:ext>
            </a:extLst>
          </p:cNvPr>
          <p:cNvGraphicFramePr/>
          <p:nvPr>
            <p:extLst>
              <p:ext uri="{D42A27DB-BD31-4B8C-83A1-F6EECF244321}">
                <p14:modId xmlns:p14="http://schemas.microsoft.com/office/powerpoint/2010/main" val="3985513091"/>
              </p:ext>
            </p:extLst>
          </p:nvPr>
        </p:nvGraphicFramePr>
        <p:xfrm>
          <a:off x="-311508" y="2046644"/>
          <a:ext cx="7158445" cy="4807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a:extLst>
              <a:ext uri="{FF2B5EF4-FFF2-40B4-BE49-F238E27FC236}">
                <a16:creationId xmlns:a16="http://schemas.microsoft.com/office/drawing/2014/main" id="{3053B831-9722-42ED-9250-088DA3A16A12}"/>
              </a:ext>
            </a:extLst>
          </p:cNvPr>
          <p:cNvSpPr txBox="1">
            <a:spLocks/>
          </p:cNvSpPr>
          <p:nvPr/>
        </p:nvSpPr>
        <p:spPr>
          <a:xfrm>
            <a:off x="6549730" y="2046644"/>
            <a:ext cx="5463424" cy="927220"/>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GB" b="1" dirty="0"/>
              <a:t>REACH</a:t>
            </a:r>
            <a:r>
              <a:rPr lang="en-GB" dirty="0"/>
              <a:t> </a:t>
            </a:r>
          </a:p>
          <a:p>
            <a:pPr marL="265113" indent="0">
              <a:spcBef>
                <a:spcPts val="0"/>
              </a:spcBef>
              <a:buNone/>
            </a:pPr>
            <a:r>
              <a:rPr lang="en-GB" sz="1600" dirty="0"/>
              <a:t>Focused group – e.g. </a:t>
            </a:r>
            <a:r>
              <a:rPr lang="en-US" sz="1600" dirty="0"/>
              <a:t>a corporate accelerator or joint-lab </a:t>
            </a:r>
            <a:r>
              <a:rPr lang="en-GB" sz="1600" dirty="0"/>
              <a:t>  </a:t>
            </a:r>
          </a:p>
          <a:p>
            <a:pPr marL="265113" indent="0">
              <a:spcBef>
                <a:spcPts val="0"/>
              </a:spcBef>
              <a:buNone/>
            </a:pPr>
            <a:r>
              <a:rPr lang="en-GB" sz="1600" dirty="0"/>
              <a:t>Broader group – e.g. </a:t>
            </a:r>
            <a:r>
              <a:rPr lang="en-US" sz="1600" dirty="0"/>
              <a:t>social innovation lab </a:t>
            </a:r>
            <a:endParaRPr lang="en-GB" dirty="0"/>
          </a:p>
        </p:txBody>
      </p:sp>
      <p:sp>
        <p:nvSpPr>
          <p:cNvPr id="6" name="Content Placeholder 2">
            <a:extLst>
              <a:ext uri="{FF2B5EF4-FFF2-40B4-BE49-F238E27FC236}">
                <a16:creationId xmlns:a16="http://schemas.microsoft.com/office/drawing/2014/main" id="{AEF83B49-3BC8-4103-8FEA-A01055A6B4D9}"/>
              </a:ext>
            </a:extLst>
          </p:cNvPr>
          <p:cNvSpPr txBox="1">
            <a:spLocks/>
          </p:cNvSpPr>
          <p:nvPr/>
        </p:nvSpPr>
        <p:spPr>
          <a:xfrm>
            <a:off x="6549730" y="3253700"/>
            <a:ext cx="5636369" cy="644651"/>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GB" b="1" dirty="0"/>
              <a:t>PROMINENCE </a:t>
            </a:r>
            <a:br>
              <a:rPr lang="en-GB" b="1" dirty="0"/>
            </a:br>
            <a:r>
              <a:rPr lang="en-GB" sz="1600" dirty="0"/>
              <a:t>balance between social and business value</a:t>
            </a:r>
            <a:endParaRPr lang="en-GB" dirty="0"/>
          </a:p>
        </p:txBody>
      </p:sp>
      <p:graphicFrame>
        <p:nvGraphicFramePr>
          <p:cNvPr id="7" name="Table 7">
            <a:extLst>
              <a:ext uri="{FF2B5EF4-FFF2-40B4-BE49-F238E27FC236}">
                <a16:creationId xmlns:a16="http://schemas.microsoft.com/office/drawing/2014/main" id="{36BF33D6-37EB-4B21-871C-6F91305D093E}"/>
              </a:ext>
            </a:extLst>
          </p:cNvPr>
          <p:cNvGraphicFramePr>
            <a:graphicFrameLocks noGrp="1"/>
          </p:cNvGraphicFramePr>
          <p:nvPr>
            <p:extLst>
              <p:ext uri="{D42A27DB-BD31-4B8C-83A1-F6EECF244321}">
                <p14:modId xmlns:p14="http://schemas.microsoft.com/office/powerpoint/2010/main" val="2622650384"/>
              </p:ext>
            </p:extLst>
          </p:nvPr>
        </p:nvGraphicFramePr>
        <p:xfrm>
          <a:off x="6958584" y="4220676"/>
          <a:ext cx="5054570" cy="889000"/>
        </p:xfrm>
        <a:graphic>
          <a:graphicData uri="http://schemas.openxmlformats.org/drawingml/2006/table">
            <a:tbl>
              <a:tblPr firstRow="1" bandRow="1">
                <a:tableStyleId>{5C22544A-7EE6-4342-B048-85BDC9FD1C3A}</a:tableStyleId>
              </a:tblPr>
              <a:tblGrid>
                <a:gridCol w="2965942">
                  <a:extLst>
                    <a:ext uri="{9D8B030D-6E8A-4147-A177-3AD203B41FA5}">
                      <a16:colId xmlns:a16="http://schemas.microsoft.com/office/drawing/2014/main" val="2225019104"/>
                    </a:ext>
                  </a:extLst>
                </a:gridCol>
                <a:gridCol w="2088628">
                  <a:extLst>
                    <a:ext uri="{9D8B030D-6E8A-4147-A177-3AD203B41FA5}">
                      <a16:colId xmlns:a16="http://schemas.microsoft.com/office/drawing/2014/main" val="3703569907"/>
                    </a:ext>
                  </a:extLst>
                </a:gridCol>
              </a:tblGrid>
              <a:tr h="370840">
                <a:tc>
                  <a:txBody>
                    <a:bodyPr/>
                    <a:lstStyle/>
                    <a:p>
                      <a:r>
                        <a:rPr lang="en-GB" sz="1400" dirty="0"/>
                        <a:t>Predominant social value</a:t>
                      </a:r>
                    </a:p>
                  </a:txBody>
                  <a:tcPr/>
                </a:tc>
                <a:tc>
                  <a:txBody>
                    <a:bodyPr/>
                    <a:lstStyle/>
                    <a:p>
                      <a:r>
                        <a:rPr lang="en-GB" sz="1400" dirty="0"/>
                        <a:t>Dementia friendly community  </a:t>
                      </a:r>
                    </a:p>
                  </a:txBody>
                  <a:tcPr/>
                </a:tc>
                <a:extLst>
                  <a:ext uri="{0D108BD9-81ED-4DB2-BD59-A6C34878D82A}">
                    <a16:rowId xmlns:a16="http://schemas.microsoft.com/office/drawing/2014/main" val="3531532268"/>
                  </a:ext>
                </a:extLst>
              </a:tr>
              <a:tr h="370840">
                <a:tc>
                  <a:txBody>
                    <a:bodyPr/>
                    <a:lstStyle/>
                    <a:p>
                      <a:r>
                        <a:rPr lang="en-GB" sz="1400" dirty="0"/>
                        <a:t>Indirect business value </a:t>
                      </a:r>
                    </a:p>
                  </a:txBody>
                  <a:tcPr/>
                </a:tc>
                <a:tc>
                  <a:txBody>
                    <a:bodyPr/>
                    <a:lstStyle/>
                    <a:p>
                      <a:r>
                        <a:rPr lang="en-GB" sz="1400" dirty="0"/>
                        <a:t>Local bus. growth</a:t>
                      </a:r>
                    </a:p>
                  </a:txBody>
                  <a:tcPr/>
                </a:tc>
                <a:extLst>
                  <a:ext uri="{0D108BD9-81ED-4DB2-BD59-A6C34878D82A}">
                    <a16:rowId xmlns:a16="http://schemas.microsoft.com/office/drawing/2014/main" val="3521625015"/>
                  </a:ext>
                </a:extLst>
              </a:tr>
            </a:tbl>
          </a:graphicData>
        </a:graphic>
      </p:graphicFrame>
      <p:graphicFrame>
        <p:nvGraphicFramePr>
          <p:cNvPr id="9" name="Table 7">
            <a:extLst>
              <a:ext uri="{FF2B5EF4-FFF2-40B4-BE49-F238E27FC236}">
                <a16:creationId xmlns:a16="http://schemas.microsoft.com/office/drawing/2014/main" id="{C50B7CCE-43DE-4302-B66A-47348085EC6D}"/>
              </a:ext>
            </a:extLst>
          </p:cNvPr>
          <p:cNvGraphicFramePr>
            <a:graphicFrameLocks noGrp="1"/>
          </p:cNvGraphicFramePr>
          <p:nvPr>
            <p:extLst>
              <p:ext uri="{D42A27DB-BD31-4B8C-83A1-F6EECF244321}">
                <p14:modId xmlns:p14="http://schemas.microsoft.com/office/powerpoint/2010/main" val="3353320277"/>
              </p:ext>
            </p:extLst>
          </p:nvPr>
        </p:nvGraphicFramePr>
        <p:xfrm>
          <a:off x="6958584" y="5644546"/>
          <a:ext cx="5054570" cy="889000"/>
        </p:xfrm>
        <a:graphic>
          <a:graphicData uri="http://schemas.openxmlformats.org/drawingml/2006/table">
            <a:tbl>
              <a:tblPr firstRow="1" bandRow="1">
                <a:tableStyleId>{5C22544A-7EE6-4342-B048-85BDC9FD1C3A}</a:tableStyleId>
              </a:tblPr>
              <a:tblGrid>
                <a:gridCol w="2990955">
                  <a:extLst>
                    <a:ext uri="{9D8B030D-6E8A-4147-A177-3AD203B41FA5}">
                      <a16:colId xmlns:a16="http://schemas.microsoft.com/office/drawing/2014/main" val="2225019104"/>
                    </a:ext>
                  </a:extLst>
                </a:gridCol>
                <a:gridCol w="2063615">
                  <a:extLst>
                    <a:ext uri="{9D8B030D-6E8A-4147-A177-3AD203B41FA5}">
                      <a16:colId xmlns:a16="http://schemas.microsoft.com/office/drawing/2014/main" val="3703569907"/>
                    </a:ext>
                  </a:extLst>
                </a:gridCol>
              </a:tblGrid>
              <a:tr h="370840">
                <a:tc>
                  <a:txBody>
                    <a:bodyPr/>
                    <a:lstStyle/>
                    <a:p>
                      <a:r>
                        <a:rPr lang="en-GB" sz="1400" dirty="0"/>
                        <a:t>Predominant business value</a:t>
                      </a:r>
                    </a:p>
                  </a:txBody>
                  <a:tcPr/>
                </a:tc>
                <a:tc>
                  <a:txBody>
                    <a:bodyPr/>
                    <a:lstStyle/>
                    <a:p>
                      <a:r>
                        <a:rPr lang="en-GB" sz="1400" b="1" kern="1200" dirty="0">
                          <a:solidFill>
                            <a:schemeClr val="lt1"/>
                          </a:solidFill>
                          <a:effectLst/>
                          <a:latin typeface="+mn-lt"/>
                          <a:ea typeface="+mn-ea"/>
                          <a:cs typeface="+mn-cs"/>
                        </a:rPr>
                        <a:t>Commercialising the output</a:t>
                      </a:r>
                      <a:endParaRPr lang="en-GB" sz="1400" dirty="0"/>
                    </a:p>
                  </a:txBody>
                  <a:tcPr/>
                </a:tc>
                <a:extLst>
                  <a:ext uri="{0D108BD9-81ED-4DB2-BD59-A6C34878D82A}">
                    <a16:rowId xmlns:a16="http://schemas.microsoft.com/office/drawing/2014/main" val="3531532268"/>
                  </a:ext>
                </a:extLst>
              </a:tr>
              <a:tr h="370840">
                <a:tc>
                  <a:txBody>
                    <a:bodyPr/>
                    <a:lstStyle/>
                    <a:p>
                      <a:r>
                        <a:rPr lang="en-GB" sz="1400" dirty="0"/>
                        <a:t>Indirect social value </a:t>
                      </a:r>
                    </a:p>
                  </a:txBody>
                  <a:tcPr/>
                </a:tc>
                <a:tc>
                  <a:txBody>
                    <a:bodyPr/>
                    <a:lstStyle/>
                    <a:p>
                      <a:r>
                        <a:rPr lang="en-GB" sz="1400" dirty="0"/>
                        <a:t>Capability develop.</a:t>
                      </a:r>
                    </a:p>
                  </a:txBody>
                  <a:tcPr/>
                </a:tc>
                <a:extLst>
                  <a:ext uri="{0D108BD9-81ED-4DB2-BD59-A6C34878D82A}">
                    <a16:rowId xmlns:a16="http://schemas.microsoft.com/office/drawing/2014/main" val="3521625015"/>
                  </a:ext>
                </a:extLst>
              </a:tr>
            </a:tbl>
          </a:graphicData>
        </a:graphic>
      </p:graphicFrame>
      <p:sp>
        <p:nvSpPr>
          <p:cNvPr id="10" name="Arrow: Up-Down 9">
            <a:extLst>
              <a:ext uri="{FF2B5EF4-FFF2-40B4-BE49-F238E27FC236}">
                <a16:creationId xmlns:a16="http://schemas.microsoft.com/office/drawing/2014/main" id="{71D2E82D-00BB-4B1A-AB53-CDC44D139FBB}"/>
              </a:ext>
            </a:extLst>
          </p:cNvPr>
          <p:cNvSpPr/>
          <p:nvPr/>
        </p:nvSpPr>
        <p:spPr>
          <a:xfrm>
            <a:off x="9653452" y="5243757"/>
            <a:ext cx="216433" cy="31581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6D72FADE-F10B-4726-8022-8146308A102E}"/>
              </a:ext>
            </a:extLst>
          </p:cNvPr>
          <p:cNvSpPr txBox="1"/>
          <p:nvPr/>
        </p:nvSpPr>
        <p:spPr>
          <a:xfrm>
            <a:off x="6866532" y="5280349"/>
            <a:ext cx="2713072" cy="338554"/>
          </a:xfrm>
          <a:prstGeom prst="rect">
            <a:avLst/>
          </a:prstGeom>
          <a:noFill/>
        </p:spPr>
        <p:txBody>
          <a:bodyPr wrap="square" rtlCol="0">
            <a:spAutoFit/>
          </a:bodyPr>
          <a:lstStyle/>
          <a:p>
            <a:r>
              <a:rPr lang="en-GB" sz="1600" b="1" dirty="0"/>
              <a:t>Joint-research lab </a:t>
            </a:r>
          </a:p>
        </p:txBody>
      </p:sp>
      <p:sp>
        <p:nvSpPr>
          <p:cNvPr id="12" name="TextBox 11">
            <a:extLst>
              <a:ext uri="{FF2B5EF4-FFF2-40B4-BE49-F238E27FC236}">
                <a16:creationId xmlns:a16="http://schemas.microsoft.com/office/drawing/2014/main" id="{B8B6DF11-318F-43EB-AA3A-E034C74B6D8D}"/>
              </a:ext>
            </a:extLst>
          </p:cNvPr>
          <p:cNvSpPr txBox="1"/>
          <p:nvPr/>
        </p:nvSpPr>
        <p:spPr>
          <a:xfrm>
            <a:off x="6846937" y="3839633"/>
            <a:ext cx="2713072" cy="338554"/>
          </a:xfrm>
          <a:prstGeom prst="rect">
            <a:avLst/>
          </a:prstGeom>
          <a:noFill/>
        </p:spPr>
        <p:txBody>
          <a:bodyPr wrap="square" rtlCol="0">
            <a:spAutoFit/>
          </a:bodyPr>
          <a:lstStyle/>
          <a:p>
            <a:r>
              <a:rPr lang="en-GB" sz="1600" b="1" dirty="0"/>
              <a:t>Social innovation lab </a:t>
            </a:r>
          </a:p>
        </p:txBody>
      </p:sp>
    </p:spTree>
    <p:extLst>
      <p:ext uri="{BB962C8B-B14F-4D97-AF65-F5344CB8AC3E}">
        <p14:creationId xmlns:p14="http://schemas.microsoft.com/office/powerpoint/2010/main" val="198905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6" grpId="0"/>
      <p:bldP spid="10" grpId="0" animBg="1"/>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D053-7F45-4DE8-A821-C8DA8AB6E555}"/>
              </a:ext>
            </a:extLst>
          </p:cNvPr>
          <p:cNvSpPr>
            <a:spLocks noGrp="1"/>
          </p:cNvSpPr>
          <p:nvPr>
            <p:ph type="title"/>
          </p:nvPr>
        </p:nvSpPr>
        <p:spPr>
          <a:xfrm>
            <a:off x="581192" y="883247"/>
            <a:ext cx="11029616" cy="610177"/>
          </a:xfrm>
        </p:spPr>
        <p:txBody>
          <a:bodyPr>
            <a:normAutofit fontScale="90000"/>
          </a:bodyPr>
          <a:lstStyle/>
          <a:p>
            <a:r>
              <a:rPr lang="en-GB" cap="none" dirty="0"/>
              <a:t>science-based co-creation</a:t>
            </a:r>
            <a:br>
              <a:rPr lang="en-GB" cap="none" dirty="0"/>
            </a:br>
            <a:r>
              <a:rPr lang="en-GB" i="1" cap="none" dirty="0"/>
              <a:t>examples</a:t>
            </a:r>
          </a:p>
        </p:txBody>
      </p:sp>
      <p:sp>
        <p:nvSpPr>
          <p:cNvPr id="3" name="Content Placeholder 2">
            <a:extLst>
              <a:ext uri="{FF2B5EF4-FFF2-40B4-BE49-F238E27FC236}">
                <a16:creationId xmlns:a16="http://schemas.microsoft.com/office/drawing/2014/main" id="{DA5FCBD4-8D98-4371-9798-1EF46A211D27}"/>
              </a:ext>
            </a:extLst>
          </p:cNvPr>
          <p:cNvSpPr>
            <a:spLocks noGrp="1"/>
          </p:cNvSpPr>
          <p:nvPr>
            <p:ph idx="1"/>
          </p:nvPr>
        </p:nvSpPr>
        <p:spPr>
          <a:xfrm>
            <a:off x="581192" y="1930998"/>
            <a:ext cx="11029615" cy="3927802"/>
          </a:xfrm>
        </p:spPr>
        <p:txBody>
          <a:bodyPr/>
          <a:lstStyle/>
          <a:p>
            <a:pPr marL="0" indent="0">
              <a:buNone/>
            </a:pPr>
            <a:endParaRPr lang="en-GB" dirty="0"/>
          </a:p>
          <a:p>
            <a:pPr marL="0" indent="0">
              <a:buNone/>
            </a:pPr>
            <a:endParaRPr lang="en-GB" dirty="0"/>
          </a:p>
          <a:p>
            <a:endParaRPr lang="en-GB" dirty="0"/>
          </a:p>
          <a:p>
            <a:endParaRPr lang="en-GB" dirty="0"/>
          </a:p>
          <a:p>
            <a:endParaRPr lang="en-GB" dirty="0"/>
          </a:p>
          <a:p>
            <a:endParaRPr lang="en-GB" dirty="0"/>
          </a:p>
          <a:p>
            <a:pPr marL="0" indent="0">
              <a:buNone/>
            </a:pPr>
            <a:endParaRPr lang="en-GB" dirty="0"/>
          </a:p>
          <a:p>
            <a:endParaRPr lang="en-GB" dirty="0"/>
          </a:p>
        </p:txBody>
      </p:sp>
      <p:grpSp>
        <p:nvGrpSpPr>
          <p:cNvPr id="8" name="Group 7">
            <a:extLst>
              <a:ext uri="{FF2B5EF4-FFF2-40B4-BE49-F238E27FC236}">
                <a16:creationId xmlns:a16="http://schemas.microsoft.com/office/drawing/2014/main" id="{4FFF4FF9-B7A9-402E-93BE-B97D5DC22721}"/>
              </a:ext>
            </a:extLst>
          </p:cNvPr>
          <p:cNvGrpSpPr/>
          <p:nvPr/>
        </p:nvGrpSpPr>
        <p:grpSpPr>
          <a:xfrm>
            <a:off x="290595" y="2256011"/>
            <a:ext cx="11610807" cy="4040363"/>
            <a:chOff x="204926" y="2667000"/>
            <a:chExt cx="11405881" cy="3631141"/>
          </a:xfrm>
        </p:grpSpPr>
        <p:sp>
          <p:nvSpPr>
            <p:cNvPr id="4" name="Rectangle 3">
              <a:extLst>
                <a:ext uri="{FF2B5EF4-FFF2-40B4-BE49-F238E27FC236}">
                  <a16:creationId xmlns:a16="http://schemas.microsoft.com/office/drawing/2014/main" id="{C3772C06-56E9-4138-8186-19237DB58DA5}"/>
                </a:ext>
              </a:extLst>
            </p:cNvPr>
            <p:cNvSpPr/>
            <p:nvPr/>
          </p:nvSpPr>
          <p:spPr>
            <a:xfrm>
              <a:off x="204927" y="3349624"/>
              <a:ext cx="3403601" cy="12816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a:p>
              <a:pPr algn="ctr"/>
              <a:r>
                <a:rPr lang="en-GB" b="1" dirty="0"/>
                <a:t>Seed Funding and Investor Network Connection </a:t>
              </a:r>
            </a:p>
            <a:p>
              <a:pPr marL="342900" indent="-342900">
                <a:buAutoNum type="arabicPeriod"/>
              </a:pPr>
              <a:r>
                <a:rPr lang="en-GB" dirty="0"/>
                <a:t>Foreign Commonwealth Office </a:t>
              </a:r>
            </a:p>
            <a:p>
              <a:pPr marL="342900" indent="-342900">
                <a:buAutoNum type="arabicPeriod"/>
              </a:pPr>
              <a:r>
                <a:rPr lang="en-GB" dirty="0"/>
                <a:t>EJF Philanthropies   </a:t>
              </a:r>
            </a:p>
            <a:p>
              <a:pPr algn="ctr"/>
              <a:endParaRPr lang="en-GB" dirty="0"/>
            </a:p>
          </p:txBody>
        </p:sp>
        <p:sp>
          <p:nvSpPr>
            <p:cNvPr id="5" name="Rectangle 4">
              <a:extLst>
                <a:ext uri="{FF2B5EF4-FFF2-40B4-BE49-F238E27FC236}">
                  <a16:creationId xmlns:a16="http://schemas.microsoft.com/office/drawing/2014/main" id="{3CCF1232-C202-4F16-8DEA-0654BE356BE1}"/>
                </a:ext>
              </a:extLst>
            </p:cNvPr>
            <p:cNvSpPr/>
            <p:nvPr/>
          </p:nvSpPr>
          <p:spPr>
            <a:xfrm>
              <a:off x="204926" y="4927003"/>
              <a:ext cx="3403601" cy="1151467"/>
            </a:xfrm>
            <a:prstGeom prst="rect">
              <a:avLst/>
            </a:prstGeom>
            <a:ln>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lang="en-GB" b="1" dirty="0"/>
                <a:t>Technical infrastructure, Training and Free services</a:t>
              </a:r>
            </a:p>
            <a:p>
              <a:r>
                <a:rPr lang="en-GB" dirty="0"/>
                <a:t>1.  Amazon Web Services</a:t>
              </a:r>
            </a:p>
            <a:p>
              <a:r>
                <a:rPr lang="en-GB" dirty="0"/>
                <a:t>2. Microsoft </a:t>
              </a:r>
            </a:p>
          </p:txBody>
        </p:sp>
        <p:sp>
          <p:nvSpPr>
            <p:cNvPr id="6" name="Rectangle 5">
              <a:extLst>
                <a:ext uri="{FF2B5EF4-FFF2-40B4-BE49-F238E27FC236}">
                  <a16:creationId xmlns:a16="http://schemas.microsoft.com/office/drawing/2014/main" id="{109D9C4B-2D1C-40A0-974F-8ABBECE0B280}"/>
                </a:ext>
              </a:extLst>
            </p:cNvPr>
            <p:cNvSpPr/>
            <p:nvPr/>
          </p:nvSpPr>
          <p:spPr>
            <a:xfrm>
              <a:off x="7738533" y="3354915"/>
              <a:ext cx="3872274" cy="1151467"/>
            </a:xfrm>
            <a:prstGeom prst="rect">
              <a:avLst/>
            </a:prstGeom>
            <a:ln>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lang="en-GB" b="1" dirty="0"/>
                <a:t>Field Expertise, Network building, and Business model development</a:t>
              </a:r>
            </a:p>
            <a:p>
              <a:r>
                <a:rPr lang="en-GB" dirty="0"/>
                <a:t>1.  Digital Catapult </a:t>
              </a:r>
            </a:p>
            <a:p>
              <a:r>
                <a:rPr lang="en-GB" dirty="0"/>
                <a:t>2.  Satellite Application Catapult </a:t>
              </a:r>
            </a:p>
          </p:txBody>
        </p:sp>
        <p:sp>
          <p:nvSpPr>
            <p:cNvPr id="7" name="Rectangle 6">
              <a:extLst>
                <a:ext uri="{FF2B5EF4-FFF2-40B4-BE49-F238E27FC236}">
                  <a16:creationId xmlns:a16="http://schemas.microsoft.com/office/drawing/2014/main" id="{AAB9A73B-CB0F-4F95-B660-4B7ADED06A0E}"/>
                </a:ext>
              </a:extLst>
            </p:cNvPr>
            <p:cNvSpPr/>
            <p:nvPr/>
          </p:nvSpPr>
          <p:spPr>
            <a:xfrm>
              <a:off x="7738533" y="4817167"/>
              <a:ext cx="3872274" cy="1151467"/>
            </a:xfrm>
            <a:prstGeom prst="rect">
              <a:avLst/>
            </a:prstGeom>
            <a:ln>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lang="en-US" b="1" dirty="0"/>
                <a:t>User co-creation and subject matter expertise </a:t>
              </a:r>
            </a:p>
            <a:p>
              <a:r>
                <a:rPr lang="en-GB" dirty="0"/>
                <a:t>1.  Six </a:t>
              </a:r>
              <a:r>
                <a:rPr lang="en-GB" dirty="0" err="1"/>
                <a:t>Wildlabs</a:t>
              </a:r>
              <a:r>
                <a:rPr lang="en-GB" dirty="0"/>
                <a:t> conservation partners</a:t>
              </a:r>
            </a:p>
            <a:p>
              <a:r>
                <a:rPr lang="en-GB" dirty="0"/>
                <a:t>2.  WILDLABS.NET </a:t>
              </a:r>
            </a:p>
          </p:txBody>
        </p:sp>
        <p:sp>
          <p:nvSpPr>
            <p:cNvPr id="9" name="Rectangle 8">
              <a:extLst>
                <a:ext uri="{FF2B5EF4-FFF2-40B4-BE49-F238E27FC236}">
                  <a16:creationId xmlns:a16="http://schemas.microsoft.com/office/drawing/2014/main" id="{1BE6B105-3AB8-4E08-A8BC-07C357D2E93A}"/>
                </a:ext>
              </a:extLst>
            </p:cNvPr>
            <p:cNvSpPr/>
            <p:nvPr/>
          </p:nvSpPr>
          <p:spPr>
            <a:xfrm>
              <a:off x="3737393" y="3272366"/>
              <a:ext cx="3872274" cy="3025775"/>
            </a:xfrm>
            <a:prstGeom prst="rect">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Technology Developers</a:t>
              </a:r>
            </a:p>
            <a:p>
              <a:pPr marL="342900" indent="-342900">
                <a:buAutoNum type="arabicPeriod"/>
              </a:pPr>
              <a:r>
                <a:rPr lang="en-GB" dirty="0" err="1"/>
                <a:t>PorePrint</a:t>
              </a:r>
              <a:r>
                <a:rPr lang="en-GB" dirty="0"/>
                <a:t> from City of London Police (</a:t>
              </a:r>
              <a:r>
                <a:rPr lang="en-GB" u="sng" dirty="0">
                  <a:hlinkClick r:id="rId2"/>
                </a:rPr>
                <a:t>Video here</a:t>
              </a:r>
              <a:r>
                <a:rPr lang="en-GB" dirty="0"/>
                <a:t>) – King’s College</a:t>
              </a:r>
            </a:p>
            <a:p>
              <a:pPr marL="342900" indent="-342900">
                <a:buAutoNum type="arabicPeriod"/>
              </a:pPr>
              <a:r>
                <a:rPr lang="en-GB" dirty="0" err="1"/>
                <a:t>AudioMoth</a:t>
              </a:r>
              <a:r>
                <a:rPr lang="en-GB" dirty="0"/>
                <a:t> from Open Acoustics (</a:t>
              </a:r>
              <a:r>
                <a:rPr lang="en-GB" u="sng" dirty="0">
                  <a:hlinkClick r:id="rId3"/>
                </a:rPr>
                <a:t>Video here</a:t>
              </a:r>
              <a:r>
                <a:rPr lang="en-GB" dirty="0"/>
                <a:t>)</a:t>
              </a:r>
            </a:p>
            <a:p>
              <a:pPr marL="342900" indent="-342900">
                <a:buAutoNum type="arabicPeriod"/>
              </a:pPr>
              <a:r>
                <a:rPr lang="en-GB" dirty="0"/>
                <a:t>Panda Sat from World Wildlife Fund (</a:t>
              </a:r>
              <a:r>
                <a:rPr lang="en-GB" u="sng" dirty="0">
                  <a:hlinkClick r:id="rId4"/>
                </a:rPr>
                <a:t>Video here</a:t>
              </a:r>
              <a:r>
                <a:rPr lang="en-GB" dirty="0"/>
                <a:t>) - </a:t>
              </a:r>
              <a:r>
                <a:rPr lang="en-US" dirty="0"/>
                <a:t>Stanford University, the University of Colorado Boulder </a:t>
              </a:r>
              <a:endParaRPr lang="en-GB" dirty="0"/>
            </a:p>
            <a:p>
              <a:pPr marL="342900" indent="-342900">
                <a:buFontTx/>
                <a:buAutoNum type="arabicPeriod"/>
              </a:pPr>
              <a:r>
                <a:rPr lang="en-GB" u="sng" dirty="0" err="1"/>
                <a:t>WPSWatch</a:t>
              </a:r>
              <a:r>
                <a:rPr lang="en-GB" u="sng" dirty="0"/>
                <a:t> from Wildlife Protection Solutions</a:t>
              </a:r>
              <a:r>
                <a:rPr lang="en-GB" dirty="0"/>
                <a:t> (</a:t>
              </a:r>
              <a:r>
                <a:rPr lang="en-GB" u="sng" dirty="0">
                  <a:hlinkClick r:id="rId5"/>
                </a:rPr>
                <a:t>Video here</a:t>
              </a:r>
              <a:r>
                <a:rPr lang="en-GB" dirty="0"/>
                <a:t>) </a:t>
              </a:r>
            </a:p>
            <a:p>
              <a:pPr marL="342900" indent="-342900">
                <a:buAutoNum type="arabicPeriod"/>
              </a:pPr>
              <a:endParaRPr lang="en-GB" dirty="0"/>
            </a:p>
          </p:txBody>
        </p:sp>
        <p:sp>
          <p:nvSpPr>
            <p:cNvPr id="10" name="Rectangle: Rounded Corners 9">
              <a:extLst>
                <a:ext uri="{FF2B5EF4-FFF2-40B4-BE49-F238E27FC236}">
                  <a16:creationId xmlns:a16="http://schemas.microsoft.com/office/drawing/2014/main" id="{62CA3C15-6C35-4797-994B-F3BCC0C6A712}"/>
                </a:ext>
              </a:extLst>
            </p:cNvPr>
            <p:cNvSpPr/>
            <p:nvPr/>
          </p:nvSpPr>
          <p:spPr>
            <a:xfrm>
              <a:off x="2905125" y="2667000"/>
              <a:ext cx="6362700"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a:p>
              <a:pPr algn="ctr"/>
              <a:r>
                <a:rPr lang="en-GB" b="1" dirty="0"/>
                <a:t>Accelerating technical solutions </a:t>
              </a:r>
              <a:endParaRPr lang="en-GB" dirty="0"/>
            </a:p>
            <a:p>
              <a:pPr algn="ctr"/>
              <a:endParaRPr lang="en-GB" dirty="0"/>
            </a:p>
          </p:txBody>
        </p:sp>
      </p:grpSp>
    </p:spTree>
    <p:extLst>
      <p:ext uri="{BB962C8B-B14F-4D97-AF65-F5344CB8AC3E}">
        <p14:creationId xmlns:p14="http://schemas.microsoft.com/office/powerpoint/2010/main" val="304498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0636-A956-4565-85EC-7274D418DA73}"/>
              </a:ext>
            </a:extLst>
          </p:cNvPr>
          <p:cNvSpPr>
            <a:spLocks noGrp="1"/>
          </p:cNvSpPr>
          <p:nvPr>
            <p:ph type="title"/>
          </p:nvPr>
        </p:nvSpPr>
        <p:spPr>
          <a:xfrm>
            <a:off x="581192" y="702156"/>
            <a:ext cx="11029616" cy="1002466"/>
          </a:xfrm>
        </p:spPr>
        <p:txBody>
          <a:bodyPr>
            <a:normAutofit/>
          </a:bodyPr>
          <a:lstStyle/>
          <a:p>
            <a:r>
              <a:rPr lang="en-GB" cap="none" dirty="0"/>
              <a:t>Co-creation processes: </a:t>
            </a:r>
            <a:br>
              <a:rPr lang="en-GB" cap="none" dirty="0"/>
            </a:br>
            <a:r>
              <a:rPr lang="en-GB" cap="none" dirty="0"/>
              <a:t>an analytical framework </a:t>
            </a:r>
            <a:r>
              <a:rPr lang="en-GB" i="1" cap="none" dirty="0"/>
              <a:t>building on the TIP project</a:t>
            </a:r>
          </a:p>
        </p:txBody>
      </p:sp>
      <p:sp>
        <p:nvSpPr>
          <p:cNvPr id="5" name="Content Placeholder 2">
            <a:extLst>
              <a:ext uri="{FF2B5EF4-FFF2-40B4-BE49-F238E27FC236}">
                <a16:creationId xmlns:a16="http://schemas.microsoft.com/office/drawing/2014/main" id="{D54DAC5B-588C-47D6-B2D7-56EEC1CE123C}"/>
              </a:ext>
            </a:extLst>
          </p:cNvPr>
          <p:cNvSpPr>
            <a:spLocks noGrp="1"/>
          </p:cNvSpPr>
          <p:nvPr>
            <p:ph idx="1"/>
          </p:nvPr>
        </p:nvSpPr>
        <p:spPr/>
        <p:txBody>
          <a:bodyPr numCol="2" anchor="t">
            <a:normAutofit/>
          </a:bodyPr>
          <a:lstStyle/>
          <a:p>
            <a:pPr marL="0" indent="0">
              <a:buNone/>
            </a:pPr>
            <a:r>
              <a:rPr lang="en-US" sz="2000" dirty="0"/>
              <a:t>TIP’s Definition on co-creation </a:t>
            </a:r>
          </a:p>
          <a:p>
            <a:pPr>
              <a:buFont typeface="Wingdings" panose="05000000000000000000" pitchFamily="2" charset="2"/>
              <a:buChar char="§"/>
            </a:pPr>
            <a:r>
              <a:rPr lang="en-US" sz="2000" dirty="0"/>
              <a:t>Co-creation refers to:</a:t>
            </a:r>
          </a:p>
          <a:p>
            <a:pPr marL="265113" indent="0">
              <a:buNone/>
            </a:pPr>
            <a:r>
              <a:rPr lang="en-US" sz="2000" dirty="0"/>
              <a:t>the process of </a:t>
            </a:r>
            <a:r>
              <a:rPr lang="en-US" sz="2000" b="1" dirty="0"/>
              <a:t>joint knowledge production </a:t>
            </a:r>
            <a:br>
              <a:rPr lang="en-US" sz="2000" b="1" dirty="0"/>
            </a:br>
            <a:r>
              <a:rPr lang="en-US" sz="2000" dirty="0"/>
              <a:t>between industry, research and possibly other stakeholders, such as civil society.  </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a:buFont typeface="Wingdings" panose="05000000000000000000" pitchFamily="2" charset="2"/>
              <a:buChar char="§"/>
            </a:pPr>
            <a:r>
              <a:rPr lang="en-US" sz="2000" dirty="0"/>
              <a:t>Thus, co-creation entails </a:t>
            </a:r>
            <a:br>
              <a:rPr lang="en-US" sz="2000" dirty="0"/>
            </a:br>
            <a:r>
              <a:rPr lang="en-US" sz="2000" b="1" dirty="0"/>
              <a:t>systemic relations </a:t>
            </a:r>
            <a:r>
              <a:rPr lang="en-US" sz="2000" dirty="0"/>
              <a:t>based on partnerships between different stakeholders.</a:t>
            </a:r>
          </a:p>
          <a:p>
            <a:pPr marL="265113" indent="0">
              <a:buNone/>
            </a:pPr>
            <a:r>
              <a:rPr lang="en-US" dirty="0"/>
              <a:t>Moving </a:t>
            </a:r>
            <a:r>
              <a:rPr lang="en-US" b="1" dirty="0"/>
              <a:t>beyond the linear model of unidirectional knowledge exchange </a:t>
            </a:r>
            <a:r>
              <a:rPr lang="en-US" dirty="0"/>
              <a:t>from science to industry where academia acts as the knowledge producer and industry as the receiver and user </a:t>
            </a:r>
            <a:br>
              <a:rPr lang="en-US" dirty="0"/>
            </a:br>
            <a:r>
              <a:rPr lang="en-US" i="1" dirty="0"/>
              <a:t>p. 3 - Knowledge co-creation in the 21st century; An overview of global trends and policy implications</a:t>
            </a:r>
            <a:endParaRPr lang="en-GB" dirty="0"/>
          </a:p>
        </p:txBody>
      </p:sp>
    </p:spTree>
    <p:extLst>
      <p:ext uri="{BB962C8B-B14F-4D97-AF65-F5344CB8AC3E}">
        <p14:creationId xmlns:p14="http://schemas.microsoft.com/office/powerpoint/2010/main" val="240684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0636-A956-4565-85EC-7274D418DA73}"/>
              </a:ext>
            </a:extLst>
          </p:cNvPr>
          <p:cNvSpPr>
            <a:spLocks noGrp="1"/>
          </p:cNvSpPr>
          <p:nvPr>
            <p:ph type="title"/>
          </p:nvPr>
        </p:nvSpPr>
        <p:spPr>
          <a:xfrm>
            <a:off x="581192" y="702156"/>
            <a:ext cx="11029616" cy="991177"/>
          </a:xfrm>
        </p:spPr>
        <p:txBody>
          <a:bodyPr>
            <a:normAutofit/>
          </a:bodyPr>
          <a:lstStyle/>
          <a:p>
            <a:r>
              <a:rPr lang="en-GB" i="1" cap="none" dirty="0"/>
              <a:t>to looking forward </a:t>
            </a:r>
            <a:br>
              <a:rPr lang="en-GB" i="1" cap="none" dirty="0"/>
            </a:br>
            <a:r>
              <a:rPr lang="en-GB" cap="none" dirty="0"/>
              <a:t>at mechanisms, determinants and outcome of co-creation processes</a:t>
            </a:r>
          </a:p>
        </p:txBody>
      </p:sp>
      <p:sp>
        <p:nvSpPr>
          <p:cNvPr id="3" name="Content Placeholder 2">
            <a:extLst>
              <a:ext uri="{FF2B5EF4-FFF2-40B4-BE49-F238E27FC236}">
                <a16:creationId xmlns:a16="http://schemas.microsoft.com/office/drawing/2014/main" id="{1191FBA1-9782-44BD-BF9A-D2D5CC972F4F}"/>
              </a:ext>
            </a:extLst>
          </p:cNvPr>
          <p:cNvSpPr>
            <a:spLocks noGrp="1"/>
          </p:cNvSpPr>
          <p:nvPr>
            <p:ph idx="1"/>
          </p:nvPr>
        </p:nvSpPr>
        <p:spPr>
          <a:xfrm>
            <a:off x="416600" y="1951896"/>
            <a:ext cx="11029615" cy="4398104"/>
          </a:xfrm>
        </p:spPr>
        <p:txBody>
          <a:bodyPr numCol="2">
            <a:noAutofit/>
          </a:bodyPr>
          <a:lstStyle/>
          <a:p>
            <a:r>
              <a:rPr lang="en-GB" sz="2000" dirty="0"/>
              <a:t>Emphasising on the </a:t>
            </a:r>
            <a:r>
              <a:rPr lang="en-GB" sz="2000" b="1" dirty="0"/>
              <a:t>heterogeneity</a:t>
            </a:r>
            <a:r>
              <a:rPr lang="en-GB" sz="2000" dirty="0"/>
              <a:t> of </a:t>
            </a:r>
            <a:br>
              <a:rPr lang="en-GB" sz="2000" dirty="0"/>
            </a:br>
            <a:r>
              <a:rPr lang="en-GB" sz="2000" dirty="0"/>
              <a:t>co-creation mechanisms, in relation to the simultaneous generation of </a:t>
            </a:r>
            <a:br>
              <a:rPr lang="en-GB" sz="2000" dirty="0"/>
            </a:br>
            <a:r>
              <a:rPr lang="en-GB" sz="2000" b="1" dirty="0"/>
              <a:t>social values and business value.</a:t>
            </a:r>
          </a:p>
          <a:p>
            <a:r>
              <a:rPr lang="en-GB" sz="2000" dirty="0"/>
              <a:t>Highlighting the different mechanisms </a:t>
            </a:r>
            <a:br>
              <a:rPr lang="en-GB" sz="2000" dirty="0"/>
            </a:br>
            <a:r>
              <a:rPr lang="en-GB" sz="2000" dirty="0"/>
              <a:t>of co-creation in terms of: </a:t>
            </a:r>
          </a:p>
          <a:p>
            <a:pPr marL="804863" indent="-447675">
              <a:buNone/>
            </a:pPr>
            <a:r>
              <a:rPr lang="en-US" b="1" dirty="0"/>
              <a:t>Scope</a:t>
            </a:r>
            <a:r>
              <a:rPr lang="en-US" dirty="0"/>
              <a:t> of innovation </a:t>
            </a:r>
            <a:r>
              <a:rPr lang="en-US" sz="1400" dirty="0"/>
              <a:t>i.e. different types of innovation ranging from technologies to capabilities</a:t>
            </a:r>
            <a:endParaRPr lang="en-US" dirty="0"/>
          </a:p>
          <a:p>
            <a:pPr marL="804863" indent="-447675">
              <a:buNone/>
            </a:pPr>
            <a:r>
              <a:rPr lang="en-US" b="1" dirty="0"/>
              <a:t>Reach</a:t>
            </a:r>
            <a:r>
              <a:rPr lang="en-US" dirty="0"/>
              <a:t> </a:t>
            </a:r>
            <a:r>
              <a:rPr lang="en-US" sz="1400" dirty="0"/>
              <a:t>i.e. whether the value reaches a broader or focused group of recipients</a:t>
            </a:r>
          </a:p>
          <a:p>
            <a:pPr marL="804863" indent="-447675">
              <a:buNone/>
            </a:pPr>
            <a:r>
              <a:rPr lang="en-US" b="1" dirty="0"/>
              <a:t>Prominence</a:t>
            </a:r>
            <a:r>
              <a:rPr lang="en-US" dirty="0"/>
              <a:t> </a:t>
            </a:r>
            <a:r>
              <a:rPr lang="en-US" sz="1400" dirty="0"/>
              <a:t>i.e. the balance between social and business values</a:t>
            </a:r>
            <a:endParaRPr lang="en-US" dirty="0"/>
          </a:p>
          <a:p>
            <a:pPr marL="630238" indent="-630238">
              <a:buNone/>
            </a:pPr>
            <a:r>
              <a:rPr lang="en-US" dirty="0"/>
              <a:t>     </a:t>
            </a:r>
            <a:r>
              <a:rPr lang="en-US" dirty="0">
                <a:sym typeface="Wingdings" panose="05000000000000000000" pitchFamily="2" charset="2"/>
              </a:rPr>
              <a:t></a:t>
            </a:r>
            <a:r>
              <a:rPr lang="en-US" dirty="0"/>
              <a:t>provides a framework to capture and assess values </a:t>
            </a:r>
            <a:r>
              <a:rPr lang="en-US" sz="1400" dirty="0"/>
              <a:t>(in the short-term and long-term) </a:t>
            </a:r>
            <a:r>
              <a:rPr lang="en-US" dirty="0"/>
              <a:t>and their heterogeneity</a:t>
            </a:r>
          </a:p>
          <a:p>
            <a:pPr>
              <a:buFont typeface="Wingdings" panose="05000000000000000000" pitchFamily="2" charset="2"/>
              <a:buChar char="§"/>
            </a:pPr>
            <a:r>
              <a:rPr lang="en-US" sz="2000" dirty="0"/>
              <a:t>Discussing the determinants of this </a:t>
            </a:r>
            <a:r>
              <a:rPr lang="en-US" sz="2000" b="1" dirty="0"/>
              <a:t>heterogeneity</a:t>
            </a:r>
            <a:r>
              <a:rPr lang="en-US" sz="2000" dirty="0"/>
              <a:t> </a:t>
            </a:r>
          </a:p>
          <a:p>
            <a:pPr marL="324000" lvl="1" indent="0">
              <a:buNone/>
            </a:pPr>
            <a:r>
              <a:rPr lang="en-US" sz="1800" dirty="0"/>
              <a:t>greater attention to individual, meso and macro levels </a:t>
            </a:r>
          </a:p>
          <a:p>
            <a:pPr marL="630238" lvl="1" indent="-306388">
              <a:buNone/>
            </a:pPr>
            <a:r>
              <a:rPr lang="en-US" sz="1800" dirty="0">
                <a:sym typeface="Wingdings" panose="05000000000000000000" pitchFamily="2" charset="2"/>
              </a:rPr>
              <a:t> </a:t>
            </a:r>
            <a:r>
              <a:rPr lang="en-US" sz="1800" dirty="0"/>
              <a:t>to derive stronger policy implications </a:t>
            </a:r>
            <a:br>
              <a:rPr lang="en-US" sz="1800" dirty="0"/>
            </a:br>
            <a:r>
              <a:rPr lang="en-US" sz="1800" dirty="0"/>
              <a:t>as ‘one-size-fits-all’ model doesn’t work </a:t>
            </a:r>
            <a:endParaRPr lang="en-GB" sz="1800" dirty="0"/>
          </a:p>
        </p:txBody>
      </p:sp>
      <p:sp>
        <p:nvSpPr>
          <p:cNvPr id="4" name="Arrow: Left-Right 3">
            <a:extLst>
              <a:ext uri="{FF2B5EF4-FFF2-40B4-BE49-F238E27FC236}">
                <a16:creationId xmlns:a16="http://schemas.microsoft.com/office/drawing/2014/main" id="{CF756058-D0C9-427A-96BD-2627170DDAFF}"/>
              </a:ext>
            </a:extLst>
          </p:cNvPr>
          <p:cNvSpPr/>
          <p:nvPr/>
        </p:nvSpPr>
        <p:spPr>
          <a:xfrm>
            <a:off x="7809929" y="4654295"/>
            <a:ext cx="2705672" cy="865971"/>
          </a:xfrm>
          <a:prstGeom prst="lef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Combination of social values and business value </a:t>
            </a:r>
          </a:p>
        </p:txBody>
      </p:sp>
      <p:sp>
        <p:nvSpPr>
          <p:cNvPr id="5" name="Rectangle 4">
            <a:extLst>
              <a:ext uri="{FF2B5EF4-FFF2-40B4-BE49-F238E27FC236}">
                <a16:creationId xmlns:a16="http://schemas.microsoft.com/office/drawing/2014/main" id="{9B3F495A-5E3C-4C35-8730-98B270AB458C}"/>
              </a:ext>
            </a:extLst>
          </p:cNvPr>
          <p:cNvSpPr/>
          <p:nvPr/>
        </p:nvSpPr>
        <p:spPr>
          <a:xfrm>
            <a:off x="6519672" y="4638605"/>
            <a:ext cx="1275114" cy="85231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Predominant </a:t>
            </a:r>
            <a:r>
              <a:rPr lang="en-GB" sz="1600" b="1" dirty="0"/>
              <a:t>social values </a:t>
            </a:r>
          </a:p>
        </p:txBody>
      </p:sp>
      <p:sp>
        <p:nvSpPr>
          <p:cNvPr id="6" name="Rectangle 5">
            <a:extLst>
              <a:ext uri="{FF2B5EF4-FFF2-40B4-BE49-F238E27FC236}">
                <a16:creationId xmlns:a16="http://schemas.microsoft.com/office/drawing/2014/main" id="{B141E1E6-1B96-4B70-969A-5693CE16C730}"/>
              </a:ext>
            </a:extLst>
          </p:cNvPr>
          <p:cNvSpPr/>
          <p:nvPr/>
        </p:nvSpPr>
        <p:spPr>
          <a:xfrm>
            <a:off x="10537325" y="4629461"/>
            <a:ext cx="1356947" cy="85231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Predominant </a:t>
            </a:r>
            <a:r>
              <a:rPr lang="en-GB" sz="1600" b="1" dirty="0"/>
              <a:t>business value </a:t>
            </a:r>
          </a:p>
        </p:txBody>
      </p:sp>
    </p:spTree>
    <p:extLst>
      <p:ext uri="{BB962C8B-B14F-4D97-AF65-F5344CB8AC3E}">
        <p14:creationId xmlns:p14="http://schemas.microsoft.com/office/powerpoint/2010/main" val="701265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D053-7F45-4DE8-A821-C8DA8AB6E555}"/>
              </a:ext>
            </a:extLst>
          </p:cNvPr>
          <p:cNvSpPr>
            <a:spLocks noGrp="1"/>
          </p:cNvSpPr>
          <p:nvPr>
            <p:ph type="title"/>
          </p:nvPr>
        </p:nvSpPr>
        <p:spPr>
          <a:xfrm>
            <a:off x="581192" y="883247"/>
            <a:ext cx="11029616" cy="610177"/>
          </a:xfrm>
        </p:spPr>
        <p:txBody>
          <a:bodyPr>
            <a:normAutofit/>
          </a:bodyPr>
          <a:lstStyle/>
          <a:p>
            <a:r>
              <a:rPr lang="en-GB" cap="none" dirty="0"/>
              <a:t>Science-based co-creation </a:t>
            </a:r>
            <a:r>
              <a:rPr lang="en-GB" i="1" cap="none" dirty="0"/>
              <a:t>examples</a:t>
            </a:r>
          </a:p>
        </p:txBody>
      </p:sp>
      <p:sp>
        <p:nvSpPr>
          <p:cNvPr id="3" name="Content Placeholder 2">
            <a:extLst>
              <a:ext uri="{FF2B5EF4-FFF2-40B4-BE49-F238E27FC236}">
                <a16:creationId xmlns:a16="http://schemas.microsoft.com/office/drawing/2014/main" id="{DA5FCBD4-8D98-4371-9798-1EF46A211D27}"/>
              </a:ext>
            </a:extLst>
          </p:cNvPr>
          <p:cNvSpPr>
            <a:spLocks noGrp="1"/>
          </p:cNvSpPr>
          <p:nvPr>
            <p:ph idx="1"/>
          </p:nvPr>
        </p:nvSpPr>
        <p:spPr>
          <a:xfrm>
            <a:off x="581192" y="1930998"/>
            <a:ext cx="11029615" cy="3927802"/>
          </a:xfrm>
        </p:spPr>
        <p:txBody>
          <a:bodyPr/>
          <a:lstStyle/>
          <a:p>
            <a:pPr marL="0" indent="0">
              <a:buNone/>
            </a:pPr>
            <a:endParaRPr lang="en-GB" dirty="0"/>
          </a:p>
          <a:p>
            <a:pPr marL="0" indent="0">
              <a:buNone/>
            </a:pPr>
            <a:endParaRPr lang="en-GB" dirty="0"/>
          </a:p>
          <a:p>
            <a:endParaRPr lang="en-GB" dirty="0"/>
          </a:p>
          <a:p>
            <a:endParaRPr lang="en-GB" dirty="0"/>
          </a:p>
          <a:p>
            <a:endParaRPr lang="en-GB" dirty="0"/>
          </a:p>
          <a:p>
            <a:endParaRPr lang="en-GB" dirty="0"/>
          </a:p>
          <a:p>
            <a:pPr marL="0" indent="0">
              <a:buNone/>
            </a:pPr>
            <a:endParaRPr lang="en-GB" dirty="0"/>
          </a:p>
          <a:p>
            <a:endParaRPr lang="en-GB" dirty="0"/>
          </a:p>
        </p:txBody>
      </p:sp>
      <p:grpSp>
        <p:nvGrpSpPr>
          <p:cNvPr id="8" name="Group 7">
            <a:extLst>
              <a:ext uri="{FF2B5EF4-FFF2-40B4-BE49-F238E27FC236}">
                <a16:creationId xmlns:a16="http://schemas.microsoft.com/office/drawing/2014/main" id="{4FFF4FF9-B7A9-402E-93BE-B97D5DC22721}"/>
              </a:ext>
            </a:extLst>
          </p:cNvPr>
          <p:cNvGrpSpPr/>
          <p:nvPr/>
        </p:nvGrpSpPr>
        <p:grpSpPr>
          <a:xfrm>
            <a:off x="290595" y="2256011"/>
            <a:ext cx="11610807" cy="4040363"/>
            <a:chOff x="204926" y="2667000"/>
            <a:chExt cx="11405881" cy="3631141"/>
          </a:xfrm>
        </p:grpSpPr>
        <p:sp>
          <p:nvSpPr>
            <p:cNvPr id="4" name="Rectangle 3">
              <a:extLst>
                <a:ext uri="{FF2B5EF4-FFF2-40B4-BE49-F238E27FC236}">
                  <a16:creationId xmlns:a16="http://schemas.microsoft.com/office/drawing/2014/main" id="{C3772C06-56E9-4138-8186-19237DB58DA5}"/>
                </a:ext>
              </a:extLst>
            </p:cNvPr>
            <p:cNvSpPr/>
            <p:nvPr/>
          </p:nvSpPr>
          <p:spPr>
            <a:xfrm>
              <a:off x="204927" y="3349624"/>
              <a:ext cx="3403601" cy="128164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a:p>
              <a:pPr algn="ctr"/>
              <a:r>
                <a:rPr lang="en-GB" b="1" dirty="0"/>
                <a:t>Seed Funding and Investor Network Connection </a:t>
              </a:r>
            </a:p>
            <a:p>
              <a:pPr marL="342900" indent="-342900">
                <a:buAutoNum type="arabicPeriod"/>
              </a:pPr>
              <a:r>
                <a:rPr lang="en-GB" dirty="0"/>
                <a:t>Foreign Commonwealth Office </a:t>
              </a:r>
            </a:p>
            <a:p>
              <a:pPr marL="342900" indent="-342900">
                <a:buAutoNum type="arabicPeriod"/>
              </a:pPr>
              <a:r>
                <a:rPr lang="en-GB" dirty="0"/>
                <a:t>EJF Philanthropies   </a:t>
              </a:r>
            </a:p>
            <a:p>
              <a:pPr algn="ctr"/>
              <a:endParaRPr lang="en-GB" dirty="0"/>
            </a:p>
          </p:txBody>
        </p:sp>
        <p:sp>
          <p:nvSpPr>
            <p:cNvPr id="5" name="Rectangle 4">
              <a:extLst>
                <a:ext uri="{FF2B5EF4-FFF2-40B4-BE49-F238E27FC236}">
                  <a16:creationId xmlns:a16="http://schemas.microsoft.com/office/drawing/2014/main" id="{3CCF1232-C202-4F16-8DEA-0654BE356BE1}"/>
                </a:ext>
              </a:extLst>
            </p:cNvPr>
            <p:cNvSpPr/>
            <p:nvPr/>
          </p:nvSpPr>
          <p:spPr>
            <a:xfrm>
              <a:off x="204926" y="4927003"/>
              <a:ext cx="3403601" cy="1151467"/>
            </a:xfrm>
            <a:prstGeom prst="rect">
              <a:avLst/>
            </a:prstGeom>
            <a:ln>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lang="en-GB" b="1" dirty="0"/>
                <a:t>Technical infrastructure, Training and Free services</a:t>
              </a:r>
            </a:p>
            <a:p>
              <a:r>
                <a:rPr lang="en-GB" dirty="0"/>
                <a:t>1.  Amazon Web Services</a:t>
              </a:r>
            </a:p>
            <a:p>
              <a:r>
                <a:rPr lang="en-GB" dirty="0"/>
                <a:t>2. Microsoft </a:t>
              </a:r>
            </a:p>
          </p:txBody>
        </p:sp>
        <p:sp>
          <p:nvSpPr>
            <p:cNvPr id="6" name="Rectangle 5">
              <a:extLst>
                <a:ext uri="{FF2B5EF4-FFF2-40B4-BE49-F238E27FC236}">
                  <a16:creationId xmlns:a16="http://schemas.microsoft.com/office/drawing/2014/main" id="{109D9C4B-2D1C-40A0-974F-8ABBECE0B280}"/>
                </a:ext>
              </a:extLst>
            </p:cNvPr>
            <p:cNvSpPr/>
            <p:nvPr/>
          </p:nvSpPr>
          <p:spPr>
            <a:xfrm>
              <a:off x="7738533" y="3354915"/>
              <a:ext cx="3872274" cy="1151467"/>
            </a:xfrm>
            <a:prstGeom prst="rect">
              <a:avLst/>
            </a:prstGeom>
            <a:ln>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lang="en-GB" b="1" dirty="0"/>
                <a:t>Field Expertise, Network building, and Business model development</a:t>
              </a:r>
            </a:p>
            <a:p>
              <a:r>
                <a:rPr lang="en-GB" dirty="0"/>
                <a:t>1.  Digital Catapult </a:t>
              </a:r>
            </a:p>
            <a:p>
              <a:r>
                <a:rPr lang="en-GB" dirty="0"/>
                <a:t>2.  Satellite Application Catapult </a:t>
              </a:r>
            </a:p>
          </p:txBody>
        </p:sp>
        <p:sp>
          <p:nvSpPr>
            <p:cNvPr id="7" name="Rectangle 6">
              <a:extLst>
                <a:ext uri="{FF2B5EF4-FFF2-40B4-BE49-F238E27FC236}">
                  <a16:creationId xmlns:a16="http://schemas.microsoft.com/office/drawing/2014/main" id="{AAB9A73B-CB0F-4F95-B660-4B7ADED06A0E}"/>
                </a:ext>
              </a:extLst>
            </p:cNvPr>
            <p:cNvSpPr/>
            <p:nvPr/>
          </p:nvSpPr>
          <p:spPr>
            <a:xfrm>
              <a:off x="7738533" y="4817167"/>
              <a:ext cx="3872274" cy="1151467"/>
            </a:xfrm>
            <a:prstGeom prst="rect">
              <a:avLst/>
            </a:prstGeom>
            <a:ln>
              <a:solidFill>
                <a:schemeClr val="accent3"/>
              </a:solidFill>
            </a:ln>
          </p:spPr>
          <p:style>
            <a:lnRef idx="2">
              <a:schemeClr val="accent6"/>
            </a:lnRef>
            <a:fillRef idx="1">
              <a:schemeClr val="lt1"/>
            </a:fillRef>
            <a:effectRef idx="0">
              <a:schemeClr val="accent6"/>
            </a:effectRef>
            <a:fontRef idx="minor">
              <a:schemeClr val="dk1"/>
            </a:fontRef>
          </p:style>
          <p:txBody>
            <a:bodyPr rtlCol="0" anchor="ctr"/>
            <a:lstStyle/>
            <a:p>
              <a:r>
                <a:rPr lang="en-US" b="1" dirty="0"/>
                <a:t>User co-creation and subject matter expertise </a:t>
              </a:r>
            </a:p>
            <a:p>
              <a:r>
                <a:rPr lang="en-GB" dirty="0"/>
                <a:t>1.  Six </a:t>
              </a:r>
              <a:r>
                <a:rPr lang="en-GB" dirty="0" err="1"/>
                <a:t>Wildlabs</a:t>
              </a:r>
              <a:r>
                <a:rPr lang="en-GB" dirty="0"/>
                <a:t> conservation partners</a:t>
              </a:r>
            </a:p>
            <a:p>
              <a:r>
                <a:rPr lang="en-GB" dirty="0"/>
                <a:t>2.  WILDLABS.NET </a:t>
              </a:r>
            </a:p>
          </p:txBody>
        </p:sp>
        <p:sp>
          <p:nvSpPr>
            <p:cNvPr id="9" name="Rectangle 8">
              <a:extLst>
                <a:ext uri="{FF2B5EF4-FFF2-40B4-BE49-F238E27FC236}">
                  <a16:creationId xmlns:a16="http://schemas.microsoft.com/office/drawing/2014/main" id="{1BE6B105-3AB8-4E08-A8BC-07C357D2E93A}"/>
                </a:ext>
              </a:extLst>
            </p:cNvPr>
            <p:cNvSpPr/>
            <p:nvPr/>
          </p:nvSpPr>
          <p:spPr>
            <a:xfrm>
              <a:off x="3737393" y="3272366"/>
              <a:ext cx="3872274" cy="3025775"/>
            </a:xfrm>
            <a:prstGeom prst="rect">
              <a:avLst/>
            </a:prstGeom>
            <a:solidFill>
              <a:schemeClr val="tx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Technology Developers</a:t>
              </a:r>
            </a:p>
            <a:p>
              <a:pPr marL="342900" indent="-342900">
                <a:buAutoNum type="arabicPeriod"/>
              </a:pPr>
              <a:r>
                <a:rPr lang="en-GB" dirty="0" err="1"/>
                <a:t>PorePrint</a:t>
              </a:r>
              <a:r>
                <a:rPr lang="en-GB" dirty="0"/>
                <a:t> from City of London Police (</a:t>
              </a:r>
              <a:r>
                <a:rPr lang="en-GB" u="sng" dirty="0">
                  <a:hlinkClick r:id="rId2"/>
                </a:rPr>
                <a:t>Video here</a:t>
              </a:r>
              <a:r>
                <a:rPr lang="en-GB" dirty="0"/>
                <a:t>) – King’s College</a:t>
              </a:r>
            </a:p>
            <a:p>
              <a:pPr marL="342900" indent="-342900">
                <a:buAutoNum type="arabicPeriod"/>
              </a:pPr>
              <a:r>
                <a:rPr lang="en-GB" dirty="0" err="1"/>
                <a:t>AudioMoth</a:t>
              </a:r>
              <a:r>
                <a:rPr lang="en-GB" dirty="0"/>
                <a:t> from Open Acoustics (</a:t>
              </a:r>
              <a:r>
                <a:rPr lang="en-GB" u="sng" dirty="0">
                  <a:hlinkClick r:id="rId3"/>
                </a:rPr>
                <a:t>Video here</a:t>
              </a:r>
              <a:r>
                <a:rPr lang="en-GB" dirty="0"/>
                <a:t>)</a:t>
              </a:r>
            </a:p>
            <a:p>
              <a:pPr marL="342900" indent="-342900">
                <a:buAutoNum type="arabicPeriod"/>
              </a:pPr>
              <a:r>
                <a:rPr lang="en-GB" dirty="0"/>
                <a:t>Panda Sat from World Wildlife Fund (</a:t>
              </a:r>
              <a:r>
                <a:rPr lang="en-GB" u="sng" dirty="0">
                  <a:hlinkClick r:id="rId4"/>
                </a:rPr>
                <a:t>Video here</a:t>
              </a:r>
              <a:r>
                <a:rPr lang="en-GB" dirty="0"/>
                <a:t>) - </a:t>
              </a:r>
              <a:r>
                <a:rPr lang="en-US" dirty="0"/>
                <a:t>Stanford University, the University of Colorado Boulder </a:t>
              </a:r>
              <a:endParaRPr lang="en-GB" dirty="0"/>
            </a:p>
            <a:p>
              <a:pPr marL="342900" indent="-342900">
                <a:buFontTx/>
                <a:buAutoNum type="arabicPeriod"/>
              </a:pPr>
              <a:r>
                <a:rPr lang="en-GB" u="sng" dirty="0" err="1"/>
                <a:t>WPSWatch</a:t>
              </a:r>
              <a:r>
                <a:rPr lang="en-GB" u="sng" dirty="0"/>
                <a:t> from Wildlife Protection Solutions</a:t>
              </a:r>
              <a:r>
                <a:rPr lang="en-GB" dirty="0"/>
                <a:t> (</a:t>
              </a:r>
              <a:r>
                <a:rPr lang="en-GB" u="sng" dirty="0">
                  <a:hlinkClick r:id="rId5"/>
                </a:rPr>
                <a:t>Video here</a:t>
              </a:r>
              <a:r>
                <a:rPr lang="en-GB" dirty="0"/>
                <a:t>) </a:t>
              </a:r>
            </a:p>
            <a:p>
              <a:pPr marL="342900" indent="-342900">
                <a:buAutoNum type="arabicPeriod"/>
              </a:pPr>
              <a:endParaRPr lang="en-GB" dirty="0"/>
            </a:p>
          </p:txBody>
        </p:sp>
        <p:sp>
          <p:nvSpPr>
            <p:cNvPr id="10" name="Rectangle: Rounded Corners 9">
              <a:extLst>
                <a:ext uri="{FF2B5EF4-FFF2-40B4-BE49-F238E27FC236}">
                  <a16:creationId xmlns:a16="http://schemas.microsoft.com/office/drawing/2014/main" id="{62CA3C15-6C35-4797-994B-F3BCC0C6A712}"/>
                </a:ext>
              </a:extLst>
            </p:cNvPr>
            <p:cNvSpPr/>
            <p:nvPr/>
          </p:nvSpPr>
          <p:spPr>
            <a:xfrm>
              <a:off x="2905125" y="2667000"/>
              <a:ext cx="6362700"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a:p>
              <a:pPr algn="ctr"/>
              <a:r>
                <a:rPr lang="en-GB" b="1" dirty="0"/>
                <a:t>Accelerating technical solutions </a:t>
              </a:r>
              <a:endParaRPr lang="en-GB" dirty="0"/>
            </a:p>
            <a:p>
              <a:pPr algn="ctr"/>
              <a:endParaRPr lang="en-GB" dirty="0"/>
            </a:p>
          </p:txBody>
        </p:sp>
      </p:grpSp>
    </p:spTree>
    <p:extLst>
      <p:ext uri="{BB962C8B-B14F-4D97-AF65-F5344CB8AC3E}">
        <p14:creationId xmlns:p14="http://schemas.microsoft.com/office/powerpoint/2010/main" val="3590319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r>
              <a:rPr lang="en-GB" cap="none"/>
              <a:t>mechanisms, determinants and outcome of co-creation processes</a:t>
            </a:r>
            <a:br>
              <a:rPr lang="en-GB" cap="none"/>
            </a:br>
            <a:endParaRPr lang="it-IT" cap="none"/>
          </a:p>
        </p:txBody>
      </p:sp>
      <p:pic>
        <p:nvPicPr>
          <p:cNvPr id="6" name="Immagine 5"/>
          <p:cNvPicPr>
            <a:picLocks noChangeAspect="1"/>
          </p:cNvPicPr>
          <p:nvPr/>
        </p:nvPicPr>
        <p:blipFill>
          <a:blip r:embed="rId2"/>
          <a:stretch>
            <a:fillRect/>
          </a:stretch>
        </p:blipFill>
        <p:spPr>
          <a:xfrm>
            <a:off x="2124384" y="1859431"/>
            <a:ext cx="7943232" cy="5022801"/>
          </a:xfrm>
          <a:prstGeom prst="rect">
            <a:avLst/>
          </a:prstGeom>
        </p:spPr>
      </p:pic>
    </p:spTree>
    <p:extLst>
      <p:ext uri="{BB962C8B-B14F-4D97-AF65-F5344CB8AC3E}">
        <p14:creationId xmlns:p14="http://schemas.microsoft.com/office/powerpoint/2010/main" val="2851327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4FD41-E58B-4257-9A56-AE49B3D4EC89}"/>
              </a:ext>
            </a:extLst>
          </p:cNvPr>
          <p:cNvSpPr>
            <a:spLocks noGrp="1"/>
          </p:cNvSpPr>
          <p:nvPr>
            <p:ph type="title"/>
          </p:nvPr>
        </p:nvSpPr>
        <p:spPr>
          <a:xfrm>
            <a:off x="581192" y="702156"/>
            <a:ext cx="11029616" cy="862875"/>
          </a:xfrm>
        </p:spPr>
        <p:txBody>
          <a:bodyPr>
            <a:normAutofit/>
          </a:bodyPr>
          <a:lstStyle/>
          <a:p>
            <a:r>
              <a:rPr lang="en-GB" cap="none" dirty="0">
                <a:solidFill>
                  <a:srgbClr val="FFFFFF"/>
                </a:solidFill>
              </a:rPr>
              <a:t>The rationale for public policy supporting co-creation 1/3</a:t>
            </a:r>
            <a:endParaRPr lang="en-GB" dirty="0">
              <a:solidFill>
                <a:srgbClr val="FFFFFF"/>
              </a:solidFill>
            </a:endParaRPr>
          </a:p>
        </p:txBody>
      </p:sp>
      <p:sp useBgFill="1">
        <p:nvSpPr>
          <p:cNvPr id="9" name="Rectangle 8">
            <a:extLst>
              <a:ext uri="{FF2B5EF4-FFF2-40B4-BE49-F238E27FC236}">
                <a16:creationId xmlns:a16="http://schemas.microsoft.com/office/drawing/2014/main" id="{9E661D03-4DD4-45E7-A047-ED722E826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BD3D618-AA21-47F5-80E1-8151521459AF}"/>
              </a:ext>
            </a:extLst>
          </p:cNvPr>
          <p:cNvPicPr>
            <a:picLocks noChangeAspect="1"/>
          </p:cNvPicPr>
          <p:nvPr/>
        </p:nvPicPr>
        <p:blipFill>
          <a:blip r:embed="rId2"/>
          <a:stretch>
            <a:fillRect/>
          </a:stretch>
        </p:blipFill>
        <p:spPr>
          <a:xfrm>
            <a:off x="657225" y="2760616"/>
            <a:ext cx="4962525" cy="2850098"/>
          </a:xfrm>
          <a:prstGeom prst="rect">
            <a:avLst/>
          </a:prstGeom>
        </p:spPr>
      </p:pic>
      <p:sp>
        <p:nvSpPr>
          <p:cNvPr id="3" name="Content Placeholder 2">
            <a:extLst>
              <a:ext uri="{FF2B5EF4-FFF2-40B4-BE49-F238E27FC236}">
                <a16:creationId xmlns:a16="http://schemas.microsoft.com/office/drawing/2014/main" id="{080DF5D0-3AD1-4ECD-BE26-22DB35A37256}"/>
              </a:ext>
            </a:extLst>
          </p:cNvPr>
          <p:cNvSpPr>
            <a:spLocks noGrp="1"/>
          </p:cNvSpPr>
          <p:nvPr>
            <p:ph idx="1"/>
          </p:nvPr>
        </p:nvSpPr>
        <p:spPr>
          <a:xfrm>
            <a:off x="6335805" y="2180496"/>
            <a:ext cx="5275001" cy="4503768"/>
          </a:xfrm>
        </p:spPr>
        <p:txBody>
          <a:bodyPr>
            <a:normAutofit/>
          </a:bodyPr>
          <a:lstStyle/>
          <a:p>
            <a:pPr>
              <a:buFont typeface="Wingdings" panose="05000000000000000000" pitchFamily="2" charset="2"/>
              <a:buChar char="§"/>
            </a:pPr>
            <a:r>
              <a:rPr lang="en-GB" b="1" dirty="0"/>
              <a:t>Dimension: </a:t>
            </a:r>
            <a:br>
              <a:rPr lang="en-GB" b="1" dirty="0"/>
            </a:br>
            <a:r>
              <a:rPr lang="en-GB" b="1" dirty="0"/>
              <a:t>Decision to engage in co-creation</a:t>
            </a:r>
            <a:br>
              <a:rPr lang="en-GB" b="1" dirty="0"/>
            </a:br>
            <a:r>
              <a:rPr lang="en-GB" b="1" dirty="0">
                <a:sym typeface="Wingdings" panose="05000000000000000000" pitchFamily="2" charset="2"/>
              </a:rPr>
              <a:t> Nature of value co-created </a:t>
            </a:r>
          </a:p>
          <a:p>
            <a:pPr marL="357188" indent="0">
              <a:buNone/>
            </a:pPr>
            <a:r>
              <a:rPr lang="en-US" u="sng" dirty="0"/>
              <a:t>Scope of the challenge, Urgency of response </a:t>
            </a:r>
            <a:br>
              <a:rPr lang="en-US" u="sng" dirty="0"/>
            </a:br>
            <a:r>
              <a:rPr lang="en-US" sz="1600" dirty="0">
                <a:sym typeface="Wingdings" panose="05000000000000000000" pitchFamily="2" charset="2"/>
              </a:rPr>
              <a:t> Evaluate when and for what purpose </a:t>
            </a:r>
            <a:br>
              <a:rPr lang="en-US" sz="1600" dirty="0">
                <a:sym typeface="Wingdings" panose="05000000000000000000" pitchFamily="2" charset="2"/>
              </a:rPr>
            </a:br>
            <a:r>
              <a:rPr lang="en-US" sz="1600" dirty="0">
                <a:sym typeface="Wingdings" panose="05000000000000000000" pitchFamily="2" charset="2"/>
              </a:rPr>
              <a:t>     co-creation is suitable </a:t>
            </a:r>
            <a:br>
              <a:rPr lang="en-US" sz="1600" dirty="0">
                <a:sym typeface="Wingdings" panose="05000000000000000000" pitchFamily="2" charset="2"/>
              </a:rPr>
            </a:br>
            <a:r>
              <a:rPr lang="en-US" sz="1600" dirty="0">
                <a:sym typeface="Wingdings" panose="05000000000000000000" pitchFamily="2" charset="2"/>
              </a:rPr>
              <a:t> Increases the chances of success </a:t>
            </a:r>
            <a:br>
              <a:rPr lang="en-US" sz="1600" dirty="0">
                <a:sym typeface="Wingdings" panose="05000000000000000000" pitchFamily="2" charset="2"/>
              </a:rPr>
            </a:br>
            <a:r>
              <a:rPr lang="en-US" sz="1600" dirty="0">
                <a:sym typeface="Wingdings" panose="05000000000000000000" pitchFamily="2" charset="2"/>
              </a:rPr>
              <a:t>    e.g. to achieve SDG, Covid-19 response</a:t>
            </a:r>
          </a:p>
          <a:p>
            <a:pPr marL="357188" indent="0">
              <a:buNone/>
            </a:pPr>
            <a:r>
              <a:rPr lang="en-US" u="sng" dirty="0">
                <a:sym typeface="Wingdings" panose="05000000000000000000" pitchFamily="2" charset="2"/>
              </a:rPr>
              <a:t>Objectives and incentives for engagement </a:t>
            </a:r>
            <a:r>
              <a:rPr lang="en-US" dirty="0">
                <a:sym typeface="Wingdings" panose="05000000000000000000" pitchFamily="2" charset="2"/>
              </a:rPr>
              <a:t>– </a:t>
            </a:r>
            <a:r>
              <a:rPr lang="en-US" sz="1600" b="1" dirty="0">
                <a:sym typeface="Wingdings" panose="05000000000000000000" pitchFamily="2" charset="2"/>
              </a:rPr>
              <a:t>Organizational policies on incentives </a:t>
            </a:r>
            <a:br>
              <a:rPr lang="en-US" sz="1600" b="1" dirty="0">
                <a:sym typeface="Wingdings" panose="05000000000000000000" pitchFamily="2" charset="2"/>
              </a:rPr>
            </a:br>
            <a:r>
              <a:rPr lang="en-US" sz="1600" dirty="0">
                <a:sym typeface="Wingdings" panose="05000000000000000000" pitchFamily="2" charset="2"/>
              </a:rPr>
              <a:t>(e.g. university incentives), </a:t>
            </a:r>
            <a:br>
              <a:rPr lang="en-US" sz="1600" dirty="0">
                <a:sym typeface="Wingdings" panose="05000000000000000000" pitchFamily="2" charset="2"/>
              </a:rPr>
            </a:br>
            <a:r>
              <a:rPr lang="en-US" sz="1600" b="1" dirty="0">
                <a:sym typeface="Wingdings" panose="05000000000000000000" pitchFamily="2" charset="2"/>
              </a:rPr>
              <a:t>Government policies</a:t>
            </a:r>
            <a:r>
              <a:rPr lang="en-US" sz="1600" dirty="0">
                <a:sym typeface="Wingdings" panose="05000000000000000000" pitchFamily="2" charset="2"/>
              </a:rPr>
              <a:t> as to how to incentivize co-creation as a tool to enhance social and economic value creation </a:t>
            </a:r>
            <a:endParaRPr lang="en-GB" dirty="0"/>
          </a:p>
        </p:txBody>
      </p:sp>
    </p:spTree>
    <p:extLst>
      <p:ext uri="{BB962C8B-B14F-4D97-AF65-F5344CB8AC3E}">
        <p14:creationId xmlns:p14="http://schemas.microsoft.com/office/powerpoint/2010/main" val="1956934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A0279-86F5-4C9C-ACE9-253AA4110B5C}"/>
              </a:ext>
            </a:extLst>
          </p:cNvPr>
          <p:cNvSpPr>
            <a:spLocks noGrp="1"/>
          </p:cNvSpPr>
          <p:nvPr>
            <p:ph idx="1"/>
          </p:nvPr>
        </p:nvSpPr>
        <p:spPr>
          <a:xfrm>
            <a:off x="283465" y="1874520"/>
            <a:ext cx="11327344" cy="5330952"/>
          </a:xfrm>
        </p:spPr>
        <p:txBody>
          <a:bodyPr numCol="2">
            <a:noAutofit/>
          </a:bodyPr>
          <a:lstStyle/>
          <a:p>
            <a:r>
              <a:rPr lang="en-GB" b="1" dirty="0"/>
              <a:t>Dimension: </a:t>
            </a:r>
            <a:br>
              <a:rPr lang="en-GB" b="1" dirty="0"/>
            </a:br>
            <a:r>
              <a:rPr lang="en-GB" b="1" dirty="0"/>
              <a:t>Inputs to co-creation by actors </a:t>
            </a:r>
            <a:br>
              <a:rPr lang="en-GB" b="1" dirty="0"/>
            </a:br>
            <a:r>
              <a:rPr lang="en-GB" b="1" dirty="0">
                <a:sym typeface="Wingdings" panose="05000000000000000000" pitchFamily="2" charset="2"/>
              </a:rPr>
              <a:t> Nature of value co-created </a:t>
            </a:r>
            <a:endParaRPr lang="en-GB" b="1" dirty="0"/>
          </a:p>
          <a:p>
            <a:pPr marL="265113" indent="0">
              <a:buNone/>
            </a:pPr>
            <a:r>
              <a:rPr lang="en-GB" u="sng" dirty="0"/>
              <a:t>Tangible and intangible resources </a:t>
            </a:r>
            <a:endParaRPr lang="en-GB" dirty="0"/>
          </a:p>
          <a:p>
            <a:pPr marL="265113" indent="0">
              <a:buNone/>
            </a:pPr>
            <a:r>
              <a:rPr lang="en-US" sz="1600" b="1" dirty="0">
                <a:sym typeface="Wingdings" panose="05000000000000000000" pitchFamily="2" charset="2"/>
              </a:rPr>
              <a:t>Government policies </a:t>
            </a:r>
            <a:r>
              <a:rPr lang="en-US" sz="1600" dirty="0">
                <a:sym typeface="Wingdings" panose="05000000000000000000" pitchFamily="2" charset="2"/>
              </a:rPr>
              <a:t>as to how to support co-creation </a:t>
            </a:r>
            <a:br>
              <a:rPr lang="en-US" sz="1600" dirty="0">
                <a:sym typeface="Wingdings" panose="05000000000000000000" pitchFamily="2" charset="2"/>
              </a:rPr>
            </a:br>
            <a:r>
              <a:rPr lang="en-US" sz="1600" dirty="0">
                <a:sym typeface="Wingdings" panose="05000000000000000000" pitchFamily="2" charset="2"/>
              </a:rPr>
              <a:t>by offering specific resources (i.e. resource needs vary </a:t>
            </a:r>
            <a:br>
              <a:rPr lang="en-US" sz="1600" dirty="0">
                <a:sym typeface="Wingdings" panose="05000000000000000000" pitchFamily="2" charset="2"/>
              </a:rPr>
            </a:br>
            <a:r>
              <a:rPr lang="en-US" sz="1600" dirty="0">
                <a:sym typeface="Wingdings" panose="05000000000000000000" pitchFamily="2" charset="2"/>
              </a:rPr>
              <a:t>depending on the value to be co-created) as a tool to enhance social and economic value creation,</a:t>
            </a:r>
          </a:p>
          <a:p>
            <a:pPr marL="265113" indent="0">
              <a:buNone/>
            </a:pPr>
            <a:r>
              <a:rPr lang="en-US" sz="1600" b="1" dirty="0">
                <a:sym typeface="Wingdings" panose="05000000000000000000" pitchFamily="2" charset="2"/>
              </a:rPr>
              <a:t>Organizational and co-creation initiative policies </a:t>
            </a:r>
            <a:r>
              <a:rPr lang="en-US" sz="1600" dirty="0">
                <a:sym typeface="Wingdings" panose="05000000000000000000" pitchFamily="2" charset="2"/>
              </a:rPr>
              <a:t>– decide which resources are required and what resources could be offered by each organizations to generate specific values. Enhanced opportunities for combining basic and applied research </a:t>
            </a:r>
            <a:endParaRPr lang="en-GB" sz="1600" b="1" dirty="0"/>
          </a:p>
          <a:p>
            <a:pPr>
              <a:spcBef>
                <a:spcPts val="0"/>
              </a:spcBef>
            </a:pPr>
            <a:endParaRPr lang="en-GB" sz="1600" b="1" dirty="0"/>
          </a:p>
          <a:p>
            <a:pPr>
              <a:spcBef>
                <a:spcPts val="0"/>
              </a:spcBef>
            </a:pPr>
            <a:endParaRPr lang="en-GB" sz="1600" b="1" dirty="0"/>
          </a:p>
          <a:p>
            <a:pPr>
              <a:spcBef>
                <a:spcPts val="0"/>
              </a:spcBef>
            </a:pPr>
            <a:endParaRPr lang="en-GB" b="1" dirty="0"/>
          </a:p>
          <a:p>
            <a:pPr>
              <a:spcBef>
                <a:spcPts val="0"/>
              </a:spcBef>
            </a:pPr>
            <a:endParaRPr lang="en-GB" b="1" dirty="0"/>
          </a:p>
          <a:p>
            <a:pPr>
              <a:spcBef>
                <a:spcPts val="0"/>
              </a:spcBef>
            </a:pPr>
            <a:r>
              <a:rPr lang="en-GB" b="1" dirty="0"/>
              <a:t>Dimension: </a:t>
            </a:r>
            <a:br>
              <a:rPr lang="en-GB" b="1" dirty="0"/>
            </a:br>
            <a:r>
              <a:rPr lang="en-GB" b="1" dirty="0"/>
              <a:t>Managing co-creation </a:t>
            </a:r>
            <a:br>
              <a:rPr lang="en-GB" b="1" dirty="0"/>
            </a:br>
            <a:r>
              <a:rPr lang="en-GB" b="1" dirty="0">
                <a:sym typeface="Wingdings" panose="05000000000000000000" pitchFamily="2" charset="2"/>
              </a:rPr>
              <a:t> Nature of value co-created </a:t>
            </a:r>
          </a:p>
          <a:p>
            <a:pPr marL="265113" indent="0">
              <a:spcBef>
                <a:spcPts val="0"/>
              </a:spcBef>
              <a:buNone/>
            </a:pPr>
            <a:r>
              <a:rPr lang="en-GB" u="sng" dirty="0">
                <a:sym typeface="Wingdings" panose="05000000000000000000" pitchFamily="2" charset="2"/>
              </a:rPr>
              <a:t>Partnership model</a:t>
            </a:r>
            <a:r>
              <a:rPr lang="en-GB" dirty="0">
                <a:sym typeface="Wingdings" panose="05000000000000000000" pitchFamily="2" charset="2"/>
              </a:rPr>
              <a:t> </a:t>
            </a:r>
            <a:br>
              <a:rPr lang="en-GB" dirty="0">
                <a:sym typeface="Wingdings" panose="05000000000000000000" pitchFamily="2" charset="2"/>
              </a:rPr>
            </a:br>
            <a:r>
              <a:rPr lang="en-GB" sz="1600" dirty="0">
                <a:sym typeface="Wingdings" panose="05000000000000000000" pitchFamily="2" charset="2"/>
              </a:rPr>
              <a:t>Clear decision making on which partners are required to generate which types of value e.g. local vs international actors, working with actors from different disciplines </a:t>
            </a:r>
          </a:p>
          <a:p>
            <a:pPr marL="265113" indent="0">
              <a:spcBef>
                <a:spcPts val="0"/>
              </a:spcBef>
              <a:buNone/>
            </a:pPr>
            <a:r>
              <a:rPr lang="en-GB" u="sng" dirty="0">
                <a:sym typeface="Wingdings" panose="05000000000000000000" pitchFamily="2" charset="2"/>
              </a:rPr>
              <a:t>Organization, capabilities, practices </a:t>
            </a:r>
            <a:br>
              <a:rPr lang="en-GB" dirty="0">
                <a:sym typeface="Wingdings" panose="05000000000000000000" pitchFamily="2" charset="2"/>
              </a:rPr>
            </a:br>
            <a:r>
              <a:rPr lang="en-GB" sz="1600" dirty="0">
                <a:sym typeface="Wingdings" panose="05000000000000000000" pitchFamily="2" charset="2"/>
              </a:rPr>
              <a:t>Policies at both organisational and government level to understand which training need to be provided and absorptive capacities to be enhanced to generate specific forms of value </a:t>
            </a:r>
          </a:p>
          <a:p>
            <a:pPr marL="265113" indent="0">
              <a:spcBef>
                <a:spcPts val="0"/>
              </a:spcBef>
              <a:buNone/>
            </a:pPr>
            <a:r>
              <a:rPr lang="en-GB" u="sng" dirty="0">
                <a:sym typeface="Wingdings" panose="05000000000000000000" pitchFamily="2" charset="2"/>
              </a:rPr>
              <a:t>Digital infrastructure </a:t>
            </a:r>
            <a:br>
              <a:rPr lang="en-GB" dirty="0">
                <a:sym typeface="Wingdings" panose="05000000000000000000" pitchFamily="2" charset="2"/>
              </a:rPr>
            </a:br>
            <a:r>
              <a:rPr lang="en-GB" sz="1600" dirty="0">
                <a:sym typeface="Wingdings" panose="05000000000000000000" pitchFamily="2" charset="2"/>
              </a:rPr>
              <a:t>Policies on which digital infrastructure should be offered for specific forms of co-creation </a:t>
            </a:r>
            <a:endParaRPr lang="en-GB" dirty="0">
              <a:sym typeface="Wingdings" panose="05000000000000000000" pitchFamily="2" charset="2"/>
            </a:endParaRPr>
          </a:p>
          <a:p>
            <a:pPr marL="265113" indent="0">
              <a:spcBef>
                <a:spcPts val="0"/>
              </a:spcBef>
              <a:buNone/>
            </a:pPr>
            <a:r>
              <a:rPr lang="en-GB" u="sng" dirty="0">
                <a:sym typeface="Wingdings" panose="05000000000000000000" pitchFamily="2" charset="2"/>
              </a:rPr>
              <a:t>Intellectual property rights </a:t>
            </a:r>
            <a:br>
              <a:rPr lang="en-GB" dirty="0">
                <a:sym typeface="Wingdings" panose="05000000000000000000" pitchFamily="2" charset="2"/>
              </a:rPr>
            </a:br>
            <a:r>
              <a:rPr lang="en-GB" sz="1600" dirty="0">
                <a:sym typeface="Wingdings" panose="05000000000000000000" pitchFamily="2" charset="2"/>
              </a:rPr>
              <a:t>Government policies on IP support to be offered and organizational/co-creation policy level to decide strategic use of IP policies/regulations </a:t>
            </a:r>
            <a:endParaRPr lang="en-GB" sz="1400" dirty="0"/>
          </a:p>
        </p:txBody>
      </p:sp>
      <p:pic>
        <p:nvPicPr>
          <p:cNvPr id="4" name="Picture 3">
            <a:extLst>
              <a:ext uri="{FF2B5EF4-FFF2-40B4-BE49-F238E27FC236}">
                <a16:creationId xmlns:a16="http://schemas.microsoft.com/office/drawing/2014/main" id="{427AB3F4-0FDA-49D8-857B-DFFF337DDA5F}"/>
              </a:ext>
            </a:extLst>
          </p:cNvPr>
          <p:cNvPicPr>
            <a:picLocks noChangeAspect="1"/>
          </p:cNvPicPr>
          <p:nvPr/>
        </p:nvPicPr>
        <p:blipFill>
          <a:blip r:embed="rId2"/>
          <a:stretch>
            <a:fillRect/>
          </a:stretch>
        </p:blipFill>
        <p:spPr>
          <a:xfrm>
            <a:off x="1749117" y="5901739"/>
            <a:ext cx="2438835" cy="709373"/>
          </a:xfrm>
          <a:prstGeom prst="rect">
            <a:avLst/>
          </a:prstGeom>
        </p:spPr>
      </p:pic>
      <p:sp>
        <p:nvSpPr>
          <p:cNvPr id="6" name="Title 1">
            <a:extLst>
              <a:ext uri="{FF2B5EF4-FFF2-40B4-BE49-F238E27FC236}">
                <a16:creationId xmlns:a16="http://schemas.microsoft.com/office/drawing/2014/main" id="{EDA4FD41-E58B-4257-9A56-AE49B3D4EC89}"/>
              </a:ext>
            </a:extLst>
          </p:cNvPr>
          <p:cNvSpPr>
            <a:spLocks noGrp="1"/>
          </p:cNvSpPr>
          <p:nvPr>
            <p:ph type="title"/>
          </p:nvPr>
        </p:nvSpPr>
        <p:spPr>
          <a:xfrm>
            <a:off x="581192" y="702156"/>
            <a:ext cx="11029616" cy="862875"/>
          </a:xfrm>
        </p:spPr>
        <p:txBody>
          <a:bodyPr>
            <a:normAutofit/>
          </a:bodyPr>
          <a:lstStyle/>
          <a:p>
            <a:r>
              <a:rPr lang="en-GB" cap="none" dirty="0">
                <a:solidFill>
                  <a:srgbClr val="FFFFFF"/>
                </a:solidFill>
              </a:rPr>
              <a:t>The rationale for public policy supporting co-creation 2/3</a:t>
            </a:r>
            <a:endParaRPr lang="en-GB" dirty="0">
              <a:solidFill>
                <a:srgbClr val="FFFFFF"/>
              </a:solidFill>
            </a:endParaRPr>
          </a:p>
        </p:txBody>
      </p:sp>
    </p:spTree>
    <p:extLst>
      <p:ext uri="{BB962C8B-B14F-4D97-AF65-F5344CB8AC3E}">
        <p14:creationId xmlns:p14="http://schemas.microsoft.com/office/powerpoint/2010/main" val="2535482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80A154-6ED0-40FA-9811-EAFBD2BFB3C1}"/>
              </a:ext>
            </a:extLst>
          </p:cNvPr>
          <p:cNvSpPr>
            <a:spLocks noGrp="1"/>
          </p:cNvSpPr>
          <p:nvPr>
            <p:ph idx="1"/>
          </p:nvPr>
        </p:nvSpPr>
        <p:spPr>
          <a:xfrm>
            <a:off x="0" y="2198556"/>
            <a:ext cx="5733288" cy="5523044"/>
          </a:xfrm>
        </p:spPr>
        <p:txBody>
          <a:bodyPr anchor="t">
            <a:normAutofit/>
          </a:bodyPr>
          <a:lstStyle/>
          <a:p>
            <a:pPr marL="357188" indent="0">
              <a:buNone/>
            </a:pPr>
            <a:r>
              <a:rPr lang="en-GB" sz="2000" b="1" dirty="0"/>
              <a:t>Nature of value co-created </a:t>
            </a:r>
            <a:br>
              <a:rPr lang="en-GB" sz="2000" b="1" dirty="0"/>
            </a:br>
            <a:r>
              <a:rPr lang="en-GB" sz="2000" dirty="0"/>
              <a:t>Provides a framework for policy makers and other organisations involved in co-creation to </a:t>
            </a:r>
            <a:r>
              <a:rPr lang="en-GB" sz="2000" b="1" dirty="0"/>
              <a:t>capture and evaluate benefits</a:t>
            </a:r>
          </a:p>
          <a:p>
            <a:pPr marL="324000" lvl="1" indent="0">
              <a:buNone/>
            </a:pPr>
            <a:r>
              <a:rPr lang="en-GB" sz="1800" u="sng" dirty="0"/>
              <a:t>Implications: </a:t>
            </a:r>
          </a:p>
          <a:p>
            <a:pPr lvl="1">
              <a:buFont typeface="Courier New" panose="02070309020205020404" pitchFamily="49" charset="0"/>
              <a:buChar char="o"/>
            </a:pPr>
            <a:r>
              <a:rPr lang="en-GB" sz="1800" dirty="0"/>
              <a:t>performance metrics within organisations</a:t>
            </a:r>
          </a:p>
          <a:p>
            <a:pPr lvl="1">
              <a:buFont typeface="Courier New" panose="02070309020205020404" pitchFamily="49" charset="0"/>
              <a:buChar char="o"/>
            </a:pPr>
            <a:r>
              <a:rPr lang="en-GB" sz="1800" dirty="0"/>
              <a:t>evaluation criteria of policy programmes</a:t>
            </a:r>
          </a:p>
          <a:p>
            <a:pPr lvl="1">
              <a:buFont typeface="Courier New" panose="02070309020205020404" pitchFamily="49" charset="0"/>
              <a:buChar char="o"/>
            </a:pPr>
            <a:r>
              <a:rPr lang="en-GB" sz="1800" dirty="0"/>
              <a:t>dual value associated to policy interventions</a:t>
            </a:r>
          </a:p>
        </p:txBody>
      </p:sp>
      <p:graphicFrame>
        <p:nvGraphicFramePr>
          <p:cNvPr id="4" name="Table 4">
            <a:extLst>
              <a:ext uri="{FF2B5EF4-FFF2-40B4-BE49-F238E27FC236}">
                <a16:creationId xmlns:a16="http://schemas.microsoft.com/office/drawing/2014/main" id="{B7EFE9D9-07A4-44F1-BBA1-28A7C0215791}"/>
              </a:ext>
            </a:extLst>
          </p:cNvPr>
          <p:cNvGraphicFramePr>
            <a:graphicFrameLocks noGrp="1"/>
          </p:cNvGraphicFramePr>
          <p:nvPr>
            <p:extLst>
              <p:ext uri="{D42A27DB-BD31-4B8C-83A1-F6EECF244321}">
                <p14:modId xmlns:p14="http://schemas.microsoft.com/office/powerpoint/2010/main" val="2887697308"/>
              </p:ext>
            </p:extLst>
          </p:nvPr>
        </p:nvGraphicFramePr>
        <p:xfrm>
          <a:off x="6272784" y="2198556"/>
          <a:ext cx="4849835" cy="1788229"/>
        </p:xfrm>
        <a:graphic>
          <a:graphicData uri="http://schemas.openxmlformats.org/drawingml/2006/table">
            <a:tbl>
              <a:tblPr firstRow="1" bandRow="1">
                <a:tableStyleId>{5C22544A-7EE6-4342-B048-85BDC9FD1C3A}</a:tableStyleId>
              </a:tblPr>
              <a:tblGrid>
                <a:gridCol w="1826266">
                  <a:extLst>
                    <a:ext uri="{9D8B030D-6E8A-4147-A177-3AD203B41FA5}">
                      <a16:colId xmlns:a16="http://schemas.microsoft.com/office/drawing/2014/main" val="2093542196"/>
                    </a:ext>
                  </a:extLst>
                </a:gridCol>
                <a:gridCol w="825988">
                  <a:extLst>
                    <a:ext uri="{9D8B030D-6E8A-4147-A177-3AD203B41FA5}">
                      <a16:colId xmlns:a16="http://schemas.microsoft.com/office/drawing/2014/main" val="2363093193"/>
                    </a:ext>
                  </a:extLst>
                </a:gridCol>
                <a:gridCol w="719897">
                  <a:extLst>
                    <a:ext uri="{9D8B030D-6E8A-4147-A177-3AD203B41FA5}">
                      <a16:colId xmlns:a16="http://schemas.microsoft.com/office/drawing/2014/main" val="2007843159"/>
                    </a:ext>
                  </a:extLst>
                </a:gridCol>
                <a:gridCol w="772942">
                  <a:extLst>
                    <a:ext uri="{9D8B030D-6E8A-4147-A177-3AD203B41FA5}">
                      <a16:colId xmlns:a16="http://schemas.microsoft.com/office/drawing/2014/main" val="138691825"/>
                    </a:ext>
                  </a:extLst>
                </a:gridCol>
                <a:gridCol w="704742">
                  <a:extLst>
                    <a:ext uri="{9D8B030D-6E8A-4147-A177-3AD203B41FA5}">
                      <a16:colId xmlns:a16="http://schemas.microsoft.com/office/drawing/2014/main" val="1180024285"/>
                    </a:ext>
                  </a:extLst>
                </a:gridCol>
              </a:tblGrid>
              <a:tr h="315570">
                <a:tc rowSpan="2">
                  <a:txBody>
                    <a:bodyPr/>
                    <a:lstStyle/>
                    <a:p>
                      <a:r>
                        <a:rPr lang="en-GB" sz="1400" dirty="0"/>
                        <a:t>Dimensions </a:t>
                      </a:r>
                    </a:p>
                  </a:txBody>
                  <a:tcPr/>
                </a:tc>
                <a:tc gridSpan="2">
                  <a:txBody>
                    <a:bodyPr/>
                    <a:lstStyle/>
                    <a:p>
                      <a:r>
                        <a:rPr lang="en-GB" sz="1400" dirty="0"/>
                        <a:t>Social values </a:t>
                      </a:r>
                    </a:p>
                  </a:txBody>
                  <a:tcPr/>
                </a:tc>
                <a:tc hMerge="1">
                  <a:txBody>
                    <a:bodyPr/>
                    <a:lstStyle/>
                    <a:p>
                      <a:endParaRPr lang="en-GB" dirty="0"/>
                    </a:p>
                  </a:txBody>
                  <a:tcPr/>
                </a:tc>
                <a:tc gridSpan="2">
                  <a:txBody>
                    <a:bodyPr/>
                    <a:lstStyle/>
                    <a:p>
                      <a:r>
                        <a:rPr lang="en-GB" sz="1400" dirty="0"/>
                        <a:t>Business value </a:t>
                      </a:r>
                    </a:p>
                  </a:txBody>
                  <a:tcPr/>
                </a:tc>
                <a:tc hMerge="1">
                  <a:txBody>
                    <a:bodyPr/>
                    <a:lstStyle/>
                    <a:p>
                      <a:endParaRPr lang="en-GB" dirty="0"/>
                    </a:p>
                  </a:txBody>
                  <a:tcPr/>
                </a:tc>
                <a:extLst>
                  <a:ext uri="{0D108BD9-81ED-4DB2-BD59-A6C34878D82A}">
                    <a16:rowId xmlns:a16="http://schemas.microsoft.com/office/drawing/2014/main" val="2530006837"/>
                  </a:ext>
                </a:extLst>
              </a:tr>
              <a:tr h="525949">
                <a:tc vMerge="1">
                  <a:txBody>
                    <a:bodyPr/>
                    <a:lstStyle/>
                    <a:p>
                      <a:endParaRPr lang="en-GB" dirty="0"/>
                    </a:p>
                  </a:txBody>
                  <a:tcPr/>
                </a:tc>
                <a:tc>
                  <a:txBody>
                    <a:bodyPr/>
                    <a:lstStyle/>
                    <a:p>
                      <a:r>
                        <a:rPr lang="en-GB" sz="1400" dirty="0"/>
                        <a:t>Short-term </a:t>
                      </a:r>
                    </a:p>
                  </a:txBody>
                  <a:tcPr/>
                </a:tc>
                <a:tc>
                  <a:txBody>
                    <a:bodyPr/>
                    <a:lstStyle/>
                    <a:p>
                      <a:r>
                        <a:rPr lang="en-GB" sz="1400" dirty="0"/>
                        <a:t>Long-term </a:t>
                      </a:r>
                    </a:p>
                  </a:txBody>
                  <a:tcPr/>
                </a:tc>
                <a:tc>
                  <a:txBody>
                    <a:bodyPr/>
                    <a:lstStyle/>
                    <a:p>
                      <a:r>
                        <a:rPr lang="en-GB" sz="1400" dirty="0"/>
                        <a:t>Short-term </a:t>
                      </a:r>
                    </a:p>
                  </a:txBody>
                  <a:tcPr/>
                </a:tc>
                <a:tc>
                  <a:txBody>
                    <a:bodyPr/>
                    <a:lstStyle/>
                    <a:p>
                      <a:r>
                        <a:rPr lang="en-GB" sz="1400" dirty="0"/>
                        <a:t>Long-term </a:t>
                      </a:r>
                    </a:p>
                  </a:txBody>
                  <a:tcPr/>
                </a:tc>
                <a:extLst>
                  <a:ext uri="{0D108BD9-81ED-4DB2-BD59-A6C34878D82A}">
                    <a16:rowId xmlns:a16="http://schemas.microsoft.com/office/drawing/2014/main" val="2162192387"/>
                  </a:ext>
                </a:extLst>
              </a:tr>
              <a:tr h="315570">
                <a:tc>
                  <a:txBody>
                    <a:bodyPr/>
                    <a:lstStyle/>
                    <a:p>
                      <a:r>
                        <a:rPr lang="en-GB" sz="1400" dirty="0"/>
                        <a:t>1. Scope of Innovation</a:t>
                      </a:r>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2858851285"/>
                  </a:ext>
                </a:extLst>
              </a:tr>
              <a:tr h="315570">
                <a:tc>
                  <a:txBody>
                    <a:bodyPr/>
                    <a:lstStyle/>
                    <a:p>
                      <a:r>
                        <a:rPr lang="en-GB" sz="1400" dirty="0"/>
                        <a:t>2. Reach </a:t>
                      </a:r>
                    </a:p>
                  </a:txBody>
                  <a:tcPr/>
                </a:tc>
                <a:tc>
                  <a:txBody>
                    <a:bodyPr/>
                    <a:lstStyle/>
                    <a:p>
                      <a:endParaRPr lang="en-GB" sz="1400"/>
                    </a:p>
                  </a:txBody>
                  <a:tcPr/>
                </a:tc>
                <a:tc>
                  <a:txBody>
                    <a:bodyPr/>
                    <a:lstStyle/>
                    <a:p>
                      <a:endParaRPr lang="en-GB" sz="140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3900728806"/>
                  </a:ext>
                </a:extLst>
              </a:tr>
              <a:tr h="315570">
                <a:tc>
                  <a:txBody>
                    <a:bodyPr/>
                    <a:lstStyle/>
                    <a:p>
                      <a:r>
                        <a:rPr lang="en-GB" sz="1400" dirty="0"/>
                        <a:t>3. Prominence</a:t>
                      </a:r>
                    </a:p>
                  </a:txBody>
                  <a:tcPr/>
                </a:tc>
                <a:tc>
                  <a:txBody>
                    <a:bodyPr/>
                    <a:lstStyle/>
                    <a:p>
                      <a:endParaRPr lang="en-GB" sz="1400" dirty="0"/>
                    </a:p>
                  </a:txBody>
                  <a:tcPr/>
                </a:tc>
                <a:tc>
                  <a:txBody>
                    <a:bodyPr/>
                    <a:lstStyle/>
                    <a:p>
                      <a:endParaRPr lang="en-GB" sz="1400" dirty="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309851499"/>
                  </a:ext>
                </a:extLst>
              </a:tr>
            </a:tbl>
          </a:graphicData>
        </a:graphic>
      </p:graphicFrame>
      <p:sp>
        <p:nvSpPr>
          <p:cNvPr id="6" name="Title 1">
            <a:extLst>
              <a:ext uri="{FF2B5EF4-FFF2-40B4-BE49-F238E27FC236}">
                <a16:creationId xmlns:a16="http://schemas.microsoft.com/office/drawing/2014/main" id="{EDA4FD41-E58B-4257-9A56-AE49B3D4EC89}"/>
              </a:ext>
            </a:extLst>
          </p:cNvPr>
          <p:cNvSpPr>
            <a:spLocks noGrp="1"/>
          </p:cNvSpPr>
          <p:nvPr>
            <p:ph type="title"/>
          </p:nvPr>
        </p:nvSpPr>
        <p:spPr>
          <a:xfrm>
            <a:off x="581192" y="702156"/>
            <a:ext cx="11029616" cy="862875"/>
          </a:xfrm>
        </p:spPr>
        <p:txBody>
          <a:bodyPr>
            <a:normAutofit/>
          </a:bodyPr>
          <a:lstStyle/>
          <a:p>
            <a:r>
              <a:rPr lang="en-GB" cap="none" dirty="0">
                <a:solidFill>
                  <a:srgbClr val="FFFFFF"/>
                </a:solidFill>
              </a:rPr>
              <a:t>The rationale for public policy supporting co-creation 3/3</a:t>
            </a:r>
            <a:endParaRPr lang="en-GB" dirty="0">
              <a:solidFill>
                <a:srgbClr val="FFFFFF"/>
              </a:solidFill>
            </a:endParaRPr>
          </a:p>
        </p:txBody>
      </p:sp>
    </p:spTree>
    <p:extLst>
      <p:ext uri="{BB962C8B-B14F-4D97-AF65-F5344CB8AC3E}">
        <p14:creationId xmlns:p14="http://schemas.microsoft.com/office/powerpoint/2010/main" val="2606617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1864815"/>
            <a:ext cx="11297987" cy="1497507"/>
          </a:xfrm>
        </p:spPr>
        <p:txBody>
          <a:bodyPr>
            <a:normAutofit/>
          </a:bodyPr>
          <a:lstStyle/>
          <a:p>
            <a:pPr algn="ctr"/>
            <a:br>
              <a:rPr lang="en-GB" i="1" cap="none" dirty="0"/>
            </a:br>
            <a:endParaRPr lang="en-GB" dirty="0"/>
          </a:p>
        </p:txBody>
      </p:sp>
      <p:sp>
        <p:nvSpPr>
          <p:cNvPr id="3" name="Text Placeholder 2"/>
          <p:cNvSpPr>
            <a:spLocks noGrp="1"/>
          </p:cNvSpPr>
          <p:nvPr>
            <p:ph type="body" idx="1"/>
          </p:nvPr>
        </p:nvSpPr>
        <p:spPr>
          <a:xfrm>
            <a:off x="581193" y="745703"/>
            <a:ext cx="11029615" cy="4374937"/>
          </a:xfrm>
        </p:spPr>
        <p:txBody>
          <a:bodyPr>
            <a:noAutofit/>
          </a:bodyPr>
          <a:lstStyle/>
          <a:p>
            <a:pPr algn="ctr"/>
            <a:r>
              <a:rPr lang="en-GB" sz="2800" cap="none" dirty="0"/>
              <a:t>Thank you</a:t>
            </a:r>
          </a:p>
          <a:p>
            <a:pPr algn="ctr"/>
            <a:endParaRPr lang="en-GB" sz="3600" cap="none" dirty="0"/>
          </a:p>
          <a:p>
            <a:r>
              <a:rPr lang="en-GB" sz="1600" b="1" cap="none" dirty="0"/>
              <a:t>Muthu De Silva</a:t>
            </a:r>
            <a:r>
              <a:rPr lang="en-GB" sz="1600" cap="none" dirty="0"/>
              <a:t>, </a:t>
            </a:r>
            <a:r>
              <a:rPr lang="en-GB" sz="1600" cap="none"/>
              <a:t>Associate Professor, Birkbeck</a:t>
            </a:r>
            <a:r>
              <a:rPr lang="en-GB" sz="1600" cap="none" dirty="0"/>
              <a:t>, University of London, United Kingdom, </a:t>
            </a:r>
            <a:r>
              <a:rPr lang="en-GB" sz="1600" cap="none" dirty="0">
                <a:hlinkClick r:id="rId2"/>
              </a:rPr>
              <a:t>m.desilva@bbk.cc.uk</a:t>
            </a:r>
            <a:r>
              <a:rPr lang="en-GB" sz="1600" cap="none" dirty="0"/>
              <a:t> </a:t>
            </a:r>
          </a:p>
          <a:p>
            <a:r>
              <a:rPr lang="en-GB" sz="1600" b="1" cap="none" dirty="0"/>
              <a:t>Leonid </a:t>
            </a:r>
            <a:r>
              <a:rPr lang="en-GB" sz="1600" b="1" cap="none" dirty="0" err="1"/>
              <a:t>Gokhberg</a:t>
            </a:r>
            <a:r>
              <a:rPr lang="en-GB" sz="1600" cap="none" dirty="0"/>
              <a:t>, First Vice Rector National Research University Higher School of Economics and </a:t>
            </a:r>
            <a:r>
              <a:rPr lang="en-US" sz="1600" cap="none" dirty="0"/>
              <a:t>Director Institute for Statistical Studies and Economics of Knowledge, </a:t>
            </a:r>
            <a:r>
              <a:rPr lang="en-GB" sz="1600" cap="none" dirty="0"/>
              <a:t> Moscow, Russia,  and Delegate at the Oecd-CSTP and NESTI, </a:t>
            </a:r>
            <a:r>
              <a:rPr lang="en-GB" sz="1600" cap="none" dirty="0">
                <a:hlinkClick r:id="rId3"/>
              </a:rPr>
              <a:t>lgokhberg@hse.ru</a:t>
            </a:r>
            <a:r>
              <a:rPr lang="en-GB" sz="1600" cap="none" dirty="0"/>
              <a:t> </a:t>
            </a:r>
          </a:p>
          <a:p>
            <a:r>
              <a:rPr lang="en-GB" sz="1600" b="1" cap="none" dirty="0"/>
              <a:t>Dirk Meissner</a:t>
            </a:r>
            <a:r>
              <a:rPr lang="en-GB" sz="1600" cap="none" dirty="0"/>
              <a:t>, Head International Laboratory Economics of Innovation, National Research University Higher School of Economics, Moscow, Russia, and Delegate at the Oecd-TIP, </a:t>
            </a:r>
            <a:r>
              <a:rPr lang="en-GB" sz="1600" cap="none" dirty="0">
                <a:hlinkClick r:id="rId4"/>
              </a:rPr>
              <a:t>dmeissner@hse.ru</a:t>
            </a:r>
            <a:r>
              <a:rPr lang="en-GB" sz="1600" cap="none" dirty="0"/>
              <a:t> </a:t>
            </a:r>
          </a:p>
          <a:p>
            <a:r>
              <a:rPr lang="it-IT" sz="1600" b="1" cap="none" dirty="0"/>
              <a:t>Margherita Russo</a:t>
            </a:r>
            <a:r>
              <a:rPr lang="it-IT" sz="1600" cap="none" dirty="0"/>
              <a:t>, Dipartimento di Economia Marco Biagi, Università di Modena e Reggio Emilia, </a:t>
            </a:r>
            <a:r>
              <a:rPr lang="it-IT" sz="1600" cap="none" dirty="0" err="1"/>
              <a:t>Italy</a:t>
            </a:r>
            <a:r>
              <a:rPr lang="it-IT" sz="1600" cap="none" dirty="0"/>
              <a:t>,  and Vice Chair of Oecd-TIP Bureau, </a:t>
            </a:r>
            <a:r>
              <a:rPr lang="it-IT" sz="1600" cap="none" dirty="0">
                <a:hlinkClick r:id="rId5"/>
              </a:rPr>
              <a:t>margherita.russo@unimore.it</a:t>
            </a:r>
            <a:r>
              <a:rPr lang="it-IT" sz="1600" cap="none" dirty="0"/>
              <a:t> </a:t>
            </a:r>
            <a:endParaRPr lang="en-GB" sz="1600" cap="none" dirty="0"/>
          </a:p>
          <a:p>
            <a:pPr algn="ctr"/>
            <a:endParaRPr lang="en-GB" sz="4400" dirty="0"/>
          </a:p>
        </p:txBody>
      </p:sp>
    </p:spTree>
    <p:extLst>
      <p:ext uri="{BB962C8B-B14F-4D97-AF65-F5344CB8AC3E}">
        <p14:creationId xmlns:p14="http://schemas.microsoft.com/office/powerpoint/2010/main" val="232961282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766</Words>
  <Application>Microsoft Office PowerPoint</Application>
  <PresentationFormat>Widescreen</PresentationFormat>
  <Paragraphs>156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Courier New</vt:lpstr>
      <vt:lpstr>Gill Sans MT</vt:lpstr>
      <vt:lpstr>Times New Roman</vt:lpstr>
      <vt:lpstr>Wingdings</vt:lpstr>
      <vt:lpstr>Wingdings 2</vt:lpstr>
      <vt:lpstr>Dividend</vt:lpstr>
      <vt:lpstr>Why do we need science-based co-creation?</vt:lpstr>
      <vt:lpstr>Co-creation processes:  an analytical framework building on the TIP project</vt:lpstr>
      <vt:lpstr>to looking forward  at mechanisms, determinants and outcome of co-creation processes</vt:lpstr>
      <vt:lpstr>Science-based co-creation examples</vt:lpstr>
      <vt:lpstr>mechanisms, determinants and outcome of co-creation processes </vt:lpstr>
      <vt:lpstr>The rationale for public policy supporting co-creation 1/3</vt:lpstr>
      <vt:lpstr>The rationale for public policy supporting co-creation 2/3</vt:lpstr>
      <vt:lpstr>The rationale for public policy supporting co-creation 3/3</vt:lpstr>
      <vt:lpstr> </vt:lpstr>
      <vt:lpstr>Additional slides for Q&amp;A  </vt:lpstr>
      <vt:lpstr>Co-creation: toward an analytical framework bringing us forward  </vt:lpstr>
      <vt:lpstr>PowerPoint Presentation</vt:lpstr>
      <vt:lpstr>Co-creation initiatives:  heterogeneity in terms of social and business values generated </vt:lpstr>
      <vt:lpstr>science-based co-creation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need science-based co-creation?</dc:title>
  <dc:creator>Muthu De Silva</dc:creator>
  <cp:lastModifiedBy>Muthu De Silva</cp:lastModifiedBy>
  <cp:revision>18</cp:revision>
  <dcterms:created xsi:type="dcterms:W3CDTF">2020-06-12T17:05:08Z</dcterms:created>
  <dcterms:modified xsi:type="dcterms:W3CDTF">2020-07-01T10:12:44Z</dcterms:modified>
</cp:coreProperties>
</file>