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docx" ContentType="application/vnd.openxmlformats-officedocument.wordprocessingml.document"/>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2"/>
  </p:notesMasterIdLst>
  <p:handoutMasterIdLst>
    <p:handoutMasterId r:id="rId43"/>
  </p:handoutMasterIdLst>
  <p:sldIdLst>
    <p:sldId id="256" r:id="rId2"/>
    <p:sldId id="300" r:id="rId3"/>
    <p:sldId id="377" r:id="rId4"/>
    <p:sldId id="378" r:id="rId5"/>
    <p:sldId id="380" r:id="rId6"/>
    <p:sldId id="383" r:id="rId7"/>
    <p:sldId id="390" r:id="rId8"/>
    <p:sldId id="396" r:id="rId9"/>
    <p:sldId id="397" r:id="rId10"/>
    <p:sldId id="314" r:id="rId11"/>
    <p:sldId id="301" r:id="rId12"/>
    <p:sldId id="456" r:id="rId13"/>
    <p:sldId id="448" r:id="rId14"/>
    <p:sldId id="466" r:id="rId15"/>
    <p:sldId id="449" r:id="rId16"/>
    <p:sldId id="412" r:id="rId17"/>
    <p:sldId id="450" r:id="rId18"/>
    <p:sldId id="451" r:id="rId19"/>
    <p:sldId id="452" r:id="rId20"/>
    <p:sldId id="453" r:id="rId21"/>
    <p:sldId id="444" r:id="rId22"/>
    <p:sldId id="445" r:id="rId23"/>
    <p:sldId id="446" r:id="rId24"/>
    <p:sldId id="447" r:id="rId25"/>
    <p:sldId id="460" r:id="rId26"/>
    <p:sldId id="461" r:id="rId27"/>
    <p:sldId id="462" r:id="rId28"/>
    <p:sldId id="457" r:id="rId29"/>
    <p:sldId id="458" r:id="rId30"/>
    <p:sldId id="459" r:id="rId31"/>
    <p:sldId id="441" r:id="rId32"/>
    <p:sldId id="442" r:id="rId33"/>
    <p:sldId id="443" r:id="rId34"/>
    <p:sldId id="438" r:id="rId35"/>
    <p:sldId id="440" r:id="rId36"/>
    <p:sldId id="439" r:id="rId37"/>
    <p:sldId id="463" r:id="rId38"/>
    <p:sldId id="353" r:id="rId39"/>
    <p:sldId id="454" r:id="rId40"/>
    <p:sldId id="455" r:id="rId41"/>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578">
          <p15:clr>
            <a:srgbClr val="A4A3A4"/>
          </p15:clr>
        </p15:guide>
        <p15:guide id="2" orient="horz" pos="1706">
          <p15:clr>
            <a:srgbClr val="A4A3A4"/>
          </p15:clr>
        </p15:guide>
        <p15:guide id="3" orient="horz" pos="2840">
          <p15:clr>
            <a:srgbClr val="A4A3A4"/>
          </p15:clr>
        </p15:guide>
        <p15:guide id="4" orient="horz" pos="3884">
          <p15:clr>
            <a:srgbClr val="A4A3A4"/>
          </p15:clr>
        </p15:guide>
        <p15:guide id="5" pos="208">
          <p15:clr>
            <a:srgbClr val="A4A3A4"/>
          </p15:clr>
        </p15:guide>
        <p15:guide id="6" pos="2018">
          <p15:clr>
            <a:srgbClr val="A4A3A4"/>
          </p15:clr>
        </p15:guide>
        <p15:guide id="7" pos="5556">
          <p15:clr>
            <a:srgbClr val="A4A3A4"/>
          </p15:clr>
        </p15:guide>
        <p15:guide id="8" pos="3742">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sin Yoruk" initials="EY" lastIdx="1" clrIdx="0"/>
  <p:cmAuthor id="1" name="slavo 2010" initials="s2"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2EFF2"/>
    <a:srgbClr val="E9D1DD"/>
    <a:srgbClr val="E5F5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4568" autoAdjust="0"/>
    <p:restoredTop sz="50000" autoAdjust="0"/>
  </p:normalViewPr>
  <p:slideViewPr>
    <p:cSldViewPr>
      <p:cViewPr>
        <p:scale>
          <a:sx n="150" d="100"/>
          <a:sy n="150" d="100"/>
        </p:scale>
        <p:origin x="1416" y="-768"/>
      </p:cViewPr>
      <p:guideLst>
        <p:guide orient="horz" pos="578"/>
        <p:guide orient="horz" pos="1706"/>
        <p:guide orient="horz" pos="2840"/>
        <p:guide orient="horz" pos="3884"/>
        <p:guide pos="208"/>
        <p:guide pos="2018"/>
        <p:guide pos="5556"/>
        <p:guide pos="3742"/>
      </p:guideLst>
    </p:cSldViewPr>
  </p:slideViewPr>
  <p:outlineViewPr>
    <p:cViewPr>
      <p:scale>
        <a:sx n="33" d="100"/>
        <a:sy n="33" d="100"/>
      </p:scale>
      <p:origin x="0" y="-17800"/>
    </p:cViewPr>
  </p:outlineViewPr>
  <p:notesTextViewPr>
    <p:cViewPr>
      <p:scale>
        <a:sx n="100" d="100"/>
        <a:sy n="100" d="100"/>
      </p:scale>
      <p:origin x="0" y="0"/>
    </p:cViewPr>
  </p:notesTextViewPr>
  <p:sorterViewPr>
    <p:cViewPr>
      <p:scale>
        <a:sx n="66" d="100"/>
        <a:sy n="66" d="100"/>
      </p:scale>
      <p:origin x="0" y="1020"/>
    </p:cViewPr>
  </p:sorterViewPr>
  <p:notesViewPr>
    <p:cSldViewPr>
      <p:cViewPr varScale="1">
        <p:scale>
          <a:sx n="85" d="100"/>
          <a:sy n="85" d="100"/>
        </p:scale>
        <p:origin x="-1662" y="-90"/>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notesMaster" Target="notesMasters/notesMaster1.xml"/><Relationship Id="rId43" Type="http://schemas.openxmlformats.org/officeDocument/2006/relationships/handoutMaster" Target="handoutMasters/handoutMaster1.xml"/><Relationship Id="rId44" Type="http://schemas.openxmlformats.org/officeDocument/2006/relationships/commentAuthors" Target="commentAuthors.xml"/><Relationship Id="rId4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atin typeface="Arial" charset="0"/>
              </a:defRPr>
            </a:lvl1pPr>
          </a:lstStyle>
          <a:p>
            <a:pPr>
              <a:defRPr/>
            </a:pPr>
            <a:endParaRPr lang="en-GB"/>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a:defRPr sz="1200">
                <a:latin typeface="Arial" charset="0"/>
              </a:defRPr>
            </a:lvl1pPr>
          </a:lstStyle>
          <a:p>
            <a:pPr>
              <a:defRPr/>
            </a:pPr>
            <a:fld id="{6E465536-4B29-467A-BD98-E07A9C88DEF4}" type="datetimeFigureOut">
              <a:rPr lang="en-GB"/>
              <a:pPr>
                <a:defRPr/>
              </a:pPr>
              <a:t>13/11/2019</a:t>
            </a:fld>
            <a:endParaRPr lang="en-GB"/>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a:defRPr sz="1200">
                <a:latin typeface="Arial" charset="0"/>
              </a:defRPr>
            </a:lvl1pPr>
          </a:lstStyle>
          <a:p>
            <a:pPr>
              <a:defRPr/>
            </a:pPr>
            <a:endParaRPr lang="en-GB"/>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lIns="91440" tIns="45720" rIns="91440" bIns="45720" rtlCol="0" anchor="b"/>
          <a:lstStyle>
            <a:lvl1pPr algn="r">
              <a:defRPr sz="1200">
                <a:latin typeface="Arial" charset="0"/>
              </a:defRPr>
            </a:lvl1pPr>
          </a:lstStyle>
          <a:p>
            <a:pPr>
              <a:defRPr/>
            </a:pPr>
            <a:fld id="{8748E5A4-B414-4474-BFCE-6B92610AB36F}"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atin typeface="Arial" charset="0"/>
              </a:defRPr>
            </a:lvl1pPr>
          </a:lstStyle>
          <a:p>
            <a:pPr>
              <a:defRPr/>
            </a:pPr>
            <a:endParaRPr lang="en-GB"/>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atin typeface="Arial" charset="0"/>
              </a:defRPr>
            </a:lvl1pPr>
          </a:lstStyle>
          <a:p>
            <a:pPr>
              <a:defRPr/>
            </a:pPr>
            <a:fld id="{2F7FCE7F-7A25-4890-BCBE-647DA5EF9EFA}" type="datetimeFigureOut">
              <a:rPr lang="en-GB"/>
              <a:pPr>
                <a:defRPr/>
              </a:pPr>
              <a:t>13/11/2019</a:t>
            </a:fld>
            <a:endParaRPr lang="en-GB"/>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atin typeface="Arial" charset="0"/>
              </a:defRPr>
            </a:lvl1pPr>
          </a:lstStyle>
          <a:p>
            <a:pPr>
              <a:defRPr/>
            </a:pPr>
            <a:endParaRPr lang="en-GB"/>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atin typeface="Arial" charset="0"/>
              </a:defRPr>
            </a:lvl1pPr>
          </a:lstStyle>
          <a:p>
            <a:pPr>
              <a:defRPr/>
            </a:pPr>
            <a:fld id="{E03C0D0F-EFB5-4A78-902B-8665B7A0E990}"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7F799E8-DF2E-42D4-8BC5-0752559D5778}" type="slidenum">
              <a:rPr lang="en-GB" smtClean="0">
                <a:latin typeface="Arial" pitchFamily="34" charset="0"/>
              </a:rPr>
              <a:pPr/>
              <a:t>2</a:t>
            </a:fld>
            <a:endParaRPr lang="en-GB"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50">
              <a:defRPr>
                <a:solidFill>
                  <a:schemeClr val="tx1"/>
                </a:solidFill>
                <a:latin typeface="Times New Roman" charset="0"/>
              </a:defRPr>
            </a:lvl1pPr>
            <a:lvl2pPr marL="742950" indent="-285750" defTabSz="946150">
              <a:defRPr>
                <a:solidFill>
                  <a:schemeClr val="tx1"/>
                </a:solidFill>
                <a:latin typeface="Times New Roman" charset="0"/>
              </a:defRPr>
            </a:lvl2pPr>
            <a:lvl3pPr marL="1143000" indent="-228600" defTabSz="946150">
              <a:defRPr>
                <a:solidFill>
                  <a:schemeClr val="tx1"/>
                </a:solidFill>
                <a:latin typeface="Times New Roman" charset="0"/>
              </a:defRPr>
            </a:lvl3pPr>
            <a:lvl4pPr marL="1600200" indent="-228600" defTabSz="946150">
              <a:defRPr>
                <a:solidFill>
                  <a:schemeClr val="tx1"/>
                </a:solidFill>
                <a:latin typeface="Times New Roman" charset="0"/>
              </a:defRPr>
            </a:lvl4pPr>
            <a:lvl5pPr marL="2057400" indent="-228600" defTabSz="946150">
              <a:defRPr>
                <a:solidFill>
                  <a:schemeClr val="tx1"/>
                </a:solidFill>
                <a:latin typeface="Times New Roman" charset="0"/>
              </a:defRPr>
            </a:lvl5pPr>
            <a:lvl6pPr marL="2514600" indent="-228600" defTabSz="946150" eaLnBrk="0" fontAlgn="base" hangingPunct="0">
              <a:spcBef>
                <a:spcPct val="0"/>
              </a:spcBef>
              <a:spcAft>
                <a:spcPct val="0"/>
              </a:spcAft>
              <a:defRPr>
                <a:solidFill>
                  <a:schemeClr val="tx1"/>
                </a:solidFill>
                <a:latin typeface="Times New Roman" charset="0"/>
              </a:defRPr>
            </a:lvl6pPr>
            <a:lvl7pPr marL="2971800" indent="-228600" defTabSz="946150" eaLnBrk="0" fontAlgn="base" hangingPunct="0">
              <a:spcBef>
                <a:spcPct val="0"/>
              </a:spcBef>
              <a:spcAft>
                <a:spcPct val="0"/>
              </a:spcAft>
              <a:defRPr>
                <a:solidFill>
                  <a:schemeClr val="tx1"/>
                </a:solidFill>
                <a:latin typeface="Times New Roman" charset="0"/>
              </a:defRPr>
            </a:lvl7pPr>
            <a:lvl8pPr marL="3429000" indent="-228600" defTabSz="946150" eaLnBrk="0" fontAlgn="base" hangingPunct="0">
              <a:spcBef>
                <a:spcPct val="0"/>
              </a:spcBef>
              <a:spcAft>
                <a:spcPct val="0"/>
              </a:spcAft>
              <a:defRPr>
                <a:solidFill>
                  <a:schemeClr val="tx1"/>
                </a:solidFill>
                <a:latin typeface="Times New Roman" charset="0"/>
              </a:defRPr>
            </a:lvl8pPr>
            <a:lvl9pPr marL="3886200" indent="-228600" defTabSz="946150" eaLnBrk="0" fontAlgn="base" hangingPunct="0">
              <a:spcBef>
                <a:spcPct val="0"/>
              </a:spcBef>
              <a:spcAft>
                <a:spcPct val="0"/>
              </a:spcAft>
              <a:defRPr>
                <a:solidFill>
                  <a:schemeClr val="tx1"/>
                </a:solidFill>
                <a:latin typeface="Times New Roman" charset="0"/>
              </a:defRPr>
            </a:lvl9pPr>
          </a:lstStyle>
          <a:p>
            <a:fld id="{2F0768A2-5B17-5F49-AF70-A3E6C29A2F11}" type="slidenum">
              <a:rPr lang="en-GB" altLang="x-none">
                <a:latin typeface="Arial" charset="0"/>
              </a:rPr>
              <a:pPr/>
              <a:t>3</a:t>
            </a:fld>
            <a:endParaRPr lang="en-GB" altLang="x-none">
              <a:latin typeface="Arial"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hr-HR" altLang="x-none"/>
          </a:p>
        </p:txBody>
      </p:sp>
    </p:spTree>
    <p:extLst>
      <p:ext uri="{BB962C8B-B14F-4D97-AF65-F5344CB8AC3E}">
        <p14:creationId xmlns:p14="http://schemas.microsoft.com/office/powerpoint/2010/main" val="9562505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50">
              <a:defRPr>
                <a:solidFill>
                  <a:schemeClr val="tx1"/>
                </a:solidFill>
                <a:latin typeface="Times New Roman" charset="0"/>
              </a:defRPr>
            </a:lvl1pPr>
            <a:lvl2pPr marL="742950" indent="-285750" defTabSz="946150">
              <a:defRPr>
                <a:solidFill>
                  <a:schemeClr val="tx1"/>
                </a:solidFill>
                <a:latin typeface="Times New Roman" charset="0"/>
              </a:defRPr>
            </a:lvl2pPr>
            <a:lvl3pPr marL="1143000" indent="-228600" defTabSz="946150">
              <a:defRPr>
                <a:solidFill>
                  <a:schemeClr val="tx1"/>
                </a:solidFill>
                <a:latin typeface="Times New Roman" charset="0"/>
              </a:defRPr>
            </a:lvl3pPr>
            <a:lvl4pPr marL="1600200" indent="-228600" defTabSz="946150">
              <a:defRPr>
                <a:solidFill>
                  <a:schemeClr val="tx1"/>
                </a:solidFill>
                <a:latin typeface="Times New Roman" charset="0"/>
              </a:defRPr>
            </a:lvl4pPr>
            <a:lvl5pPr marL="2057400" indent="-228600" defTabSz="946150">
              <a:defRPr>
                <a:solidFill>
                  <a:schemeClr val="tx1"/>
                </a:solidFill>
                <a:latin typeface="Times New Roman" charset="0"/>
              </a:defRPr>
            </a:lvl5pPr>
            <a:lvl6pPr marL="2514600" indent="-228600" defTabSz="946150" eaLnBrk="0" fontAlgn="base" hangingPunct="0">
              <a:spcBef>
                <a:spcPct val="0"/>
              </a:spcBef>
              <a:spcAft>
                <a:spcPct val="0"/>
              </a:spcAft>
              <a:defRPr>
                <a:solidFill>
                  <a:schemeClr val="tx1"/>
                </a:solidFill>
                <a:latin typeface="Times New Roman" charset="0"/>
              </a:defRPr>
            </a:lvl6pPr>
            <a:lvl7pPr marL="2971800" indent="-228600" defTabSz="946150" eaLnBrk="0" fontAlgn="base" hangingPunct="0">
              <a:spcBef>
                <a:spcPct val="0"/>
              </a:spcBef>
              <a:spcAft>
                <a:spcPct val="0"/>
              </a:spcAft>
              <a:defRPr>
                <a:solidFill>
                  <a:schemeClr val="tx1"/>
                </a:solidFill>
                <a:latin typeface="Times New Roman" charset="0"/>
              </a:defRPr>
            </a:lvl7pPr>
            <a:lvl8pPr marL="3429000" indent="-228600" defTabSz="946150" eaLnBrk="0" fontAlgn="base" hangingPunct="0">
              <a:spcBef>
                <a:spcPct val="0"/>
              </a:spcBef>
              <a:spcAft>
                <a:spcPct val="0"/>
              </a:spcAft>
              <a:defRPr>
                <a:solidFill>
                  <a:schemeClr val="tx1"/>
                </a:solidFill>
                <a:latin typeface="Times New Roman" charset="0"/>
              </a:defRPr>
            </a:lvl8pPr>
            <a:lvl9pPr marL="3886200" indent="-228600" defTabSz="946150" eaLnBrk="0" fontAlgn="base" hangingPunct="0">
              <a:spcBef>
                <a:spcPct val="0"/>
              </a:spcBef>
              <a:spcAft>
                <a:spcPct val="0"/>
              </a:spcAft>
              <a:defRPr>
                <a:solidFill>
                  <a:schemeClr val="tx1"/>
                </a:solidFill>
                <a:latin typeface="Times New Roman" charset="0"/>
              </a:defRPr>
            </a:lvl9pPr>
          </a:lstStyle>
          <a:p>
            <a:fld id="{F3AFDF57-76C6-E144-B680-DE44C7D2A22B}" type="slidenum">
              <a:rPr lang="en-GB" altLang="x-none">
                <a:latin typeface="Arial" charset="0"/>
              </a:rPr>
              <a:pPr/>
              <a:t>4</a:t>
            </a:fld>
            <a:endParaRPr lang="en-GB" altLang="x-none">
              <a:latin typeface="Arial"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hr-HR" altLang="x-none"/>
          </a:p>
        </p:txBody>
      </p:sp>
    </p:spTree>
    <p:extLst>
      <p:ext uri="{BB962C8B-B14F-4D97-AF65-F5344CB8AC3E}">
        <p14:creationId xmlns:p14="http://schemas.microsoft.com/office/powerpoint/2010/main" val="553376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50">
              <a:defRPr>
                <a:solidFill>
                  <a:schemeClr val="tx1"/>
                </a:solidFill>
                <a:latin typeface="Times New Roman" charset="0"/>
              </a:defRPr>
            </a:lvl1pPr>
            <a:lvl2pPr marL="742950" indent="-285750" defTabSz="946150">
              <a:defRPr>
                <a:solidFill>
                  <a:schemeClr val="tx1"/>
                </a:solidFill>
                <a:latin typeface="Times New Roman" charset="0"/>
              </a:defRPr>
            </a:lvl2pPr>
            <a:lvl3pPr marL="1143000" indent="-228600" defTabSz="946150">
              <a:defRPr>
                <a:solidFill>
                  <a:schemeClr val="tx1"/>
                </a:solidFill>
                <a:latin typeface="Times New Roman" charset="0"/>
              </a:defRPr>
            </a:lvl3pPr>
            <a:lvl4pPr marL="1600200" indent="-228600" defTabSz="946150">
              <a:defRPr>
                <a:solidFill>
                  <a:schemeClr val="tx1"/>
                </a:solidFill>
                <a:latin typeface="Times New Roman" charset="0"/>
              </a:defRPr>
            </a:lvl4pPr>
            <a:lvl5pPr marL="2057400" indent="-228600" defTabSz="946150">
              <a:defRPr>
                <a:solidFill>
                  <a:schemeClr val="tx1"/>
                </a:solidFill>
                <a:latin typeface="Times New Roman" charset="0"/>
              </a:defRPr>
            </a:lvl5pPr>
            <a:lvl6pPr marL="2514600" indent="-228600" defTabSz="946150" eaLnBrk="0" fontAlgn="base" hangingPunct="0">
              <a:spcBef>
                <a:spcPct val="0"/>
              </a:spcBef>
              <a:spcAft>
                <a:spcPct val="0"/>
              </a:spcAft>
              <a:defRPr>
                <a:solidFill>
                  <a:schemeClr val="tx1"/>
                </a:solidFill>
                <a:latin typeface="Times New Roman" charset="0"/>
              </a:defRPr>
            </a:lvl6pPr>
            <a:lvl7pPr marL="2971800" indent="-228600" defTabSz="946150" eaLnBrk="0" fontAlgn="base" hangingPunct="0">
              <a:spcBef>
                <a:spcPct val="0"/>
              </a:spcBef>
              <a:spcAft>
                <a:spcPct val="0"/>
              </a:spcAft>
              <a:defRPr>
                <a:solidFill>
                  <a:schemeClr val="tx1"/>
                </a:solidFill>
                <a:latin typeface="Times New Roman" charset="0"/>
              </a:defRPr>
            </a:lvl7pPr>
            <a:lvl8pPr marL="3429000" indent="-228600" defTabSz="946150" eaLnBrk="0" fontAlgn="base" hangingPunct="0">
              <a:spcBef>
                <a:spcPct val="0"/>
              </a:spcBef>
              <a:spcAft>
                <a:spcPct val="0"/>
              </a:spcAft>
              <a:defRPr>
                <a:solidFill>
                  <a:schemeClr val="tx1"/>
                </a:solidFill>
                <a:latin typeface="Times New Roman" charset="0"/>
              </a:defRPr>
            </a:lvl8pPr>
            <a:lvl9pPr marL="3886200" indent="-228600" defTabSz="946150" eaLnBrk="0" fontAlgn="base" hangingPunct="0">
              <a:spcBef>
                <a:spcPct val="0"/>
              </a:spcBef>
              <a:spcAft>
                <a:spcPct val="0"/>
              </a:spcAft>
              <a:defRPr>
                <a:solidFill>
                  <a:schemeClr val="tx1"/>
                </a:solidFill>
                <a:latin typeface="Times New Roman" charset="0"/>
              </a:defRPr>
            </a:lvl9pPr>
          </a:lstStyle>
          <a:p>
            <a:fld id="{3545A929-A339-154A-BF15-95F87DCFF6CC}" type="slidenum">
              <a:rPr lang="en-GB" altLang="x-none">
                <a:latin typeface="Arial" charset="0"/>
              </a:rPr>
              <a:pPr/>
              <a:t>5</a:t>
            </a:fld>
            <a:endParaRPr lang="en-GB" altLang="x-none">
              <a:latin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x-none" i="1"/>
              <a:t>Schumpeter ignored NSI</a:t>
            </a:r>
            <a:endParaRPr lang="en-GB" altLang="x-none"/>
          </a:p>
          <a:p>
            <a:pPr eaLnBrk="1" hangingPunct="1"/>
            <a:r>
              <a:rPr lang="en-GB" altLang="x-none"/>
              <a:t>Schumpeter spends little time on the instituted basis of the market economy, which is, at it where, taken for granted. Markets are there without explanation even though one of the classes of possible new combinations that he identifies is the discovery of new markets. Rather Schumpeter’s concern is with why that given system produces continuous economic change, a transformation in terms of human activity is not explained by the revealing economic theory, essentially the Walrasain account of market equilibrium or we prefer to say market order p. 5/6, </a:t>
            </a:r>
          </a:p>
          <a:p>
            <a:pPr eaLnBrk="1" hangingPunct="1"/>
            <a:r>
              <a:rPr lang="en-GB" altLang="x-none"/>
              <a:t>Mark Harvey and Stan Metcalfe (2005) The ordering of change: Polany, Schumpeter and the nature of the market mechanism, CRIC University of Manchester, Discussion Paper 70, March</a:t>
            </a:r>
          </a:p>
          <a:p>
            <a:pPr eaLnBrk="1" hangingPunct="1"/>
            <a:r>
              <a:rPr lang="en-GB" altLang="x-none"/>
              <a:t>Kirnzer looks at the establishment of market order while Schumpeter looks at the transformation of market order p. 9</a:t>
            </a:r>
          </a:p>
          <a:p>
            <a:pPr lvl="1" eaLnBrk="1" hangingPunct="1"/>
            <a:r>
              <a:rPr lang="en-GB" altLang="x-none"/>
              <a:t>Kirzner:  disequilibrium emerges due to errors or omissions</a:t>
            </a:r>
          </a:p>
          <a:p>
            <a:pPr lvl="1" eaLnBrk="1" hangingPunct="1"/>
            <a:endParaRPr lang="en-GB" altLang="x-none"/>
          </a:p>
          <a:p>
            <a:pPr eaLnBrk="1" hangingPunct="1"/>
            <a:endParaRPr lang="en-GB" altLang="x-none"/>
          </a:p>
        </p:txBody>
      </p:sp>
    </p:spTree>
    <p:extLst>
      <p:ext uri="{BB962C8B-B14F-4D97-AF65-F5344CB8AC3E}">
        <p14:creationId xmlns:p14="http://schemas.microsoft.com/office/powerpoint/2010/main" val="7597558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50">
              <a:defRPr>
                <a:solidFill>
                  <a:schemeClr val="tx1"/>
                </a:solidFill>
                <a:latin typeface="Times New Roman" charset="0"/>
              </a:defRPr>
            </a:lvl1pPr>
            <a:lvl2pPr marL="742950" indent="-285750" defTabSz="946150">
              <a:defRPr>
                <a:solidFill>
                  <a:schemeClr val="tx1"/>
                </a:solidFill>
                <a:latin typeface="Times New Roman" charset="0"/>
              </a:defRPr>
            </a:lvl2pPr>
            <a:lvl3pPr marL="1143000" indent="-228600" defTabSz="946150">
              <a:defRPr>
                <a:solidFill>
                  <a:schemeClr val="tx1"/>
                </a:solidFill>
                <a:latin typeface="Times New Roman" charset="0"/>
              </a:defRPr>
            </a:lvl3pPr>
            <a:lvl4pPr marL="1600200" indent="-228600" defTabSz="946150">
              <a:defRPr>
                <a:solidFill>
                  <a:schemeClr val="tx1"/>
                </a:solidFill>
                <a:latin typeface="Times New Roman" charset="0"/>
              </a:defRPr>
            </a:lvl4pPr>
            <a:lvl5pPr marL="2057400" indent="-228600" defTabSz="946150">
              <a:defRPr>
                <a:solidFill>
                  <a:schemeClr val="tx1"/>
                </a:solidFill>
                <a:latin typeface="Times New Roman" charset="0"/>
              </a:defRPr>
            </a:lvl5pPr>
            <a:lvl6pPr marL="2514600" indent="-228600" defTabSz="946150" eaLnBrk="0" fontAlgn="base" hangingPunct="0">
              <a:spcBef>
                <a:spcPct val="0"/>
              </a:spcBef>
              <a:spcAft>
                <a:spcPct val="0"/>
              </a:spcAft>
              <a:defRPr>
                <a:solidFill>
                  <a:schemeClr val="tx1"/>
                </a:solidFill>
                <a:latin typeface="Times New Roman" charset="0"/>
              </a:defRPr>
            </a:lvl6pPr>
            <a:lvl7pPr marL="2971800" indent="-228600" defTabSz="946150" eaLnBrk="0" fontAlgn="base" hangingPunct="0">
              <a:spcBef>
                <a:spcPct val="0"/>
              </a:spcBef>
              <a:spcAft>
                <a:spcPct val="0"/>
              </a:spcAft>
              <a:defRPr>
                <a:solidFill>
                  <a:schemeClr val="tx1"/>
                </a:solidFill>
                <a:latin typeface="Times New Roman" charset="0"/>
              </a:defRPr>
            </a:lvl7pPr>
            <a:lvl8pPr marL="3429000" indent="-228600" defTabSz="946150" eaLnBrk="0" fontAlgn="base" hangingPunct="0">
              <a:spcBef>
                <a:spcPct val="0"/>
              </a:spcBef>
              <a:spcAft>
                <a:spcPct val="0"/>
              </a:spcAft>
              <a:defRPr>
                <a:solidFill>
                  <a:schemeClr val="tx1"/>
                </a:solidFill>
                <a:latin typeface="Times New Roman" charset="0"/>
              </a:defRPr>
            </a:lvl8pPr>
            <a:lvl9pPr marL="3886200" indent="-228600" defTabSz="946150" eaLnBrk="0" fontAlgn="base" hangingPunct="0">
              <a:spcBef>
                <a:spcPct val="0"/>
              </a:spcBef>
              <a:spcAft>
                <a:spcPct val="0"/>
              </a:spcAft>
              <a:defRPr>
                <a:solidFill>
                  <a:schemeClr val="tx1"/>
                </a:solidFill>
                <a:latin typeface="Times New Roman" charset="0"/>
              </a:defRPr>
            </a:lvl9pPr>
          </a:lstStyle>
          <a:p>
            <a:fld id="{3B2DD7EC-AF70-ED45-A6AF-B3D094C5FC6E}" type="slidenum">
              <a:rPr lang="en-GB" altLang="x-none">
                <a:latin typeface="Arial" charset="0"/>
              </a:rPr>
              <a:pPr/>
              <a:t>6</a:t>
            </a:fld>
            <a:endParaRPr lang="en-GB" altLang="x-none">
              <a:latin typeface="Arial"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hr-HR" altLang="x-none"/>
          </a:p>
        </p:txBody>
      </p:sp>
    </p:spTree>
    <p:extLst>
      <p:ext uri="{BB962C8B-B14F-4D97-AF65-F5344CB8AC3E}">
        <p14:creationId xmlns:p14="http://schemas.microsoft.com/office/powerpoint/2010/main" val="10071401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50">
              <a:defRPr>
                <a:solidFill>
                  <a:schemeClr val="tx1"/>
                </a:solidFill>
                <a:latin typeface="Times New Roman" charset="0"/>
              </a:defRPr>
            </a:lvl1pPr>
            <a:lvl2pPr marL="742950" indent="-285750" defTabSz="946150">
              <a:defRPr>
                <a:solidFill>
                  <a:schemeClr val="tx1"/>
                </a:solidFill>
                <a:latin typeface="Times New Roman" charset="0"/>
              </a:defRPr>
            </a:lvl2pPr>
            <a:lvl3pPr marL="1143000" indent="-228600" defTabSz="946150">
              <a:defRPr>
                <a:solidFill>
                  <a:schemeClr val="tx1"/>
                </a:solidFill>
                <a:latin typeface="Times New Roman" charset="0"/>
              </a:defRPr>
            </a:lvl3pPr>
            <a:lvl4pPr marL="1600200" indent="-228600" defTabSz="946150">
              <a:defRPr>
                <a:solidFill>
                  <a:schemeClr val="tx1"/>
                </a:solidFill>
                <a:latin typeface="Times New Roman" charset="0"/>
              </a:defRPr>
            </a:lvl4pPr>
            <a:lvl5pPr marL="2057400" indent="-228600" defTabSz="946150">
              <a:defRPr>
                <a:solidFill>
                  <a:schemeClr val="tx1"/>
                </a:solidFill>
                <a:latin typeface="Times New Roman" charset="0"/>
              </a:defRPr>
            </a:lvl5pPr>
            <a:lvl6pPr marL="2514600" indent="-228600" defTabSz="946150" eaLnBrk="0" fontAlgn="base" hangingPunct="0">
              <a:spcBef>
                <a:spcPct val="0"/>
              </a:spcBef>
              <a:spcAft>
                <a:spcPct val="0"/>
              </a:spcAft>
              <a:defRPr>
                <a:solidFill>
                  <a:schemeClr val="tx1"/>
                </a:solidFill>
                <a:latin typeface="Times New Roman" charset="0"/>
              </a:defRPr>
            </a:lvl6pPr>
            <a:lvl7pPr marL="2971800" indent="-228600" defTabSz="946150" eaLnBrk="0" fontAlgn="base" hangingPunct="0">
              <a:spcBef>
                <a:spcPct val="0"/>
              </a:spcBef>
              <a:spcAft>
                <a:spcPct val="0"/>
              </a:spcAft>
              <a:defRPr>
                <a:solidFill>
                  <a:schemeClr val="tx1"/>
                </a:solidFill>
                <a:latin typeface="Times New Roman" charset="0"/>
              </a:defRPr>
            </a:lvl7pPr>
            <a:lvl8pPr marL="3429000" indent="-228600" defTabSz="946150" eaLnBrk="0" fontAlgn="base" hangingPunct="0">
              <a:spcBef>
                <a:spcPct val="0"/>
              </a:spcBef>
              <a:spcAft>
                <a:spcPct val="0"/>
              </a:spcAft>
              <a:defRPr>
                <a:solidFill>
                  <a:schemeClr val="tx1"/>
                </a:solidFill>
                <a:latin typeface="Times New Roman" charset="0"/>
              </a:defRPr>
            </a:lvl8pPr>
            <a:lvl9pPr marL="3886200" indent="-228600" defTabSz="946150" eaLnBrk="0" fontAlgn="base" hangingPunct="0">
              <a:spcBef>
                <a:spcPct val="0"/>
              </a:spcBef>
              <a:spcAft>
                <a:spcPct val="0"/>
              </a:spcAft>
              <a:defRPr>
                <a:solidFill>
                  <a:schemeClr val="tx1"/>
                </a:solidFill>
                <a:latin typeface="Times New Roman" charset="0"/>
              </a:defRPr>
            </a:lvl9pPr>
          </a:lstStyle>
          <a:p>
            <a:fld id="{4600D977-3031-BA42-A5FD-DB0E1AEBE14A}" type="slidenum">
              <a:rPr lang="en-GB" altLang="x-none">
                <a:latin typeface="Arial" charset="0"/>
              </a:rPr>
              <a:pPr/>
              <a:t>7</a:t>
            </a:fld>
            <a:endParaRPr lang="en-GB" altLang="x-none">
              <a:latin typeface="Arial"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x-none"/>
              <a:t>For us e. is manifested in short run movements fully as much as in long – run development changes, and is exercised by the imitators (who move in to exploit the opportunities exposed by the activities of the innovators) fully as much as by the innovators themselves. For us .e ceases only when imitative activity has succeeded in squeezing out all profit opportunities p. 128, Kirzner, 1973</a:t>
            </a:r>
          </a:p>
          <a:p>
            <a:pPr eaLnBrk="1" hangingPunct="1"/>
            <a:r>
              <a:rPr lang="en-GB" altLang="x-none"/>
              <a:t>‘These short run processes, being made up of the imitative activities of followers striking ‘at the margin of the profits and the outputs of existing firms’ do not , for Schumpeter, exemplify the exercise of e. E. is reserved for the brilliant, imaginative, daring. Resourceful innovator. For us ce. Is exercised whenever a market participant recognizes that doing something even a little different form what is currently being done may more accurately anticipate the actual opportunities available. P. 129, Kirzner, 1973</a:t>
            </a:r>
          </a:p>
          <a:p>
            <a:pPr eaLnBrk="1" hangingPunct="1"/>
            <a:r>
              <a:rPr lang="en-GB" altLang="x-none" b="1" i="1"/>
              <a:t>NSI is the essential framework which ensures balance between creation and destruction</a:t>
            </a:r>
            <a:endParaRPr lang="en-GB" altLang="x-none"/>
          </a:p>
          <a:p>
            <a:pPr eaLnBrk="1" hangingPunct="1"/>
            <a:r>
              <a:rPr lang="en-GB" altLang="x-none"/>
              <a:t>Why this framework is essential to entrepreneurship? Because it influences the size and opportunities for entrepreneurial rents</a:t>
            </a:r>
          </a:p>
          <a:p>
            <a:pPr eaLnBrk="1" hangingPunct="1"/>
            <a:endParaRPr lang="en-GB" altLang="x-none"/>
          </a:p>
        </p:txBody>
      </p:sp>
    </p:spTree>
    <p:extLst>
      <p:ext uri="{BB962C8B-B14F-4D97-AF65-F5344CB8AC3E}">
        <p14:creationId xmlns:p14="http://schemas.microsoft.com/office/powerpoint/2010/main" val="8108954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50">
              <a:defRPr>
                <a:solidFill>
                  <a:schemeClr val="tx1"/>
                </a:solidFill>
                <a:latin typeface="Times New Roman" charset="0"/>
              </a:defRPr>
            </a:lvl1pPr>
            <a:lvl2pPr marL="742950" indent="-285750" defTabSz="946150">
              <a:defRPr>
                <a:solidFill>
                  <a:schemeClr val="tx1"/>
                </a:solidFill>
                <a:latin typeface="Times New Roman" charset="0"/>
              </a:defRPr>
            </a:lvl2pPr>
            <a:lvl3pPr marL="1143000" indent="-228600" defTabSz="946150">
              <a:defRPr>
                <a:solidFill>
                  <a:schemeClr val="tx1"/>
                </a:solidFill>
                <a:latin typeface="Times New Roman" charset="0"/>
              </a:defRPr>
            </a:lvl3pPr>
            <a:lvl4pPr marL="1600200" indent="-228600" defTabSz="946150">
              <a:defRPr>
                <a:solidFill>
                  <a:schemeClr val="tx1"/>
                </a:solidFill>
                <a:latin typeface="Times New Roman" charset="0"/>
              </a:defRPr>
            </a:lvl4pPr>
            <a:lvl5pPr marL="2057400" indent="-228600" defTabSz="946150">
              <a:defRPr>
                <a:solidFill>
                  <a:schemeClr val="tx1"/>
                </a:solidFill>
                <a:latin typeface="Times New Roman" charset="0"/>
              </a:defRPr>
            </a:lvl5pPr>
            <a:lvl6pPr marL="2514600" indent="-228600" defTabSz="946150" eaLnBrk="0" fontAlgn="base" hangingPunct="0">
              <a:spcBef>
                <a:spcPct val="0"/>
              </a:spcBef>
              <a:spcAft>
                <a:spcPct val="0"/>
              </a:spcAft>
              <a:defRPr>
                <a:solidFill>
                  <a:schemeClr val="tx1"/>
                </a:solidFill>
                <a:latin typeface="Times New Roman" charset="0"/>
              </a:defRPr>
            </a:lvl6pPr>
            <a:lvl7pPr marL="2971800" indent="-228600" defTabSz="946150" eaLnBrk="0" fontAlgn="base" hangingPunct="0">
              <a:spcBef>
                <a:spcPct val="0"/>
              </a:spcBef>
              <a:spcAft>
                <a:spcPct val="0"/>
              </a:spcAft>
              <a:defRPr>
                <a:solidFill>
                  <a:schemeClr val="tx1"/>
                </a:solidFill>
                <a:latin typeface="Times New Roman" charset="0"/>
              </a:defRPr>
            </a:lvl7pPr>
            <a:lvl8pPr marL="3429000" indent="-228600" defTabSz="946150" eaLnBrk="0" fontAlgn="base" hangingPunct="0">
              <a:spcBef>
                <a:spcPct val="0"/>
              </a:spcBef>
              <a:spcAft>
                <a:spcPct val="0"/>
              </a:spcAft>
              <a:defRPr>
                <a:solidFill>
                  <a:schemeClr val="tx1"/>
                </a:solidFill>
                <a:latin typeface="Times New Roman" charset="0"/>
              </a:defRPr>
            </a:lvl8pPr>
            <a:lvl9pPr marL="3886200" indent="-228600" defTabSz="946150" eaLnBrk="0" fontAlgn="base" hangingPunct="0">
              <a:spcBef>
                <a:spcPct val="0"/>
              </a:spcBef>
              <a:spcAft>
                <a:spcPct val="0"/>
              </a:spcAft>
              <a:defRPr>
                <a:solidFill>
                  <a:schemeClr val="tx1"/>
                </a:solidFill>
                <a:latin typeface="Times New Roman" charset="0"/>
              </a:defRPr>
            </a:lvl9pPr>
          </a:lstStyle>
          <a:p>
            <a:fld id="{4FA85F51-0F63-3D4B-91FB-7C13064D04BB}" type="slidenum">
              <a:rPr lang="en-GB" altLang="x-none">
                <a:latin typeface="Arial" charset="0"/>
              </a:rPr>
              <a:pPr/>
              <a:t>8</a:t>
            </a:fld>
            <a:endParaRPr lang="en-GB" altLang="x-none">
              <a:latin typeface="Arial"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tLang="x-none"/>
          </a:p>
        </p:txBody>
      </p:sp>
    </p:spTree>
    <p:extLst>
      <p:ext uri="{BB962C8B-B14F-4D97-AF65-F5344CB8AC3E}">
        <p14:creationId xmlns:p14="http://schemas.microsoft.com/office/powerpoint/2010/main" val="4656038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50">
              <a:defRPr>
                <a:solidFill>
                  <a:schemeClr val="tx1"/>
                </a:solidFill>
                <a:latin typeface="Times New Roman" charset="0"/>
              </a:defRPr>
            </a:lvl1pPr>
            <a:lvl2pPr marL="742950" indent="-285750" defTabSz="946150">
              <a:defRPr>
                <a:solidFill>
                  <a:schemeClr val="tx1"/>
                </a:solidFill>
                <a:latin typeface="Times New Roman" charset="0"/>
              </a:defRPr>
            </a:lvl2pPr>
            <a:lvl3pPr marL="1143000" indent="-228600" defTabSz="946150">
              <a:defRPr>
                <a:solidFill>
                  <a:schemeClr val="tx1"/>
                </a:solidFill>
                <a:latin typeface="Times New Roman" charset="0"/>
              </a:defRPr>
            </a:lvl3pPr>
            <a:lvl4pPr marL="1600200" indent="-228600" defTabSz="946150">
              <a:defRPr>
                <a:solidFill>
                  <a:schemeClr val="tx1"/>
                </a:solidFill>
                <a:latin typeface="Times New Roman" charset="0"/>
              </a:defRPr>
            </a:lvl4pPr>
            <a:lvl5pPr marL="2057400" indent="-228600" defTabSz="946150">
              <a:defRPr>
                <a:solidFill>
                  <a:schemeClr val="tx1"/>
                </a:solidFill>
                <a:latin typeface="Times New Roman" charset="0"/>
              </a:defRPr>
            </a:lvl5pPr>
            <a:lvl6pPr marL="2514600" indent="-228600" defTabSz="946150" eaLnBrk="0" fontAlgn="base" hangingPunct="0">
              <a:spcBef>
                <a:spcPct val="0"/>
              </a:spcBef>
              <a:spcAft>
                <a:spcPct val="0"/>
              </a:spcAft>
              <a:defRPr>
                <a:solidFill>
                  <a:schemeClr val="tx1"/>
                </a:solidFill>
                <a:latin typeface="Times New Roman" charset="0"/>
              </a:defRPr>
            </a:lvl6pPr>
            <a:lvl7pPr marL="2971800" indent="-228600" defTabSz="946150" eaLnBrk="0" fontAlgn="base" hangingPunct="0">
              <a:spcBef>
                <a:spcPct val="0"/>
              </a:spcBef>
              <a:spcAft>
                <a:spcPct val="0"/>
              </a:spcAft>
              <a:defRPr>
                <a:solidFill>
                  <a:schemeClr val="tx1"/>
                </a:solidFill>
                <a:latin typeface="Times New Roman" charset="0"/>
              </a:defRPr>
            </a:lvl7pPr>
            <a:lvl8pPr marL="3429000" indent="-228600" defTabSz="946150" eaLnBrk="0" fontAlgn="base" hangingPunct="0">
              <a:spcBef>
                <a:spcPct val="0"/>
              </a:spcBef>
              <a:spcAft>
                <a:spcPct val="0"/>
              </a:spcAft>
              <a:defRPr>
                <a:solidFill>
                  <a:schemeClr val="tx1"/>
                </a:solidFill>
                <a:latin typeface="Times New Roman" charset="0"/>
              </a:defRPr>
            </a:lvl8pPr>
            <a:lvl9pPr marL="3886200" indent="-228600" defTabSz="946150" eaLnBrk="0" fontAlgn="base" hangingPunct="0">
              <a:spcBef>
                <a:spcPct val="0"/>
              </a:spcBef>
              <a:spcAft>
                <a:spcPct val="0"/>
              </a:spcAft>
              <a:defRPr>
                <a:solidFill>
                  <a:schemeClr val="tx1"/>
                </a:solidFill>
                <a:latin typeface="Times New Roman" charset="0"/>
              </a:defRPr>
            </a:lvl9pPr>
          </a:lstStyle>
          <a:p>
            <a:fld id="{226E5C13-4619-354E-9C05-24A9F9040F72}" type="slidenum">
              <a:rPr lang="en-GB" altLang="x-none">
                <a:latin typeface="Arial" charset="0"/>
              </a:rPr>
              <a:pPr/>
              <a:t>9</a:t>
            </a:fld>
            <a:endParaRPr lang="en-GB" altLang="x-none">
              <a:latin typeface="Arial"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x-none"/>
              <a:t> .. the point is that what takes place within the market and what frames the market co-evolve. P. 31 Mark Harvey and Stan Metcalfe (2005) The ordering of change: Polany, Schumpeter and the nature of the market mechanism, CRIC University of Manchester, Discussion Paper 70, March</a:t>
            </a:r>
          </a:p>
        </p:txBody>
      </p:sp>
    </p:spTree>
    <p:extLst>
      <p:ext uri="{BB962C8B-B14F-4D97-AF65-F5344CB8AC3E}">
        <p14:creationId xmlns:p14="http://schemas.microsoft.com/office/powerpoint/2010/main" val="17558878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r>
              <a:rPr lang="en-GB" smtClean="0"/>
              <a:t>One can find the basis of EO as broken down to its components of TO, MO and IO in the earlier literature.</a:t>
            </a:r>
          </a:p>
          <a:p>
            <a:endParaRPr lang="en-GB"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FD8018A-19BC-41C9-92A7-F7E6D27A665E}" type="slidenum">
              <a:rPr lang="en-GB" smtClean="0">
                <a:latin typeface="Arial" pitchFamily="34" charset="0"/>
              </a:rPr>
              <a:pPr/>
              <a:t>10</a:t>
            </a:fld>
            <a:endParaRPr lang="en-GB"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7" descr="MidBlue1024"/>
          <p:cNvPicPr>
            <a:picLocks noChangeAspect="1" noChangeArrowheads="1"/>
          </p:cNvPicPr>
          <p:nvPr userDrawn="1"/>
        </p:nvPicPr>
        <p:blipFill>
          <a:blip r:embed="rId2" cstate="print"/>
          <a:srcRect/>
          <a:stretch>
            <a:fillRect/>
          </a:stretch>
        </p:blipFill>
        <p:spPr bwMode="auto">
          <a:xfrm>
            <a:off x="0" y="0"/>
            <a:ext cx="9144000" cy="1295400"/>
          </a:xfrm>
          <a:prstGeom prst="rect">
            <a:avLst/>
          </a:prstGeom>
          <a:noFill/>
          <a:ln w="9525">
            <a:noFill/>
            <a:miter lim="800000"/>
            <a:headEnd/>
            <a:tailEnd/>
          </a:ln>
        </p:spPr>
      </p:pic>
      <p:sp>
        <p:nvSpPr>
          <p:cNvPr id="4098" name="Rectangle 2"/>
          <p:cNvSpPr>
            <a:spLocks noGrp="1" noChangeArrowheads="1"/>
          </p:cNvSpPr>
          <p:nvPr>
            <p:ph type="ctrTitle"/>
          </p:nvPr>
        </p:nvSpPr>
        <p:spPr>
          <a:xfrm>
            <a:off x="323850" y="1484313"/>
            <a:ext cx="8496300" cy="1368425"/>
          </a:xfrm>
        </p:spPr>
        <p:txBody>
          <a:bodyPr/>
          <a:lstStyle>
            <a:lvl1pPr>
              <a:defRPr/>
            </a:lvl1pPr>
          </a:lstStyle>
          <a:p>
            <a:r>
              <a:rPr lang="en-US"/>
              <a:t>Click to edit Master title style</a:t>
            </a:r>
          </a:p>
        </p:txBody>
      </p:sp>
      <p:sp>
        <p:nvSpPr>
          <p:cNvPr id="4099" name="Rectangle 3"/>
          <p:cNvSpPr>
            <a:spLocks noGrp="1" noChangeArrowheads="1"/>
          </p:cNvSpPr>
          <p:nvPr>
            <p:ph type="subTitle" idx="1"/>
          </p:nvPr>
        </p:nvSpPr>
        <p:spPr>
          <a:xfrm>
            <a:off x="323850" y="3068638"/>
            <a:ext cx="8496300" cy="3097212"/>
          </a:xfrm>
        </p:spPr>
        <p:txBody>
          <a:bodyPr/>
          <a:lstStyle>
            <a:lvl1pPr marL="0" indent="0">
              <a:buFontTx/>
              <a:buNone/>
              <a:defRPr/>
            </a:lvl1pPr>
          </a:lstStyle>
          <a:p>
            <a:r>
              <a:rPr lang="en-US"/>
              <a:t>Click to edit Master subtitle style</a:t>
            </a:r>
          </a:p>
        </p:txBody>
      </p:sp>
      <p:sp>
        <p:nvSpPr>
          <p:cNvPr id="5" name="Rectangle 9"/>
          <p:cNvSpPr>
            <a:spLocks noGrp="1" noChangeArrowheads="1"/>
          </p:cNvSpPr>
          <p:nvPr>
            <p:ph type="ftr" sz="quarter" idx="10"/>
          </p:nvPr>
        </p:nvSpPr>
        <p:spPr bwMode="auto">
          <a:xfrm>
            <a:off x="323850" y="6245225"/>
            <a:ext cx="8496300" cy="476250"/>
          </a:xfrm>
          <a:prstGeom prst="rect">
            <a:avLst/>
          </a:prstGeom>
          <a:ln>
            <a:miter lim="800000"/>
            <a:headEnd/>
            <a:tailEnd/>
          </a:ln>
        </p:spPr>
        <p:txBody>
          <a:bodyPr vert="horz" wrap="square" lIns="91440" tIns="45720" rIns="91440" bIns="45720" numCol="1" anchor="ctr" anchorCtr="0" compatLnSpc="1">
            <a:prstTxWarp prst="textNoShape">
              <a:avLst/>
            </a:prstTxWarp>
          </a:bodyPr>
          <a:lstStyle>
            <a:lvl1pPr algn="ctr">
              <a:defRPr sz="1400">
                <a:latin typeface="Arial" charset="0"/>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4851E397-57BB-4615-B23A-818D3F76065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908050"/>
            <a:ext cx="2122487" cy="5257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30200" y="908050"/>
            <a:ext cx="6215063"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DE6FB992-E033-4638-ABE6-C0F0F576952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85C10354-3CB4-49A6-9269-FBA0242680C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2C9D98E9-4B2F-482D-8DD7-24D97D1CBBC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30200" y="2708275"/>
            <a:ext cx="4168775" cy="3457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1375" y="2708275"/>
            <a:ext cx="4168775" cy="3457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6"/>
          <p:cNvSpPr>
            <a:spLocks noGrp="1" noChangeArrowheads="1"/>
          </p:cNvSpPr>
          <p:nvPr>
            <p:ph type="sldNum" sz="quarter" idx="10"/>
          </p:nvPr>
        </p:nvSpPr>
        <p:spPr>
          <a:ln/>
        </p:spPr>
        <p:txBody>
          <a:bodyPr/>
          <a:lstStyle>
            <a:lvl1pPr>
              <a:defRPr/>
            </a:lvl1pPr>
          </a:lstStyle>
          <a:p>
            <a:pPr>
              <a:defRPr/>
            </a:pPr>
            <a:fld id="{F181B782-7F0C-46FF-85C7-1B159FDB04F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a:spLocks noGrp="1" noChangeArrowheads="1"/>
          </p:cNvSpPr>
          <p:nvPr>
            <p:ph type="sldNum" sz="quarter" idx="10"/>
          </p:nvPr>
        </p:nvSpPr>
        <p:spPr>
          <a:ln/>
        </p:spPr>
        <p:txBody>
          <a:bodyPr/>
          <a:lstStyle>
            <a:lvl1pPr>
              <a:defRPr/>
            </a:lvl1pPr>
          </a:lstStyle>
          <a:p>
            <a:pPr>
              <a:defRPr/>
            </a:pPr>
            <a:fld id="{4412A675-8BB6-4DEA-AE5E-2778FC63CD4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6"/>
          <p:cNvSpPr>
            <a:spLocks noGrp="1" noChangeArrowheads="1"/>
          </p:cNvSpPr>
          <p:nvPr>
            <p:ph type="sldNum" sz="quarter" idx="10"/>
          </p:nvPr>
        </p:nvSpPr>
        <p:spPr>
          <a:ln/>
        </p:spPr>
        <p:txBody>
          <a:bodyPr/>
          <a:lstStyle>
            <a:lvl1pPr>
              <a:defRPr/>
            </a:lvl1pPr>
          </a:lstStyle>
          <a:p>
            <a:pPr>
              <a:defRPr/>
            </a:pPr>
            <a:fld id="{CA9BAE5D-E4F3-4EBA-8984-55D0513DACB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9CB5EE5E-6372-47C0-9C31-942FE593AEB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F02A78A-6573-4B5E-A3EC-8EEC2A090AC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2DA22072-FA94-4CC2-B07C-1C56BD80F8C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30200" y="908050"/>
            <a:ext cx="8489950" cy="1296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330200" y="2708275"/>
            <a:ext cx="8489950" cy="34575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3078" name="Rectangle 6"/>
          <p:cNvSpPr>
            <a:spLocks noGrp="1" noChangeArrowheads="1"/>
          </p:cNvSpPr>
          <p:nvPr>
            <p:ph type="sldNum" sz="quarter" idx="4"/>
          </p:nvPr>
        </p:nvSpPr>
        <p:spPr bwMode="auto">
          <a:xfrm>
            <a:off x="7812088" y="6337300"/>
            <a:ext cx="1008062"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FE6EDD29-39CC-468D-A1E4-72805BFB5C8D}" type="slidenum">
              <a:rPr lang="en-US"/>
              <a:pPr>
                <a:defRPr/>
              </a:pPr>
              <a:t>‹#›</a:t>
            </a:fld>
            <a:endParaRPr lang="en-US"/>
          </a:p>
        </p:txBody>
      </p:sp>
      <p:pic>
        <p:nvPicPr>
          <p:cNvPr id="3077" name="Picture 17" descr="MidBlue90"/>
          <p:cNvPicPr>
            <a:picLocks noChangeAspect="1" noChangeArrowheads="1"/>
          </p:cNvPicPr>
          <p:nvPr userDrawn="1"/>
        </p:nvPicPr>
        <p:blipFill>
          <a:blip r:embed="rId13" cstate="print"/>
          <a:srcRect/>
          <a:stretch>
            <a:fillRect/>
          </a:stretch>
        </p:blipFill>
        <p:spPr bwMode="auto">
          <a:xfrm>
            <a:off x="0" y="0"/>
            <a:ext cx="9144000" cy="5143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76"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hdr="0" ftr="0"/>
  <p:txStyles>
    <p:titleStyle>
      <a:lvl1pPr algn="l" rtl="0" eaLnBrk="0" fontAlgn="base" hangingPunct="0">
        <a:spcBef>
          <a:spcPct val="0"/>
        </a:spcBef>
        <a:spcAft>
          <a:spcPct val="0"/>
        </a:spcAft>
        <a:defRPr sz="3000" b="1">
          <a:solidFill>
            <a:schemeClr val="tx2"/>
          </a:solidFill>
          <a:latin typeface="+mj-lt"/>
          <a:ea typeface="+mj-ea"/>
          <a:cs typeface="+mj-cs"/>
        </a:defRPr>
      </a:lvl1pPr>
      <a:lvl2pPr algn="l" rtl="0" eaLnBrk="0" fontAlgn="base" hangingPunct="0">
        <a:spcBef>
          <a:spcPct val="0"/>
        </a:spcBef>
        <a:spcAft>
          <a:spcPct val="0"/>
        </a:spcAft>
        <a:defRPr sz="3000" b="1">
          <a:solidFill>
            <a:schemeClr val="tx2"/>
          </a:solidFill>
          <a:latin typeface="Arial" charset="0"/>
        </a:defRPr>
      </a:lvl2pPr>
      <a:lvl3pPr algn="l" rtl="0" eaLnBrk="0" fontAlgn="base" hangingPunct="0">
        <a:spcBef>
          <a:spcPct val="0"/>
        </a:spcBef>
        <a:spcAft>
          <a:spcPct val="0"/>
        </a:spcAft>
        <a:defRPr sz="3000" b="1">
          <a:solidFill>
            <a:schemeClr val="tx2"/>
          </a:solidFill>
          <a:latin typeface="Arial" charset="0"/>
        </a:defRPr>
      </a:lvl3pPr>
      <a:lvl4pPr algn="l" rtl="0" eaLnBrk="0" fontAlgn="base" hangingPunct="0">
        <a:spcBef>
          <a:spcPct val="0"/>
        </a:spcBef>
        <a:spcAft>
          <a:spcPct val="0"/>
        </a:spcAft>
        <a:defRPr sz="3000" b="1">
          <a:solidFill>
            <a:schemeClr val="tx2"/>
          </a:solidFill>
          <a:latin typeface="Arial" charset="0"/>
        </a:defRPr>
      </a:lvl4pPr>
      <a:lvl5pPr algn="l" rtl="0" eaLnBrk="0" fontAlgn="base" hangingPunct="0">
        <a:spcBef>
          <a:spcPct val="0"/>
        </a:spcBef>
        <a:spcAft>
          <a:spcPct val="0"/>
        </a:spcAft>
        <a:defRPr sz="3000" b="1">
          <a:solidFill>
            <a:schemeClr val="tx2"/>
          </a:solidFill>
          <a:latin typeface="Arial" charset="0"/>
        </a:defRPr>
      </a:lvl5pPr>
      <a:lvl6pPr marL="457200" algn="l" rtl="0" fontAlgn="base">
        <a:spcBef>
          <a:spcPct val="0"/>
        </a:spcBef>
        <a:spcAft>
          <a:spcPct val="0"/>
        </a:spcAft>
        <a:defRPr sz="3000" b="1">
          <a:solidFill>
            <a:schemeClr val="tx2"/>
          </a:solidFill>
          <a:latin typeface="Arial" charset="0"/>
        </a:defRPr>
      </a:lvl6pPr>
      <a:lvl7pPr marL="914400" algn="l" rtl="0" fontAlgn="base">
        <a:spcBef>
          <a:spcPct val="0"/>
        </a:spcBef>
        <a:spcAft>
          <a:spcPct val="0"/>
        </a:spcAft>
        <a:defRPr sz="3000" b="1">
          <a:solidFill>
            <a:schemeClr val="tx2"/>
          </a:solidFill>
          <a:latin typeface="Arial" charset="0"/>
        </a:defRPr>
      </a:lvl7pPr>
      <a:lvl8pPr marL="1371600" algn="l" rtl="0" fontAlgn="base">
        <a:spcBef>
          <a:spcPct val="0"/>
        </a:spcBef>
        <a:spcAft>
          <a:spcPct val="0"/>
        </a:spcAft>
        <a:defRPr sz="3000" b="1">
          <a:solidFill>
            <a:schemeClr val="tx2"/>
          </a:solidFill>
          <a:latin typeface="Arial" charset="0"/>
        </a:defRPr>
      </a:lvl8pPr>
      <a:lvl9pPr marL="1828800" algn="l" rtl="0" fontAlgn="base">
        <a:spcBef>
          <a:spcPct val="0"/>
        </a:spcBef>
        <a:spcAft>
          <a:spcPct val="0"/>
        </a:spcAft>
        <a:defRPr sz="30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1.e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package" Target="../embeddings/Microsoft_Word_Document1.docx"/><Relationship Id="rId5" Type="http://schemas.openxmlformats.org/officeDocument/2006/relationships/image" Target="../media/image12.emf"/><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3.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4.emf"/><Relationship Id="rId3" Type="http://schemas.openxmlformats.org/officeDocument/2006/relationships/image" Target="../media/image15.e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6.emf"/><Relationship Id="rId3" Type="http://schemas.openxmlformats.org/officeDocument/2006/relationships/image" Target="../media/image17.e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8.emf"/><Relationship Id="rId3" Type="http://schemas.openxmlformats.org/officeDocument/2006/relationships/image" Target="../media/image19.e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0.e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1.e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2.e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researchgate.net/publication/200465374_National_Systems_of_Innovation_and_Entrepreneurship_In_Search_of_a_Missing_Link"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jpe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hyperlink" Target="http://images.google.co.uk/imgres?imgurl=http://www.fda.gov/cdrh/present/dia_jan_2000/DIA-Jan-2000-3.gif&amp;imgrefurl=http://www.fda.gov/cdrh/present/dia_jan_2000/dia-jan-2001.html&amp;h=189&amp;w=173&amp;sz=3&amp;hl=en&amp;sig2=z0ti42k5ubHTE7Xqi1cwwg&amp;start=10&amp;tbnid=gvEs5D50du7ljM:&amp;tbnh=103&amp;tbnw=94&amp;ei=GdciRfjrM63KwQG6iMiODA&amp;prev=/images?q=searching+cartoon&amp;svnum=10&amp;hl=en&amp;lr=&amp;safe=off&amp;sa=G" TargetMode="External"/><Relationship Id="rId4"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79388" y="1556792"/>
            <a:ext cx="8785225" cy="1872208"/>
          </a:xfrm>
        </p:spPr>
        <p:txBody>
          <a:bodyPr/>
          <a:lstStyle/>
          <a:p>
            <a:pPr algn="ctr" eaLnBrk="1" hangingPunct="1">
              <a:defRPr/>
            </a:pPr>
            <a:r>
              <a:rPr lang="en-GB" sz="2400" dirty="0" smtClean="0">
                <a:solidFill>
                  <a:schemeClr val="tx1">
                    <a:lumMod val="95000"/>
                    <a:lumOff val="5000"/>
                  </a:schemeClr>
                </a:solidFill>
              </a:rPr>
              <a:t>Entrepreneurship in a comparative economics perspective</a:t>
            </a:r>
            <a:r>
              <a:rPr lang="en-GB" sz="2800" dirty="0" smtClean="0">
                <a:solidFill>
                  <a:schemeClr val="tx1">
                    <a:lumMod val="95000"/>
                    <a:lumOff val="5000"/>
                  </a:schemeClr>
                </a:solidFill>
              </a:rPr>
              <a:t>: </a:t>
            </a:r>
            <a:br>
              <a:rPr lang="en-GB" sz="2800" dirty="0" smtClean="0">
                <a:solidFill>
                  <a:schemeClr val="tx1">
                    <a:lumMod val="95000"/>
                    <a:lumOff val="5000"/>
                  </a:schemeClr>
                </a:solidFill>
              </a:rPr>
            </a:br>
            <a:r>
              <a:rPr lang="en-GB" sz="2800" dirty="0" smtClean="0">
                <a:solidFill>
                  <a:schemeClr val="tx1">
                    <a:lumMod val="95000"/>
                    <a:lumOff val="5000"/>
                  </a:schemeClr>
                </a:solidFill>
              </a:rPr>
              <a:t/>
            </a:r>
            <a:br>
              <a:rPr lang="en-GB" sz="2800" dirty="0" smtClean="0">
                <a:solidFill>
                  <a:schemeClr val="tx1">
                    <a:lumMod val="95000"/>
                    <a:lumOff val="5000"/>
                  </a:schemeClr>
                </a:solidFill>
              </a:rPr>
            </a:br>
            <a:r>
              <a:rPr lang="en-GB" sz="2000" dirty="0" smtClean="0">
                <a:solidFill>
                  <a:schemeClr val="tx1">
                    <a:lumMod val="95000"/>
                    <a:lumOff val="5000"/>
                  </a:schemeClr>
                </a:solidFill>
              </a:rPr>
              <a:t>Varieties of institutional shaping of entrepreneurial opportunities</a:t>
            </a:r>
            <a:r>
              <a:rPr lang="en-GB" sz="2000" dirty="0" smtClean="0">
                <a:solidFill>
                  <a:srgbClr val="FF0000"/>
                </a:solidFill>
              </a:rPr>
              <a:t/>
            </a:r>
            <a:br>
              <a:rPr lang="en-GB" sz="2000" dirty="0" smtClean="0">
                <a:solidFill>
                  <a:srgbClr val="FF0000"/>
                </a:solidFill>
              </a:rPr>
            </a:br>
            <a:r>
              <a:rPr lang="en-GB" sz="2800" dirty="0" smtClean="0"/>
              <a:t/>
            </a:r>
            <a:br>
              <a:rPr lang="en-GB" sz="2800" dirty="0" smtClean="0"/>
            </a:br>
            <a:endParaRPr lang="en-US" sz="4400" dirty="0" smtClean="0">
              <a:effectLst>
                <a:outerShdw blurRad="38100" dist="38100" dir="2700000" algn="tl">
                  <a:srgbClr val="000000">
                    <a:alpha val="43137"/>
                  </a:srgbClr>
                </a:outerShdw>
              </a:effectLst>
            </a:endParaRPr>
          </a:p>
        </p:txBody>
      </p:sp>
      <p:sp>
        <p:nvSpPr>
          <p:cNvPr id="2051" name="Rectangle 3"/>
          <p:cNvSpPr>
            <a:spLocks noGrp="1" noChangeArrowheads="1"/>
          </p:cNvSpPr>
          <p:nvPr>
            <p:ph type="subTitle" idx="1"/>
          </p:nvPr>
        </p:nvSpPr>
        <p:spPr>
          <a:xfrm>
            <a:off x="323850" y="3789363"/>
            <a:ext cx="8496300" cy="2232025"/>
          </a:xfrm>
        </p:spPr>
        <p:txBody>
          <a:bodyPr/>
          <a:lstStyle/>
          <a:p>
            <a:pPr algn="ctr" eaLnBrk="1" hangingPunct="1">
              <a:defRPr/>
            </a:pPr>
            <a:r>
              <a:rPr lang="en-US" sz="1800" dirty="0" err="1" smtClean="0"/>
              <a:t>Slavo</a:t>
            </a:r>
            <a:r>
              <a:rPr lang="en-US" sz="1800" dirty="0" smtClean="0"/>
              <a:t> </a:t>
            </a:r>
            <a:r>
              <a:rPr lang="en-US" sz="1800" dirty="0" err="1" smtClean="0"/>
              <a:t>Radosevic</a:t>
            </a:r>
            <a:endParaRPr lang="en-US" sz="1800" dirty="0" smtClean="0"/>
          </a:p>
          <a:p>
            <a:pPr algn="ctr" eaLnBrk="1" hangingPunct="1">
              <a:defRPr/>
            </a:pPr>
            <a:r>
              <a:rPr lang="en-GB" sz="1600" dirty="0" smtClean="0"/>
              <a:t>UCL- University College London</a:t>
            </a:r>
          </a:p>
          <a:p>
            <a:pPr algn="ctr" eaLnBrk="1" hangingPunct="1">
              <a:defRPr/>
            </a:pPr>
            <a:r>
              <a:rPr lang="en-GB" sz="1800" dirty="0" smtClean="0"/>
              <a:t>Esin Yoruk</a:t>
            </a:r>
          </a:p>
          <a:p>
            <a:pPr algn="ctr" eaLnBrk="1" hangingPunct="1">
              <a:defRPr/>
            </a:pPr>
            <a:r>
              <a:rPr lang="en-GB" sz="1600" dirty="0" smtClean="0"/>
              <a:t>Coventry Business School</a:t>
            </a:r>
          </a:p>
          <a:p>
            <a:pPr algn="ctr" eaLnBrk="1" hangingPunct="1">
              <a:defRPr/>
            </a:pPr>
            <a:endParaRPr lang="en-GB" sz="1800" dirty="0" smtClean="0">
              <a:effectLst>
                <a:outerShdw blurRad="38100" dist="38100" dir="2700000" algn="tl">
                  <a:srgbClr val="000000">
                    <a:alpha val="43137"/>
                  </a:srgbClr>
                </a:outerShdw>
              </a:effectLst>
            </a:endParaRPr>
          </a:p>
          <a:p>
            <a:pPr algn="ctr" eaLnBrk="1" hangingPunct="1">
              <a:defRPr/>
            </a:pPr>
            <a:r>
              <a:rPr lang="en-GB" sz="1600" dirty="0" err="1" smtClean="0"/>
              <a:t>Birkbeck</a:t>
            </a:r>
            <a:r>
              <a:rPr lang="en-GB" sz="1600" dirty="0" smtClean="0"/>
              <a:t> CIMR Workshop, Nov 13 , 2019</a:t>
            </a:r>
            <a:endParaRPr lang="en-US" sz="1400" dirty="0" smtClean="0"/>
          </a:p>
          <a:p>
            <a:pPr eaLnBrk="1" hangingPunct="1">
              <a:defRPr/>
            </a:pPr>
            <a:endParaRPr lang="en-US" sz="2400"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30200" y="642242"/>
            <a:ext cx="8489950" cy="1296988"/>
          </a:xfrm>
        </p:spPr>
        <p:txBody>
          <a:bodyPr/>
          <a:lstStyle/>
          <a:p>
            <a:pPr algn="ctr"/>
            <a:r>
              <a:rPr lang="en-GB" sz="2800" smtClean="0"/>
              <a:t>Entrepreneurial Opportunities from a           System of Innovation Perspective</a:t>
            </a:r>
            <a:endParaRPr lang="en-GB" smtClean="0"/>
          </a:p>
        </p:txBody>
      </p:sp>
      <p:sp>
        <p:nvSpPr>
          <p:cNvPr id="8195" name="Content Placeholder 2"/>
          <p:cNvSpPr>
            <a:spLocks noGrp="1"/>
          </p:cNvSpPr>
          <p:nvPr>
            <p:ph idx="1"/>
          </p:nvPr>
        </p:nvSpPr>
        <p:spPr>
          <a:xfrm>
            <a:off x="330200" y="1700808"/>
            <a:ext cx="8489950" cy="4824536"/>
          </a:xfrm>
        </p:spPr>
        <p:txBody>
          <a:bodyPr/>
          <a:lstStyle/>
          <a:p>
            <a:pPr eaLnBrk="1" hangingPunct="1"/>
            <a:r>
              <a:rPr lang="en-GB" sz="2400" dirty="0" smtClean="0"/>
              <a:t>TO: </a:t>
            </a:r>
            <a:r>
              <a:rPr lang="en-GB" sz="2400" dirty="0" smtClean="0">
                <a:solidFill>
                  <a:srgbClr val="FF0000"/>
                </a:solidFill>
              </a:rPr>
              <a:t>Schumpeter (1934) </a:t>
            </a:r>
            <a:r>
              <a:rPr lang="en-GB" sz="2400" dirty="0" err="1" smtClean="0"/>
              <a:t>E’ship</a:t>
            </a:r>
            <a:r>
              <a:rPr lang="en-GB" sz="2400" dirty="0" smtClean="0"/>
              <a:t> is a function of </a:t>
            </a:r>
            <a:r>
              <a:rPr lang="en-GB" sz="2400" dirty="0" smtClean="0">
                <a:solidFill>
                  <a:srgbClr val="0070C0"/>
                </a:solidFill>
              </a:rPr>
              <a:t>innovation opportunities</a:t>
            </a:r>
            <a:r>
              <a:rPr lang="en-GB" sz="2400" dirty="0" smtClean="0"/>
              <a:t>, which is a key pre-condition for generation of entrepreneurial rents.</a:t>
            </a:r>
          </a:p>
          <a:p>
            <a:pPr eaLnBrk="1" hangingPunct="1"/>
            <a:endParaRPr lang="en-GB" sz="2400" dirty="0" smtClean="0"/>
          </a:p>
          <a:p>
            <a:pPr eaLnBrk="1" hangingPunct="1"/>
            <a:r>
              <a:rPr lang="en-GB" sz="2400" dirty="0" smtClean="0"/>
              <a:t>MO: </a:t>
            </a:r>
            <a:r>
              <a:rPr lang="en-GB" sz="2400" dirty="0" err="1" smtClean="0">
                <a:solidFill>
                  <a:srgbClr val="FF0000"/>
                </a:solidFill>
              </a:rPr>
              <a:t>Kirzner</a:t>
            </a:r>
            <a:r>
              <a:rPr lang="en-GB" sz="2400" dirty="0" smtClean="0"/>
              <a:t> (1973) EO are function of imbalances, distortions, asymmetries and various </a:t>
            </a:r>
            <a:r>
              <a:rPr lang="en-GB" sz="2400" dirty="0" smtClean="0">
                <a:solidFill>
                  <a:srgbClr val="FF0000"/>
                </a:solidFill>
              </a:rPr>
              <a:t>disequilibria</a:t>
            </a:r>
            <a:r>
              <a:rPr lang="en-GB" sz="2400" dirty="0" smtClean="0"/>
              <a:t> in the market.</a:t>
            </a:r>
          </a:p>
          <a:p>
            <a:pPr eaLnBrk="1" hangingPunct="1"/>
            <a:endParaRPr lang="en-GB" sz="2400" dirty="0" smtClean="0"/>
          </a:p>
          <a:p>
            <a:pPr eaLnBrk="1" hangingPunct="1"/>
            <a:r>
              <a:rPr lang="en-GB" sz="2400" dirty="0" smtClean="0"/>
              <a:t>IO: </a:t>
            </a:r>
            <a:r>
              <a:rPr lang="en-GB" sz="2400" dirty="0" smtClean="0">
                <a:solidFill>
                  <a:srgbClr val="FF0000"/>
                </a:solidFill>
              </a:rPr>
              <a:t>List </a:t>
            </a:r>
            <a:r>
              <a:rPr lang="en-GB" sz="2400" dirty="0" smtClean="0"/>
              <a:t>(1909) </a:t>
            </a:r>
            <a:r>
              <a:rPr lang="en-GB" sz="2400" dirty="0" err="1" smtClean="0"/>
              <a:t>E’ship</a:t>
            </a:r>
            <a:r>
              <a:rPr lang="en-GB" sz="2400" dirty="0" smtClean="0"/>
              <a:t> is a function of the development of a national system of political economy and related </a:t>
            </a:r>
            <a:r>
              <a:rPr lang="en-GB" sz="2400" dirty="0" smtClean="0">
                <a:solidFill>
                  <a:srgbClr val="FF0000"/>
                </a:solidFill>
              </a:rPr>
              <a:t>institutional complementarities </a:t>
            </a:r>
            <a:r>
              <a:rPr lang="en-GB" sz="2400" dirty="0" smtClean="0"/>
              <a:t>conducive to entrepreneurship. </a:t>
            </a:r>
          </a:p>
          <a:p>
            <a:endParaRPr lang="en-GB" dirty="0" smtClean="0"/>
          </a:p>
          <a:p>
            <a:endParaRPr lang="en-GB" dirty="0" smtClean="0"/>
          </a:p>
          <a:p>
            <a:endParaRPr lang="en-GB" dirty="0" smtClean="0"/>
          </a:p>
        </p:txBody>
      </p:sp>
      <p:sp>
        <p:nvSpPr>
          <p:cNvPr id="8196" name="Slide Number Placeholder 4"/>
          <p:cNvSpPr>
            <a:spLocks noGrp="1"/>
          </p:cNvSpPr>
          <p:nvPr>
            <p:ph type="sldNum" sz="quarter" idx="10"/>
          </p:nvPr>
        </p:nvSpPr>
        <p:spPr>
          <a:noFill/>
        </p:spPr>
        <p:txBody>
          <a:bodyPr/>
          <a:lstStyle/>
          <a:p>
            <a:fld id="{17A35150-14FF-49B6-AC52-4265063532EF}" type="slidenum">
              <a:rPr lang="en-US" smtClean="0">
                <a:latin typeface="Arial" pitchFamily="34" charset="0"/>
              </a:rPr>
              <a:pPr/>
              <a:t>10</a:t>
            </a:fld>
            <a:endParaRPr lang="en-US" smtClean="0">
              <a:latin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a:spLocks noGrp="1"/>
          </p:cNvSpPr>
          <p:nvPr>
            <p:ph type="title"/>
          </p:nvPr>
        </p:nvSpPr>
        <p:spPr>
          <a:xfrm>
            <a:off x="330200" y="908050"/>
            <a:ext cx="8489950" cy="865188"/>
          </a:xfrm>
        </p:spPr>
        <p:txBody>
          <a:bodyPr/>
          <a:lstStyle/>
          <a:p>
            <a:pPr algn="ctr"/>
            <a:r>
              <a:rPr lang="en-GB" sz="2800" smtClean="0">
                <a:solidFill>
                  <a:schemeClr val="tx1"/>
                </a:solidFill>
              </a:rPr>
              <a:t>Two views on Entrepreneurship </a:t>
            </a:r>
            <a:br>
              <a:rPr lang="en-GB" sz="2800" smtClean="0">
                <a:solidFill>
                  <a:schemeClr val="tx1"/>
                </a:solidFill>
              </a:rPr>
            </a:br>
            <a:r>
              <a:rPr lang="en-GB" sz="2800" smtClean="0">
                <a:solidFill>
                  <a:schemeClr val="tx1"/>
                </a:solidFill>
              </a:rPr>
              <a:t>(micro v. macro)</a:t>
            </a:r>
            <a:endParaRPr lang="en-GB" smtClean="0">
              <a:solidFill>
                <a:schemeClr val="tx1"/>
              </a:solidFill>
            </a:endParaRPr>
          </a:p>
        </p:txBody>
      </p:sp>
      <p:sp>
        <p:nvSpPr>
          <p:cNvPr id="7171" name="Slide Number Placeholder 3"/>
          <p:cNvSpPr>
            <a:spLocks noGrp="1"/>
          </p:cNvSpPr>
          <p:nvPr>
            <p:ph type="sldNum" sz="quarter" idx="10"/>
          </p:nvPr>
        </p:nvSpPr>
        <p:spPr>
          <a:noFill/>
        </p:spPr>
        <p:txBody>
          <a:bodyPr/>
          <a:lstStyle/>
          <a:p>
            <a:fld id="{0E3C761A-8CAA-4229-8E84-8AB985E4B126}" type="slidenum">
              <a:rPr lang="en-US" smtClean="0">
                <a:latin typeface="Arial" pitchFamily="34" charset="0"/>
              </a:rPr>
              <a:pPr/>
              <a:t>11</a:t>
            </a:fld>
            <a:endParaRPr lang="en-US" smtClean="0">
              <a:latin typeface="Arial" pitchFamily="34" charset="0"/>
            </a:endParaRPr>
          </a:p>
        </p:txBody>
      </p:sp>
      <p:sp>
        <p:nvSpPr>
          <p:cNvPr id="6" name="TextBox 5"/>
          <p:cNvSpPr txBox="1"/>
          <p:nvPr/>
        </p:nvSpPr>
        <p:spPr>
          <a:xfrm>
            <a:off x="1116013" y="1916113"/>
            <a:ext cx="6624637" cy="1446212"/>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en-GB" sz="1400" b="1" dirty="0"/>
              <a:t>                              Entrepreneurship as a micro phenomenon</a:t>
            </a:r>
          </a:p>
          <a:p>
            <a:pPr>
              <a:defRPr/>
            </a:pPr>
            <a:endParaRPr lang="en-GB" dirty="0"/>
          </a:p>
          <a:p>
            <a:pPr>
              <a:defRPr/>
            </a:pPr>
            <a:r>
              <a:rPr lang="en-GB" sz="1400" dirty="0"/>
              <a:t>Entrepreneurial opportunities		              Entrepreneurial Outcomes</a:t>
            </a:r>
          </a:p>
          <a:p>
            <a:pPr>
              <a:defRPr/>
            </a:pPr>
            <a:endParaRPr lang="en-GB" sz="1400" dirty="0"/>
          </a:p>
          <a:p>
            <a:pPr>
              <a:defRPr/>
            </a:pPr>
            <a:endParaRPr lang="en-GB" sz="1400" dirty="0"/>
          </a:p>
          <a:p>
            <a:pPr>
              <a:defRPr/>
            </a:pPr>
            <a:r>
              <a:rPr lang="en-GB" sz="1400" dirty="0"/>
              <a:t>		           Enterprising individuals</a:t>
            </a:r>
            <a:endParaRPr lang="en-GB" dirty="0"/>
          </a:p>
        </p:txBody>
      </p:sp>
      <p:sp>
        <p:nvSpPr>
          <p:cNvPr id="7" name="TextBox 6"/>
          <p:cNvSpPr txBox="1"/>
          <p:nvPr/>
        </p:nvSpPr>
        <p:spPr>
          <a:xfrm>
            <a:off x="1116013" y="3933825"/>
            <a:ext cx="6624637" cy="2662238"/>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GB" sz="1400" b="1" dirty="0"/>
              <a:t>Entrepreneurship as a macro phenomenon</a:t>
            </a:r>
          </a:p>
          <a:p>
            <a:pPr algn="ctr">
              <a:defRPr/>
            </a:pPr>
            <a:endParaRPr lang="en-GB" sz="1400" b="1" dirty="0"/>
          </a:p>
          <a:p>
            <a:pPr>
              <a:defRPr/>
            </a:pPr>
            <a:r>
              <a:rPr lang="en-GB" sz="1400" dirty="0"/>
              <a:t>Entrepreneurial Opportunities	                  	 </a:t>
            </a:r>
          </a:p>
          <a:p>
            <a:pPr>
              <a:defRPr/>
            </a:pPr>
            <a:r>
              <a:rPr lang="en-GB" sz="1400" dirty="0"/>
              <a:t>(Technological Opportunities                                 Entrepreneurial Propensity of IS</a:t>
            </a:r>
          </a:p>
          <a:p>
            <a:pPr>
              <a:defRPr/>
            </a:pPr>
            <a:r>
              <a:rPr lang="en-GB" sz="1400" dirty="0"/>
              <a:t>Market Opportunities</a:t>
            </a:r>
          </a:p>
          <a:p>
            <a:pPr>
              <a:defRPr/>
            </a:pPr>
            <a:r>
              <a:rPr lang="en-GB" sz="1400" dirty="0"/>
              <a:t>Institutional Opportunities)</a:t>
            </a:r>
          </a:p>
          <a:p>
            <a:pPr>
              <a:defRPr/>
            </a:pPr>
            <a:endParaRPr lang="en-GB" sz="1400" dirty="0"/>
          </a:p>
          <a:p>
            <a:pPr>
              <a:defRPr/>
            </a:pPr>
            <a:r>
              <a:rPr lang="en-GB" sz="1100" dirty="0"/>
              <a:t>                Activities in IS  			                         Activities in IS</a:t>
            </a:r>
          </a:p>
          <a:p>
            <a:pPr algn="ctr">
              <a:defRPr/>
            </a:pPr>
            <a:r>
              <a:rPr lang="en-GB" sz="1100" dirty="0"/>
              <a:t>Complementarities </a:t>
            </a:r>
          </a:p>
          <a:p>
            <a:pPr algn="ctr">
              <a:defRPr/>
            </a:pPr>
            <a:r>
              <a:rPr lang="en-GB" sz="1100" dirty="0"/>
              <a:t>driven interactions</a:t>
            </a:r>
          </a:p>
          <a:p>
            <a:pPr algn="ctr">
              <a:defRPr/>
            </a:pPr>
            <a:r>
              <a:rPr lang="en-GB" sz="1100" dirty="0"/>
              <a:t>between IS activities</a:t>
            </a:r>
          </a:p>
          <a:p>
            <a:pPr>
              <a:defRPr/>
            </a:pPr>
            <a:endParaRPr lang="en-GB" sz="1100" dirty="0"/>
          </a:p>
          <a:p>
            <a:pPr>
              <a:defRPr/>
            </a:pPr>
            <a:r>
              <a:rPr lang="en-GB" sz="1400" dirty="0"/>
              <a:t>                                       Entrepreneurial Experimentation</a:t>
            </a:r>
          </a:p>
        </p:txBody>
      </p:sp>
      <p:cxnSp>
        <p:nvCxnSpPr>
          <p:cNvPr id="8" name="Straight Arrow Connector 7"/>
          <p:cNvCxnSpPr/>
          <p:nvPr/>
        </p:nvCxnSpPr>
        <p:spPr>
          <a:xfrm>
            <a:off x="1979613" y="2708275"/>
            <a:ext cx="1368425" cy="3587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5580063" y="2781300"/>
            <a:ext cx="1223962" cy="3587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763713" y="5300663"/>
            <a:ext cx="1584325" cy="10080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5580063" y="5013325"/>
            <a:ext cx="1439862" cy="1081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Curved Right Arrow 11"/>
          <p:cNvSpPr/>
          <p:nvPr/>
        </p:nvSpPr>
        <p:spPr>
          <a:xfrm>
            <a:off x="3348038" y="5661025"/>
            <a:ext cx="360362" cy="50323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
        <p:nvSpPr>
          <p:cNvPr id="13" name="Curved Left Arrow 12"/>
          <p:cNvSpPr/>
          <p:nvPr/>
        </p:nvSpPr>
        <p:spPr>
          <a:xfrm>
            <a:off x="5076825" y="5661025"/>
            <a:ext cx="288925" cy="50323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wipe(down)">
                                      <p:cBhvr>
                                        <p:cTn id="7" dur="500"/>
                                        <p:tgtEl>
                                          <p:spTgt spid="6">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wipe(down)">
                                      <p:cBhvr>
                                        <p:cTn id="10" dur="500"/>
                                        <p:tgtEl>
                                          <p:spTgt spid="6">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wipe(down)">
                                      <p:cBhvr>
                                        <p:cTn id="13" dur="500"/>
                                        <p:tgtEl>
                                          <p:spTgt spid="6">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6">
                                            <p:txEl>
                                              <p:pRg st="5" end="5"/>
                                            </p:txEl>
                                          </p:spTgt>
                                        </p:tgtEl>
                                        <p:attrNameLst>
                                          <p:attrName>style.visibility</p:attrName>
                                        </p:attrNameLst>
                                      </p:cBhvr>
                                      <p:to>
                                        <p:strVal val="visible"/>
                                      </p:to>
                                    </p:set>
                                    <p:animEffect transition="in" filter="wipe(down)">
                                      <p:cBhvr>
                                        <p:cTn id="16" dur="500"/>
                                        <p:tgtEl>
                                          <p:spTgt spid="6">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7">
                                            <p:bg/>
                                          </p:spTgt>
                                        </p:tgtEl>
                                        <p:attrNameLst>
                                          <p:attrName>style.visibility</p:attrName>
                                        </p:attrNameLst>
                                      </p:cBhvr>
                                      <p:to>
                                        <p:strVal val="visible"/>
                                      </p:to>
                                    </p:set>
                                    <p:anim calcmode="lin" valueType="num">
                                      <p:cBhvr additive="base">
                                        <p:cTn id="21" dur="500" fill="hold"/>
                                        <p:tgtEl>
                                          <p:spTgt spid="7">
                                            <p:bg/>
                                          </p:spTgt>
                                        </p:tgtEl>
                                        <p:attrNameLst>
                                          <p:attrName>ppt_x</p:attrName>
                                        </p:attrNameLst>
                                      </p:cBhvr>
                                      <p:tavLst>
                                        <p:tav tm="0">
                                          <p:val>
                                            <p:strVal val="#ppt_x"/>
                                          </p:val>
                                        </p:tav>
                                        <p:tav tm="100000">
                                          <p:val>
                                            <p:strVal val="#ppt_x"/>
                                          </p:val>
                                        </p:tav>
                                      </p:tavLst>
                                    </p:anim>
                                    <p:anim calcmode="lin" valueType="num">
                                      <p:cBhvr additive="base">
                                        <p:cTn id="22" dur="500" fill="hold"/>
                                        <p:tgtEl>
                                          <p:spTgt spid="7">
                                            <p:bg/>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7">
                                            <p:txEl>
                                              <p:pRg st="2" end="2"/>
                                            </p:txEl>
                                          </p:spTgt>
                                        </p:tgtEl>
                                        <p:attrNameLst>
                                          <p:attrName>style.visibility</p:attrName>
                                        </p:attrNameLst>
                                      </p:cBhvr>
                                      <p:to>
                                        <p:strVal val="visible"/>
                                      </p:to>
                                    </p:set>
                                    <p:anim calcmode="lin" valueType="num">
                                      <p:cBhvr additive="base">
                                        <p:cTn id="2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
                                            <p:txEl>
                                              <p:pRg st="2" end="2"/>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7">
                                            <p:txEl>
                                              <p:pRg st="3" end="3"/>
                                            </p:txEl>
                                          </p:spTgt>
                                        </p:tgtEl>
                                        <p:attrNameLst>
                                          <p:attrName>style.visibility</p:attrName>
                                        </p:attrNameLst>
                                      </p:cBhvr>
                                      <p:to>
                                        <p:strVal val="visible"/>
                                      </p:to>
                                    </p:set>
                                    <p:anim calcmode="lin" valueType="num">
                                      <p:cBhvr additive="base">
                                        <p:cTn id="33"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7">
                                            <p:txEl>
                                              <p:pRg st="3" end="3"/>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7">
                                            <p:txEl>
                                              <p:pRg st="4" end="4"/>
                                            </p:txEl>
                                          </p:spTgt>
                                        </p:tgtEl>
                                        <p:attrNameLst>
                                          <p:attrName>style.visibility</p:attrName>
                                        </p:attrNameLst>
                                      </p:cBhvr>
                                      <p:to>
                                        <p:strVal val="visible"/>
                                      </p:to>
                                    </p:set>
                                    <p:anim calcmode="lin" valueType="num">
                                      <p:cBhvr additive="base">
                                        <p:cTn id="37"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4" end="4"/>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7">
                                            <p:txEl>
                                              <p:pRg st="5" end="5"/>
                                            </p:txEl>
                                          </p:spTgt>
                                        </p:tgtEl>
                                        <p:attrNameLst>
                                          <p:attrName>style.visibility</p:attrName>
                                        </p:attrNameLst>
                                      </p:cBhvr>
                                      <p:to>
                                        <p:strVal val="visible"/>
                                      </p:to>
                                    </p:set>
                                    <p:anim calcmode="lin" valueType="num">
                                      <p:cBhvr additive="base">
                                        <p:cTn id="41"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7">
                                            <p:txEl>
                                              <p:pRg st="5" end="5"/>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7">
                                            <p:txEl>
                                              <p:pRg st="7" end="7"/>
                                            </p:txEl>
                                          </p:spTgt>
                                        </p:tgtEl>
                                        <p:attrNameLst>
                                          <p:attrName>style.visibility</p:attrName>
                                        </p:attrNameLst>
                                      </p:cBhvr>
                                      <p:to>
                                        <p:strVal val="visible"/>
                                      </p:to>
                                    </p:set>
                                    <p:anim calcmode="lin" valueType="num">
                                      <p:cBhvr additive="base">
                                        <p:cTn id="45"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7">
                                            <p:txEl>
                                              <p:pRg st="7" end="7"/>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7">
                                            <p:txEl>
                                              <p:pRg st="8" end="8"/>
                                            </p:txEl>
                                          </p:spTgt>
                                        </p:tgtEl>
                                        <p:attrNameLst>
                                          <p:attrName>style.visibility</p:attrName>
                                        </p:attrNameLst>
                                      </p:cBhvr>
                                      <p:to>
                                        <p:strVal val="visible"/>
                                      </p:to>
                                    </p:set>
                                    <p:anim calcmode="lin" valueType="num">
                                      <p:cBhvr additive="base">
                                        <p:cTn id="49"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
                                            <p:txEl>
                                              <p:pRg st="8" end="8"/>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7">
                                            <p:txEl>
                                              <p:pRg st="9" end="9"/>
                                            </p:txEl>
                                          </p:spTgt>
                                        </p:tgtEl>
                                        <p:attrNameLst>
                                          <p:attrName>style.visibility</p:attrName>
                                        </p:attrNameLst>
                                      </p:cBhvr>
                                      <p:to>
                                        <p:strVal val="visible"/>
                                      </p:to>
                                    </p:set>
                                    <p:anim calcmode="lin" valueType="num">
                                      <p:cBhvr additive="base">
                                        <p:cTn id="53" dur="500" fill="hold"/>
                                        <p:tgtEl>
                                          <p:spTgt spid="7">
                                            <p:txEl>
                                              <p:pRg st="9" end="9"/>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7">
                                            <p:txEl>
                                              <p:pRg st="9" end="9"/>
                                            </p:tx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7">
                                            <p:txEl>
                                              <p:pRg st="10" end="10"/>
                                            </p:txEl>
                                          </p:spTgt>
                                        </p:tgtEl>
                                        <p:attrNameLst>
                                          <p:attrName>style.visibility</p:attrName>
                                        </p:attrNameLst>
                                      </p:cBhvr>
                                      <p:to>
                                        <p:strVal val="visible"/>
                                      </p:to>
                                    </p:set>
                                    <p:anim calcmode="lin" valueType="num">
                                      <p:cBhvr additive="base">
                                        <p:cTn id="57" dur="500" fill="hold"/>
                                        <p:tgtEl>
                                          <p:spTgt spid="7">
                                            <p:txEl>
                                              <p:pRg st="10" end="1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7">
                                            <p:txEl>
                                              <p:pRg st="10" end="10"/>
                                            </p:txEl>
                                          </p:spTgt>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7">
                                            <p:txEl>
                                              <p:pRg st="12" end="12"/>
                                            </p:txEl>
                                          </p:spTgt>
                                        </p:tgtEl>
                                        <p:attrNameLst>
                                          <p:attrName>style.visibility</p:attrName>
                                        </p:attrNameLst>
                                      </p:cBhvr>
                                      <p:to>
                                        <p:strVal val="visible"/>
                                      </p:to>
                                    </p:set>
                                    <p:anim calcmode="lin" valueType="num">
                                      <p:cBhvr additive="base">
                                        <p:cTn id="61" dur="500" fill="hold"/>
                                        <p:tgtEl>
                                          <p:spTgt spid="7">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7">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animBg="1"/>
      <p:bldP spid="7" grpId="0" build="allAtOnce"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 statistical testing of this approach and its application in the EU context see: </a:t>
            </a:r>
            <a:endParaRPr lang="en-GB" dirty="0"/>
          </a:p>
        </p:txBody>
      </p:sp>
      <p:sp>
        <p:nvSpPr>
          <p:cNvPr id="3" name="Content Placeholder 2"/>
          <p:cNvSpPr>
            <a:spLocks noGrp="1"/>
          </p:cNvSpPr>
          <p:nvPr>
            <p:ph idx="1"/>
          </p:nvPr>
        </p:nvSpPr>
        <p:spPr/>
        <p:txBody>
          <a:bodyPr/>
          <a:lstStyle/>
          <a:p>
            <a:r>
              <a:rPr lang="en-GB" dirty="0" smtClean="0"/>
              <a:t>Radosevic Slavo and Esin Yoruk, ‘Entrepreneurial propensity of innovation systems: theory, methodology and evidence’, </a:t>
            </a:r>
            <a:r>
              <a:rPr lang="en-GB" i="1" dirty="0" smtClean="0"/>
              <a:t>Research Policy</a:t>
            </a:r>
            <a:r>
              <a:rPr lang="en-GB" dirty="0" smtClean="0"/>
              <a:t>, Vol. 42 (2013) 1015– 1038</a:t>
            </a:r>
            <a:endParaRPr lang="en-GB" dirty="0"/>
          </a:p>
        </p:txBody>
      </p:sp>
      <p:sp>
        <p:nvSpPr>
          <p:cNvPr id="4" name="Slide Number Placeholder 3"/>
          <p:cNvSpPr>
            <a:spLocks noGrp="1"/>
          </p:cNvSpPr>
          <p:nvPr>
            <p:ph type="sldNum" sz="quarter" idx="10"/>
          </p:nvPr>
        </p:nvSpPr>
        <p:spPr/>
        <p:txBody>
          <a:bodyPr/>
          <a:lstStyle/>
          <a:p>
            <a:pPr>
              <a:defRPr/>
            </a:pPr>
            <a:fld id="{85C10354-3CB4-49A6-9269-FBA0242680CC}"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20688"/>
            <a:ext cx="8489950" cy="792088"/>
          </a:xfrm>
        </p:spPr>
        <p:txBody>
          <a:bodyPr/>
          <a:lstStyle/>
          <a:p>
            <a:pPr algn="ctr"/>
            <a:r>
              <a:rPr lang="en-GB" sz="2000" dirty="0" smtClean="0"/>
              <a:t>Key features of entrepreneurship and varieties of capitalism research programs</a:t>
            </a:r>
            <a:endParaRPr lang="en-GB" sz="2000" dirty="0"/>
          </a:p>
        </p:txBody>
      </p:sp>
      <p:graphicFrame>
        <p:nvGraphicFramePr>
          <p:cNvPr id="5" name="Content Placeholder 4"/>
          <p:cNvGraphicFramePr>
            <a:graphicFrameLocks noGrp="1"/>
          </p:cNvGraphicFramePr>
          <p:nvPr>
            <p:ph idx="1"/>
          </p:nvPr>
        </p:nvGraphicFramePr>
        <p:xfrm>
          <a:off x="330200" y="1340767"/>
          <a:ext cx="8489949" cy="5097964"/>
        </p:xfrm>
        <a:graphic>
          <a:graphicData uri="http://schemas.openxmlformats.org/drawingml/2006/table">
            <a:tbl>
              <a:tblPr firstRow="1" bandRow="1">
                <a:tableStyleId>{5C22544A-7EE6-4342-B048-85BDC9FD1C3A}</a:tableStyleId>
              </a:tblPr>
              <a:tblGrid>
                <a:gridCol w="2829983"/>
                <a:gridCol w="2829983"/>
                <a:gridCol w="2829983"/>
              </a:tblGrid>
              <a:tr h="989454">
                <a:tc>
                  <a:txBody>
                    <a:bodyPr/>
                    <a:lstStyle/>
                    <a:p>
                      <a:pPr algn="just">
                        <a:spcBef>
                          <a:spcPts val="600"/>
                        </a:spcBef>
                        <a:spcAft>
                          <a:spcPts val="0"/>
                        </a:spcAft>
                      </a:pPr>
                      <a:r>
                        <a:rPr lang="en-GB" sz="2000" b="1" dirty="0">
                          <a:latin typeface="Times New Roman"/>
                          <a:ea typeface="Times New Roman"/>
                        </a:rPr>
                        <a:t>Entrepreneurship </a:t>
                      </a:r>
                      <a:endParaRPr lang="en-GB" sz="2000" dirty="0">
                        <a:latin typeface="Times New Roman"/>
                        <a:ea typeface="Times New Roman"/>
                      </a:endParaRPr>
                    </a:p>
                  </a:txBody>
                  <a:tcPr marL="68580" marR="68580" marT="0" marB="0"/>
                </a:tc>
                <a:tc>
                  <a:txBody>
                    <a:bodyPr/>
                    <a:lstStyle/>
                    <a:p>
                      <a:pPr algn="just">
                        <a:spcBef>
                          <a:spcPts val="600"/>
                        </a:spcBef>
                        <a:spcAft>
                          <a:spcPts val="0"/>
                        </a:spcAft>
                      </a:pPr>
                      <a:endParaRPr lang="en-GB" sz="2000" dirty="0">
                        <a:latin typeface="Times New Roman"/>
                        <a:ea typeface="Times New Roman"/>
                      </a:endParaRPr>
                    </a:p>
                  </a:txBody>
                  <a:tcPr marL="68580" marR="68580" marT="0" marB="0"/>
                </a:tc>
                <a:tc>
                  <a:txBody>
                    <a:bodyPr/>
                    <a:lstStyle/>
                    <a:p>
                      <a:pPr algn="just">
                        <a:spcBef>
                          <a:spcPts val="600"/>
                        </a:spcBef>
                        <a:spcAft>
                          <a:spcPts val="0"/>
                        </a:spcAft>
                      </a:pPr>
                      <a:r>
                        <a:rPr lang="en-GB" sz="2000" b="1">
                          <a:latin typeface="Times New Roman"/>
                          <a:ea typeface="Times New Roman"/>
                        </a:rPr>
                        <a:t>Varieties of capitalism</a:t>
                      </a:r>
                      <a:endParaRPr lang="en-GB" sz="2000">
                        <a:latin typeface="Times New Roman"/>
                        <a:ea typeface="Times New Roman"/>
                      </a:endParaRPr>
                    </a:p>
                  </a:txBody>
                  <a:tcPr marL="68580" marR="68580" marT="0" marB="0"/>
                </a:tc>
              </a:tr>
              <a:tr h="989454">
                <a:tc>
                  <a:txBody>
                    <a:bodyPr/>
                    <a:lstStyle/>
                    <a:p>
                      <a:pPr algn="l">
                        <a:spcBef>
                          <a:spcPts val="600"/>
                        </a:spcBef>
                        <a:spcAft>
                          <a:spcPts val="0"/>
                        </a:spcAft>
                      </a:pPr>
                      <a:r>
                        <a:rPr lang="en-GB" sz="2000">
                          <a:latin typeface="Times New Roman"/>
                          <a:ea typeface="Times New Roman"/>
                        </a:rPr>
                        <a:t>Institutional obstacles to entrepreneurship </a:t>
                      </a:r>
                    </a:p>
                  </a:txBody>
                  <a:tcPr marL="68580" marR="68580" marT="0" marB="0"/>
                </a:tc>
                <a:tc>
                  <a:txBody>
                    <a:bodyPr/>
                    <a:lstStyle/>
                    <a:p>
                      <a:pPr algn="ctr">
                        <a:spcBef>
                          <a:spcPts val="600"/>
                        </a:spcBef>
                        <a:spcAft>
                          <a:spcPts val="0"/>
                        </a:spcAft>
                      </a:pPr>
                      <a:r>
                        <a:rPr lang="en-GB" sz="2000" b="1" dirty="0">
                          <a:latin typeface="Times New Roman"/>
                          <a:ea typeface="Times New Roman"/>
                        </a:rPr>
                        <a:t>Empirical focus</a:t>
                      </a:r>
                      <a:endParaRPr lang="en-GB" sz="2000" dirty="0">
                        <a:latin typeface="Times New Roman"/>
                        <a:ea typeface="Times New Roman"/>
                      </a:endParaRPr>
                    </a:p>
                  </a:txBody>
                  <a:tcPr marL="68580" marR="68580" marT="0" marB="0"/>
                </a:tc>
                <a:tc>
                  <a:txBody>
                    <a:bodyPr/>
                    <a:lstStyle/>
                    <a:p>
                      <a:pPr algn="l">
                        <a:spcBef>
                          <a:spcPts val="600"/>
                        </a:spcBef>
                        <a:spcAft>
                          <a:spcPts val="0"/>
                        </a:spcAft>
                      </a:pPr>
                      <a:r>
                        <a:rPr lang="en-GB" sz="2000" dirty="0">
                          <a:latin typeface="Times New Roman"/>
                          <a:ea typeface="Times New Roman"/>
                        </a:rPr>
                        <a:t>Modes of coordination</a:t>
                      </a:r>
                    </a:p>
                  </a:txBody>
                  <a:tcPr marL="68580" marR="68580" marT="0" marB="0"/>
                </a:tc>
              </a:tr>
              <a:tr h="1064801">
                <a:tc>
                  <a:txBody>
                    <a:bodyPr/>
                    <a:lstStyle/>
                    <a:p>
                      <a:pPr algn="l">
                        <a:spcBef>
                          <a:spcPts val="600"/>
                        </a:spcBef>
                        <a:spcAft>
                          <a:spcPts val="0"/>
                        </a:spcAft>
                      </a:pPr>
                      <a:r>
                        <a:rPr lang="en-GB" sz="2000">
                          <a:latin typeface="Times New Roman"/>
                          <a:ea typeface="Times New Roman"/>
                        </a:rPr>
                        <a:t>Entrepreneurship as an individual-level phenomenon </a:t>
                      </a:r>
                    </a:p>
                  </a:txBody>
                  <a:tcPr marL="68580" marR="68580" marT="0" marB="0"/>
                </a:tc>
                <a:tc>
                  <a:txBody>
                    <a:bodyPr/>
                    <a:lstStyle/>
                    <a:p>
                      <a:pPr algn="ctr">
                        <a:spcBef>
                          <a:spcPts val="600"/>
                        </a:spcBef>
                        <a:spcAft>
                          <a:spcPts val="0"/>
                        </a:spcAft>
                      </a:pPr>
                      <a:r>
                        <a:rPr lang="en-GB" sz="2000" b="1">
                          <a:latin typeface="Times New Roman"/>
                          <a:ea typeface="Times New Roman"/>
                        </a:rPr>
                        <a:t>Level of analysis</a:t>
                      </a:r>
                      <a:endParaRPr lang="en-GB" sz="2000">
                        <a:latin typeface="Times New Roman"/>
                        <a:ea typeface="Times New Roman"/>
                      </a:endParaRPr>
                    </a:p>
                  </a:txBody>
                  <a:tcPr marL="68580" marR="68580" marT="0" marB="0"/>
                </a:tc>
                <a:tc>
                  <a:txBody>
                    <a:bodyPr/>
                    <a:lstStyle/>
                    <a:p>
                      <a:pPr algn="l">
                        <a:spcBef>
                          <a:spcPts val="600"/>
                        </a:spcBef>
                        <a:spcAft>
                          <a:spcPts val="0"/>
                        </a:spcAft>
                      </a:pPr>
                      <a:r>
                        <a:rPr lang="en-GB" sz="2000" dirty="0">
                          <a:latin typeface="Times New Roman"/>
                          <a:ea typeface="Times New Roman"/>
                        </a:rPr>
                        <a:t>Variety as a system-level property</a:t>
                      </a:r>
                    </a:p>
                  </a:txBody>
                  <a:tcPr marL="68580" marR="68580" marT="0" marB="0"/>
                </a:tc>
              </a:tr>
              <a:tr h="989454">
                <a:tc>
                  <a:txBody>
                    <a:bodyPr/>
                    <a:lstStyle/>
                    <a:p>
                      <a:pPr algn="l">
                        <a:spcBef>
                          <a:spcPts val="600"/>
                        </a:spcBef>
                        <a:spcAft>
                          <a:spcPts val="0"/>
                        </a:spcAft>
                      </a:pPr>
                      <a:r>
                        <a:rPr lang="en-GB" sz="2000">
                          <a:latin typeface="Times New Roman"/>
                          <a:ea typeface="Times New Roman"/>
                        </a:rPr>
                        <a:t>Individual – opportunity nexus</a:t>
                      </a:r>
                    </a:p>
                  </a:txBody>
                  <a:tcPr marL="68580" marR="68580" marT="0" marB="0"/>
                </a:tc>
                <a:tc>
                  <a:txBody>
                    <a:bodyPr/>
                    <a:lstStyle/>
                    <a:p>
                      <a:pPr algn="ctr">
                        <a:spcBef>
                          <a:spcPts val="600"/>
                        </a:spcBef>
                        <a:spcAft>
                          <a:spcPts val="0"/>
                        </a:spcAft>
                      </a:pPr>
                      <a:r>
                        <a:rPr lang="en-GB" sz="2000" b="1">
                          <a:latin typeface="Times New Roman"/>
                          <a:ea typeface="Times New Roman"/>
                        </a:rPr>
                        <a:t>Methodological basis</a:t>
                      </a:r>
                      <a:endParaRPr lang="en-GB" sz="2000">
                        <a:latin typeface="Times New Roman"/>
                        <a:ea typeface="Times New Roman"/>
                      </a:endParaRPr>
                    </a:p>
                  </a:txBody>
                  <a:tcPr marL="68580" marR="68580" marT="0" marB="0"/>
                </a:tc>
                <a:tc>
                  <a:txBody>
                    <a:bodyPr/>
                    <a:lstStyle/>
                    <a:p>
                      <a:pPr algn="l">
                        <a:spcBef>
                          <a:spcPts val="600"/>
                        </a:spcBef>
                        <a:spcAft>
                          <a:spcPts val="0"/>
                        </a:spcAft>
                      </a:pPr>
                      <a:r>
                        <a:rPr lang="en-GB" sz="2000" dirty="0">
                          <a:latin typeface="Times New Roman"/>
                          <a:ea typeface="Times New Roman"/>
                        </a:rPr>
                        <a:t>Impurity principle</a:t>
                      </a:r>
                    </a:p>
                  </a:txBody>
                  <a:tcPr marL="68580" marR="68580" marT="0" marB="0"/>
                </a:tc>
              </a:tr>
              <a:tr h="1064801">
                <a:tc>
                  <a:txBody>
                    <a:bodyPr/>
                    <a:lstStyle/>
                    <a:p>
                      <a:pPr algn="l">
                        <a:spcBef>
                          <a:spcPts val="600"/>
                        </a:spcBef>
                        <a:spcAft>
                          <a:spcPts val="0"/>
                        </a:spcAft>
                      </a:pPr>
                      <a:r>
                        <a:rPr lang="en-GB" sz="2000">
                          <a:latin typeface="Times New Roman"/>
                          <a:ea typeface="Times New Roman"/>
                        </a:rPr>
                        <a:t>Contextual factors shaping aspirations, attitudes and activities</a:t>
                      </a:r>
                    </a:p>
                  </a:txBody>
                  <a:tcPr marL="68580" marR="68580" marT="0" marB="0"/>
                </a:tc>
                <a:tc>
                  <a:txBody>
                    <a:bodyPr/>
                    <a:lstStyle/>
                    <a:p>
                      <a:pPr algn="ctr">
                        <a:spcBef>
                          <a:spcPts val="600"/>
                        </a:spcBef>
                        <a:spcAft>
                          <a:spcPts val="0"/>
                        </a:spcAft>
                      </a:pPr>
                      <a:r>
                        <a:rPr lang="en-GB" sz="2000" b="1" dirty="0">
                          <a:latin typeface="Times New Roman"/>
                          <a:ea typeface="Times New Roman"/>
                        </a:rPr>
                        <a:t>Key concern</a:t>
                      </a:r>
                      <a:endParaRPr lang="en-GB" sz="2000" dirty="0">
                        <a:latin typeface="Times New Roman"/>
                        <a:ea typeface="Times New Roman"/>
                      </a:endParaRPr>
                    </a:p>
                  </a:txBody>
                  <a:tcPr marL="68580" marR="68580" marT="0" marB="0"/>
                </a:tc>
                <a:tc>
                  <a:txBody>
                    <a:bodyPr/>
                    <a:lstStyle/>
                    <a:p>
                      <a:pPr algn="l">
                        <a:spcBef>
                          <a:spcPts val="600"/>
                        </a:spcBef>
                        <a:spcAft>
                          <a:spcPts val="0"/>
                        </a:spcAft>
                      </a:pPr>
                      <a:r>
                        <a:rPr lang="en-GB" sz="2000" dirty="0">
                          <a:latin typeface="Times New Roman"/>
                          <a:ea typeface="Times New Roman"/>
                        </a:rPr>
                        <a:t>Complementarities and coherence </a:t>
                      </a:r>
                    </a:p>
                  </a:txBody>
                  <a:tcPr marL="68580" marR="68580" marT="0" marB="0"/>
                </a:tc>
              </a:tr>
            </a:tbl>
          </a:graphicData>
        </a:graphic>
      </p:graphicFrame>
      <p:sp>
        <p:nvSpPr>
          <p:cNvPr id="4" name="Slide Number Placeholder 3"/>
          <p:cNvSpPr>
            <a:spLocks noGrp="1"/>
          </p:cNvSpPr>
          <p:nvPr>
            <p:ph type="sldNum" sz="quarter" idx="10"/>
          </p:nvPr>
        </p:nvSpPr>
        <p:spPr/>
        <p:txBody>
          <a:bodyPr/>
          <a:lstStyle/>
          <a:p>
            <a:pPr>
              <a:defRPr/>
            </a:pPr>
            <a:fld id="{85C10354-3CB4-49A6-9269-FBA0242680CC}"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692696"/>
            <a:ext cx="8489950" cy="1008112"/>
          </a:xfrm>
        </p:spPr>
        <p:txBody>
          <a:bodyPr/>
          <a:lstStyle/>
          <a:p>
            <a:pPr algn="ctr"/>
            <a:r>
              <a:rPr lang="en-GB" sz="2800" dirty="0" smtClean="0"/>
              <a:t>GEM/GEDI &amp; RNN &amp; EPIS: ‘systemic’ as  commonality </a:t>
            </a:r>
            <a:endParaRPr lang="en-GB" sz="2800" dirty="0"/>
          </a:p>
        </p:txBody>
      </p:sp>
      <p:sp>
        <p:nvSpPr>
          <p:cNvPr id="3" name="Content Placeholder 2"/>
          <p:cNvSpPr>
            <a:spLocks noGrp="1"/>
          </p:cNvSpPr>
          <p:nvPr>
            <p:ph idx="1"/>
          </p:nvPr>
        </p:nvSpPr>
        <p:spPr>
          <a:xfrm>
            <a:off x="330200" y="1916832"/>
            <a:ext cx="8489950" cy="4249019"/>
          </a:xfrm>
        </p:spPr>
        <p:txBody>
          <a:bodyPr/>
          <a:lstStyle/>
          <a:p>
            <a:r>
              <a:rPr lang="en-GB" sz="2400" dirty="0" smtClean="0"/>
              <a:t>GEDI measures the mutual </a:t>
            </a:r>
            <a:r>
              <a:rPr lang="en-GB" sz="2400" b="1" dirty="0" smtClean="0">
                <a:solidFill>
                  <a:srgbClr val="FF0000"/>
                </a:solidFill>
              </a:rPr>
              <a:t>relationship between individual-level and contextual institutional factors</a:t>
            </a:r>
          </a:p>
          <a:p>
            <a:r>
              <a:rPr lang="en-GB" sz="2400" dirty="0" smtClean="0"/>
              <a:t>RNN approach, the major entrepreneur is an </a:t>
            </a:r>
            <a:r>
              <a:rPr lang="en-GB" sz="2400" b="1" dirty="0" smtClean="0">
                <a:solidFill>
                  <a:srgbClr val="FF0000"/>
                </a:solidFill>
              </a:rPr>
              <a:t>innovative enterprise interacting with its social conditions </a:t>
            </a:r>
            <a:r>
              <a:rPr lang="en-GB" sz="2400" dirty="0" smtClean="0"/>
              <a:t>regarding its financial commitment, strategic control and organisational integration. </a:t>
            </a:r>
          </a:p>
          <a:p>
            <a:r>
              <a:rPr lang="en-GB" sz="2400" dirty="0" smtClean="0"/>
              <a:t>For the EPIS approach, entrepreneurship </a:t>
            </a:r>
            <a:r>
              <a:rPr lang="en-GB" sz="2400" b="1" dirty="0" smtClean="0">
                <a:solidFill>
                  <a:srgbClr val="FF0000"/>
                </a:solidFill>
              </a:rPr>
              <a:t>is a system-level property </a:t>
            </a:r>
            <a:r>
              <a:rPr lang="en-GB" sz="2400" dirty="0" smtClean="0"/>
              <a:t>or capacity to generate knowledge-intensive entrepreneurship (KIE) based on knowledge-intensive entrepreneurial opportunities (KIEO). </a:t>
            </a:r>
          </a:p>
        </p:txBody>
      </p:sp>
      <p:sp>
        <p:nvSpPr>
          <p:cNvPr id="4" name="Slide Number Placeholder 3"/>
          <p:cNvSpPr>
            <a:spLocks noGrp="1"/>
          </p:cNvSpPr>
          <p:nvPr>
            <p:ph type="sldNum" sz="quarter" idx="10"/>
          </p:nvPr>
        </p:nvSpPr>
        <p:spPr/>
        <p:txBody>
          <a:bodyPr/>
          <a:lstStyle/>
          <a:p>
            <a:pPr>
              <a:defRPr/>
            </a:pPr>
            <a:fld id="{85C10354-3CB4-49A6-9269-FBA0242680CC}"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548680"/>
            <a:ext cx="8489950" cy="360040"/>
          </a:xfrm>
        </p:spPr>
        <p:txBody>
          <a:bodyPr/>
          <a:lstStyle/>
          <a:p>
            <a:pPr algn="ctr"/>
            <a:r>
              <a:rPr lang="en-GB" sz="2000" dirty="0" smtClean="0"/>
              <a:t>Comparative summary of three approaches</a:t>
            </a:r>
            <a:endParaRPr lang="en-GB" sz="2000" dirty="0"/>
          </a:p>
        </p:txBody>
      </p:sp>
      <p:graphicFrame>
        <p:nvGraphicFramePr>
          <p:cNvPr id="5" name="Content Placeholder 4"/>
          <p:cNvGraphicFramePr>
            <a:graphicFrameLocks noGrp="1"/>
          </p:cNvGraphicFramePr>
          <p:nvPr>
            <p:ph idx="1"/>
          </p:nvPr>
        </p:nvGraphicFramePr>
        <p:xfrm>
          <a:off x="330200" y="980727"/>
          <a:ext cx="8489952" cy="5690210"/>
        </p:xfrm>
        <a:graphic>
          <a:graphicData uri="http://schemas.openxmlformats.org/drawingml/2006/table">
            <a:tbl>
              <a:tblPr firstRow="1" bandRow="1">
                <a:tableStyleId>{5C22544A-7EE6-4342-B048-85BDC9FD1C3A}</a:tableStyleId>
              </a:tblPr>
              <a:tblGrid>
                <a:gridCol w="1865536"/>
                <a:gridCol w="2379440"/>
                <a:gridCol w="2122488"/>
                <a:gridCol w="2122488"/>
              </a:tblGrid>
              <a:tr h="288033">
                <a:tc>
                  <a:txBody>
                    <a:bodyPr/>
                    <a:lstStyle/>
                    <a:p>
                      <a:pPr algn="just">
                        <a:spcBef>
                          <a:spcPts val="600"/>
                        </a:spcBef>
                        <a:spcAft>
                          <a:spcPts val="0"/>
                        </a:spcAft>
                      </a:pPr>
                      <a:endParaRPr lang="en-GB" sz="1200" dirty="0">
                        <a:latin typeface="Times New Roman"/>
                        <a:ea typeface="Times New Roman"/>
                      </a:endParaRPr>
                    </a:p>
                  </a:txBody>
                  <a:tcPr marL="68580" marR="68580" marT="0" marB="0"/>
                </a:tc>
                <a:tc>
                  <a:txBody>
                    <a:bodyPr/>
                    <a:lstStyle/>
                    <a:p>
                      <a:pPr algn="ctr">
                        <a:spcBef>
                          <a:spcPts val="600"/>
                        </a:spcBef>
                        <a:spcAft>
                          <a:spcPts val="0"/>
                        </a:spcAft>
                      </a:pPr>
                      <a:r>
                        <a:rPr lang="en-GB" sz="1400" b="1" dirty="0">
                          <a:latin typeface="Times New Roman"/>
                          <a:ea typeface="Times New Roman"/>
                        </a:rPr>
                        <a:t>GEDI</a:t>
                      </a:r>
                      <a:endParaRPr lang="en-GB" sz="1400" dirty="0">
                        <a:latin typeface="Times New Roman"/>
                        <a:ea typeface="Times New Roman"/>
                      </a:endParaRPr>
                    </a:p>
                  </a:txBody>
                  <a:tcPr marL="68580" marR="68580" marT="0" marB="0"/>
                </a:tc>
                <a:tc>
                  <a:txBody>
                    <a:bodyPr/>
                    <a:lstStyle/>
                    <a:p>
                      <a:pPr algn="ctr">
                        <a:spcBef>
                          <a:spcPts val="600"/>
                        </a:spcBef>
                        <a:spcAft>
                          <a:spcPts val="0"/>
                        </a:spcAft>
                      </a:pPr>
                      <a:r>
                        <a:rPr lang="en-GB" sz="1400" b="1" dirty="0">
                          <a:latin typeface="Times New Roman"/>
                          <a:ea typeface="Times New Roman"/>
                        </a:rPr>
                        <a:t>RRN</a:t>
                      </a:r>
                      <a:endParaRPr lang="en-GB" sz="1400" dirty="0">
                        <a:latin typeface="Times New Roman"/>
                        <a:ea typeface="Times New Roman"/>
                      </a:endParaRPr>
                    </a:p>
                  </a:txBody>
                  <a:tcPr marL="68580" marR="68580" marT="0" marB="0"/>
                </a:tc>
                <a:tc>
                  <a:txBody>
                    <a:bodyPr/>
                    <a:lstStyle/>
                    <a:p>
                      <a:pPr algn="ctr">
                        <a:spcBef>
                          <a:spcPts val="600"/>
                        </a:spcBef>
                        <a:spcAft>
                          <a:spcPts val="0"/>
                        </a:spcAft>
                      </a:pPr>
                      <a:r>
                        <a:rPr lang="en-GB" sz="1400" b="1" dirty="0">
                          <a:latin typeface="Times New Roman"/>
                          <a:ea typeface="Times New Roman"/>
                        </a:rPr>
                        <a:t>EPIS </a:t>
                      </a:r>
                      <a:endParaRPr lang="en-GB" sz="1400" dirty="0">
                        <a:latin typeface="Times New Roman"/>
                        <a:ea typeface="Times New Roman"/>
                      </a:endParaRPr>
                    </a:p>
                  </a:txBody>
                  <a:tcPr marL="68580" marR="68580" marT="0" marB="0"/>
                </a:tc>
              </a:tr>
              <a:tr h="417311">
                <a:tc>
                  <a:txBody>
                    <a:bodyPr/>
                    <a:lstStyle/>
                    <a:p>
                      <a:pPr algn="just">
                        <a:spcBef>
                          <a:spcPts val="600"/>
                        </a:spcBef>
                        <a:spcAft>
                          <a:spcPts val="0"/>
                        </a:spcAft>
                      </a:pPr>
                      <a:endParaRPr lang="en-GB" sz="1200" dirty="0">
                        <a:latin typeface="Times New Roman"/>
                        <a:ea typeface="Times New Roman"/>
                      </a:endParaRPr>
                    </a:p>
                  </a:txBody>
                  <a:tcPr marL="68580" marR="68580" marT="0" marB="0"/>
                </a:tc>
                <a:tc>
                  <a:txBody>
                    <a:bodyPr/>
                    <a:lstStyle/>
                    <a:p>
                      <a:pPr algn="ctr">
                        <a:spcBef>
                          <a:spcPts val="600"/>
                        </a:spcBef>
                        <a:spcAft>
                          <a:spcPts val="0"/>
                        </a:spcAft>
                      </a:pPr>
                      <a:r>
                        <a:rPr lang="en-GB" sz="1200" b="1" dirty="0">
                          <a:latin typeface="Times New Roman"/>
                          <a:ea typeface="Times New Roman"/>
                        </a:rPr>
                        <a:t>Global entrepreneurship index</a:t>
                      </a:r>
                      <a:endParaRPr lang="en-GB" sz="1200" dirty="0">
                        <a:latin typeface="Times New Roman"/>
                        <a:ea typeface="Times New Roman"/>
                      </a:endParaRPr>
                    </a:p>
                  </a:txBody>
                  <a:tcPr marL="68580" marR="68580" marT="0" marB="0"/>
                </a:tc>
                <a:tc>
                  <a:txBody>
                    <a:bodyPr/>
                    <a:lstStyle/>
                    <a:p>
                      <a:pPr algn="ctr">
                        <a:spcBef>
                          <a:spcPts val="600"/>
                        </a:spcBef>
                        <a:spcAft>
                          <a:spcPts val="0"/>
                        </a:spcAft>
                      </a:pPr>
                      <a:r>
                        <a:rPr lang="en-GB" sz="1200" b="1" dirty="0">
                          <a:latin typeface="Times New Roman"/>
                          <a:ea typeface="Times New Roman"/>
                        </a:rPr>
                        <a:t>Risk - Reward nexus</a:t>
                      </a:r>
                      <a:endParaRPr lang="en-GB" sz="1200" dirty="0">
                        <a:latin typeface="Times New Roman"/>
                        <a:ea typeface="Times New Roman"/>
                      </a:endParaRPr>
                    </a:p>
                  </a:txBody>
                  <a:tcPr marL="68580" marR="68580" marT="0" marB="0"/>
                </a:tc>
                <a:tc>
                  <a:txBody>
                    <a:bodyPr/>
                    <a:lstStyle/>
                    <a:p>
                      <a:pPr algn="ctr">
                        <a:spcBef>
                          <a:spcPts val="600"/>
                        </a:spcBef>
                        <a:spcAft>
                          <a:spcPts val="0"/>
                        </a:spcAft>
                      </a:pPr>
                      <a:r>
                        <a:rPr lang="en-GB" sz="1200" b="1" dirty="0">
                          <a:latin typeface="Times New Roman"/>
                          <a:ea typeface="Times New Roman"/>
                        </a:rPr>
                        <a:t>Entrepreneurial propensity of innovation system</a:t>
                      </a:r>
                      <a:endParaRPr lang="en-GB" sz="1200" dirty="0">
                        <a:latin typeface="Times New Roman"/>
                        <a:ea typeface="Times New Roman"/>
                      </a:endParaRPr>
                    </a:p>
                  </a:txBody>
                  <a:tcPr marL="68580" marR="68580" marT="0" marB="0"/>
                </a:tc>
              </a:tr>
              <a:tr h="417311">
                <a:tc>
                  <a:txBody>
                    <a:bodyPr/>
                    <a:lstStyle/>
                    <a:p>
                      <a:pPr algn="l">
                        <a:spcBef>
                          <a:spcPts val="600"/>
                        </a:spcBef>
                        <a:spcAft>
                          <a:spcPts val="0"/>
                        </a:spcAft>
                      </a:pPr>
                      <a:r>
                        <a:rPr lang="en-GB" sz="1200" b="1" dirty="0">
                          <a:latin typeface="Times New Roman"/>
                          <a:ea typeface="Times New Roman"/>
                        </a:rPr>
                        <a:t>Analytical focus</a:t>
                      </a:r>
                      <a:endParaRPr lang="en-GB" sz="1200" dirty="0">
                        <a:latin typeface="Times New Roman"/>
                        <a:ea typeface="Times New Roman"/>
                      </a:endParaRPr>
                    </a:p>
                  </a:txBody>
                  <a:tcPr marL="68580" marR="68580" marT="0" marB="0"/>
                </a:tc>
                <a:tc>
                  <a:txBody>
                    <a:bodyPr/>
                    <a:lstStyle/>
                    <a:p>
                      <a:pPr algn="l">
                        <a:spcBef>
                          <a:spcPts val="600"/>
                        </a:spcBef>
                        <a:spcAft>
                          <a:spcPts val="0"/>
                        </a:spcAft>
                      </a:pPr>
                      <a:r>
                        <a:rPr lang="en-GB" sz="1200" dirty="0">
                          <a:latin typeface="Times New Roman"/>
                          <a:ea typeface="Times New Roman"/>
                        </a:rPr>
                        <a:t>Aspiration, attitudes, activities </a:t>
                      </a:r>
                    </a:p>
                  </a:txBody>
                  <a:tcPr marL="68580" marR="68580" marT="0" marB="0"/>
                </a:tc>
                <a:tc>
                  <a:txBody>
                    <a:bodyPr/>
                    <a:lstStyle/>
                    <a:p>
                      <a:pPr algn="l">
                        <a:spcBef>
                          <a:spcPts val="600"/>
                        </a:spcBef>
                        <a:spcAft>
                          <a:spcPts val="0"/>
                        </a:spcAft>
                      </a:pPr>
                      <a:r>
                        <a:rPr lang="en-GB" sz="1200" dirty="0">
                          <a:latin typeface="Times New Roman"/>
                          <a:ea typeface="Times New Roman"/>
                        </a:rPr>
                        <a:t>Collective entrepreneurship</a:t>
                      </a:r>
                    </a:p>
                  </a:txBody>
                  <a:tcPr marL="68580" marR="68580" marT="0" marB="0"/>
                </a:tc>
                <a:tc>
                  <a:txBody>
                    <a:bodyPr/>
                    <a:lstStyle/>
                    <a:p>
                      <a:pPr algn="l">
                        <a:spcBef>
                          <a:spcPts val="600"/>
                        </a:spcBef>
                        <a:spcAft>
                          <a:spcPts val="0"/>
                        </a:spcAft>
                      </a:pPr>
                      <a:r>
                        <a:rPr lang="en-GB" sz="1200">
                          <a:latin typeface="Times New Roman"/>
                          <a:ea typeface="Times New Roman"/>
                        </a:rPr>
                        <a:t>Interaction of innovation system activities </a:t>
                      </a:r>
                    </a:p>
                  </a:txBody>
                  <a:tcPr marL="68580" marR="68580" marT="0" marB="0"/>
                </a:tc>
              </a:tr>
              <a:tr h="417311">
                <a:tc>
                  <a:txBody>
                    <a:bodyPr/>
                    <a:lstStyle/>
                    <a:p>
                      <a:pPr algn="l">
                        <a:spcBef>
                          <a:spcPts val="600"/>
                        </a:spcBef>
                        <a:spcAft>
                          <a:spcPts val="0"/>
                        </a:spcAft>
                      </a:pPr>
                      <a:r>
                        <a:rPr lang="en-GB" sz="1200" b="1">
                          <a:latin typeface="Times New Roman"/>
                          <a:ea typeface="Times New Roman"/>
                        </a:rPr>
                        <a:t>Level of analysis </a:t>
                      </a:r>
                      <a:endParaRPr lang="en-GB" sz="1200">
                        <a:latin typeface="Times New Roman"/>
                        <a:ea typeface="Times New Roman"/>
                      </a:endParaRPr>
                    </a:p>
                  </a:txBody>
                  <a:tcPr marL="68580" marR="68580" marT="0" marB="0"/>
                </a:tc>
                <a:tc>
                  <a:txBody>
                    <a:bodyPr/>
                    <a:lstStyle/>
                    <a:p>
                      <a:pPr algn="l">
                        <a:spcBef>
                          <a:spcPts val="600"/>
                        </a:spcBef>
                        <a:spcAft>
                          <a:spcPts val="0"/>
                        </a:spcAft>
                      </a:pPr>
                      <a:r>
                        <a:rPr lang="en-GB" sz="1200" dirty="0">
                          <a:latin typeface="Times New Roman"/>
                          <a:ea typeface="Times New Roman"/>
                        </a:rPr>
                        <a:t>Individuals</a:t>
                      </a:r>
                    </a:p>
                  </a:txBody>
                  <a:tcPr marL="68580" marR="68580" marT="0" marB="0"/>
                </a:tc>
                <a:tc>
                  <a:txBody>
                    <a:bodyPr/>
                    <a:lstStyle/>
                    <a:p>
                      <a:pPr algn="l">
                        <a:spcBef>
                          <a:spcPts val="600"/>
                        </a:spcBef>
                        <a:spcAft>
                          <a:spcPts val="0"/>
                        </a:spcAft>
                      </a:pPr>
                      <a:r>
                        <a:rPr lang="en-GB" sz="1200" dirty="0">
                          <a:latin typeface="Times New Roman"/>
                          <a:ea typeface="Times New Roman"/>
                        </a:rPr>
                        <a:t>Enterprises</a:t>
                      </a:r>
                    </a:p>
                  </a:txBody>
                  <a:tcPr marL="68580" marR="68580" marT="0" marB="0"/>
                </a:tc>
                <a:tc>
                  <a:txBody>
                    <a:bodyPr/>
                    <a:lstStyle/>
                    <a:p>
                      <a:pPr algn="l">
                        <a:spcBef>
                          <a:spcPts val="600"/>
                        </a:spcBef>
                        <a:spcAft>
                          <a:spcPts val="0"/>
                        </a:spcAft>
                      </a:pPr>
                      <a:r>
                        <a:rPr lang="en-GB" sz="1200">
                          <a:latin typeface="Times New Roman"/>
                          <a:ea typeface="Times New Roman"/>
                        </a:rPr>
                        <a:t>Innovation system</a:t>
                      </a:r>
                    </a:p>
                  </a:txBody>
                  <a:tcPr marL="68580" marR="68580" marT="0" marB="0"/>
                </a:tc>
              </a:tr>
              <a:tr h="417311">
                <a:tc>
                  <a:txBody>
                    <a:bodyPr/>
                    <a:lstStyle/>
                    <a:p>
                      <a:pPr algn="l">
                        <a:spcBef>
                          <a:spcPts val="600"/>
                        </a:spcBef>
                        <a:spcAft>
                          <a:spcPts val="0"/>
                        </a:spcAft>
                      </a:pPr>
                      <a:r>
                        <a:rPr lang="en-GB" sz="1200" b="1">
                          <a:latin typeface="Times New Roman"/>
                          <a:ea typeface="Times New Roman"/>
                        </a:rPr>
                        <a:t>Type of entrepreneurship </a:t>
                      </a:r>
                      <a:endParaRPr lang="en-GB" sz="1200">
                        <a:latin typeface="Times New Roman"/>
                        <a:ea typeface="Times New Roman"/>
                      </a:endParaRPr>
                    </a:p>
                  </a:txBody>
                  <a:tcPr marL="68580" marR="68580" marT="0" marB="0"/>
                </a:tc>
                <a:tc>
                  <a:txBody>
                    <a:bodyPr/>
                    <a:lstStyle/>
                    <a:p>
                      <a:pPr algn="l">
                        <a:spcBef>
                          <a:spcPts val="600"/>
                        </a:spcBef>
                        <a:spcAft>
                          <a:spcPts val="0"/>
                        </a:spcAft>
                      </a:pPr>
                      <a:r>
                        <a:rPr lang="en-GB" sz="1200" dirty="0">
                          <a:latin typeface="Times New Roman"/>
                          <a:ea typeface="Times New Roman"/>
                        </a:rPr>
                        <a:t>Business formation (undifferentiated) </a:t>
                      </a:r>
                    </a:p>
                  </a:txBody>
                  <a:tcPr marL="68580" marR="68580" marT="0" marB="0"/>
                </a:tc>
                <a:tc>
                  <a:txBody>
                    <a:bodyPr/>
                    <a:lstStyle/>
                    <a:p>
                      <a:pPr algn="l">
                        <a:spcBef>
                          <a:spcPts val="600"/>
                        </a:spcBef>
                        <a:spcAft>
                          <a:spcPts val="0"/>
                        </a:spcAft>
                      </a:pPr>
                      <a:r>
                        <a:rPr lang="en-GB" sz="1200" dirty="0">
                          <a:latin typeface="Times New Roman"/>
                          <a:ea typeface="Times New Roman"/>
                        </a:rPr>
                        <a:t>Innovative enterprise</a:t>
                      </a:r>
                    </a:p>
                  </a:txBody>
                  <a:tcPr marL="68580" marR="68580" marT="0" marB="0"/>
                </a:tc>
                <a:tc>
                  <a:txBody>
                    <a:bodyPr/>
                    <a:lstStyle/>
                    <a:p>
                      <a:pPr algn="l">
                        <a:spcBef>
                          <a:spcPts val="600"/>
                        </a:spcBef>
                        <a:spcAft>
                          <a:spcPts val="0"/>
                        </a:spcAft>
                      </a:pPr>
                      <a:r>
                        <a:rPr lang="en-GB" sz="1200">
                          <a:latin typeface="Times New Roman"/>
                          <a:ea typeface="Times New Roman"/>
                        </a:rPr>
                        <a:t>Knowledge intensive entrepreneurship </a:t>
                      </a:r>
                    </a:p>
                  </a:txBody>
                  <a:tcPr marL="68580" marR="68580" marT="0" marB="0"/>
                </a:tc>
              </a:tr>
              <a:tr h="417311">
                <a:tc>
                  <a:txBody>
                    <a:bodyPr/>
                    <a:lstStyle/>
                    <a:p>
                      <a:pPr algn="l">
                        <a:spcBef>
                          <a:spcPts val="600"/>
                        </a:spcBef>
                        <a:spcAft>
                          <a:spcPts val="0"/>
                        </a:spcAft>
                      </a:pPr>
                      <a:r>
                        <a:rPr lang="en-GB" sz="1200" b="1">
                          <a:latin typeface="Times New Roman"/>
                          <a:ea typeface="Times New Roman"/>
                        </a:rPr>
                        <a:t>Process issue</a:t>
                      </a:r>
                      <a:endParaRPr lang="en-GB" sz="1200">
                        <a:latin typeface="Times New Roman"/>
                        <a:ea typeface="Times New Roman"/>
                      </a:endParaRPr>
                    </a:p>
                  </a:txBody>
                  <a:tcPr marL="68580" marR="68580" marT="0" marB="0"/>
                </a:tc>
                <a:tc>
                  <a:txBody>
                    <a:bodyPr/>
                    <a:lstStyle/>
                    <a:p>
                      <a:pPr algn="l">
                        <a:spcBef>
                          <a:spcPts val="600"/>
                        </a:spcBef>
                        <a:spcAft>
                          <a:spcPts val="0"/>
                        </a:spcAft>
                      </a:pPr>
                      <a:r>
                        <a:rPr lang="en-GB" sz="1200" dirty="0">
                          <a:latin typeface="Times New Roman"/>
                          <a:ea typeface="Times New Roman"/>
                        </a:rPr>
                        <a:t>Individuals interacting with the institutional context</a:t>
                      </a:r>
                    </a:p>
                  </a:txBody>
                  <a:tcPr marL="68580" marR="68580" marT="0" marB="0"/>
                </a:tc>
                <a:tc>
                  <a:txBody>
                    <a:bodyPr/>
                    <a:lstStyle/>
                    <a:p>
                      <a:pPr algn="l">
                        <a:spcBef>
                          <a:spcPts val="600"/>
                        </a:spcBef>
                        <a:spcAft>
                          <a:spcPts val="0"/>
                        </a:spcAft>
                      </a:pPr>
                      <a:r>
                        <a:rPr lang="en-GB" sz="1200" dirty="0">
                          <a:latin typeface="Times New Roman"/>
                          <a:ea typeface="Times New Roman"/>
                        </a:rPr>
                        <a:t>Enterprise interacting with social conditions </a:t>
                      </a:r>
                    </a:p>
                  </a:txBody>
                  <a:tcPr marL="68580" marR="68580" marT="0" marB="0"/>
                </a:tc>
                <a:tc>
                  <a:txBody>
                    <a:bodyPr/>
                    <a:lstStyle/>
                    <a:p>
                      <a:pPr algn="l">
                        <a:spcBef>
                          <a:spcPts val="600"/>
                        </a:spcBef>
                        <a:spcAft>
                          <a:spcPts val="0"/>
                        </a:spcAft>
                      </a:pPr>
                      <a:r>
                        <a:rPr lang="en-GB" sz="1200">
                          <a:latin typeface="Times New Roman"/>
                          <a:ea typeface="Times New Roman"/>
                        </a:rPr>
                        <a:t>(Mis)matches among IS activities</a:t>
                      </a:r>
                    </a:p>
                  </a:txBody>
                  <a:tcPr marL="68580" marR="68580" marT="0" marB="0"/>
                </a:tc>
              </a:tr>
              <a:tr h="823189">
                <a:tc>
                  <a:txBody>
                    <a:bodyPr/>
                    <a:lstStyle/>
                    <a:p>
                      <a:pPr algn="l">
                        <a:spcBef>
                          <a:spcPts val="600"/>
                        </a:spcBef>
                        <a:spcAft>
                          <a:spcPts val="0"/>
                        </a:spcAft>
                      </a:pPr>
                      <a:r>
                        <a:rPr lang="en-GB" sz="1200" b="1">
                          <a:latin typeface="Times New Roman"/>
                          <a:ea typeface="Times New Roman"/>
                        </a:rPr>
                        <a:t>Entrepreneurial opportunity as .. </a:t>
                      </a:r>
                      <a:endParaRPr lang="en-GB" sz="1200">
                        <a:latin typeface="Times New Roman"/>
                        <a:ea typeface="Times New Roman"/>
                      </a:endParaRPr>
                    </a:p>
                  </a:txBody>
                  <a:tcPr marL="68580" marR="68580" marT="0" marB="0"/>
                </a:tc>
                <a:tc>
                  <a:txBody>
                    <a:bodyPr/>
                    <a:lstStyle/>
                    <a:p>
                      <a:pPr algn="l">
                        <a:spcBef>
                          <a:spcPts val="600"/>
                        </a:spcBef>
                        <a:spcAft>
                          <a:spcPts val="0"/>
                        </a:spcAft>
                      </a:pPr>
                      <a:r>
                        <a:rPr lang="en-GB" sz="1200" dirty="0">
                          <a:latin typeface="Times New Roman"/>
                          <a:ea typeface="Times New Roman"/>
                        </a:rPr>
                        <a:t>The outcome of interaction of individual aspirations, attitudes and activities with the institutional context</a:t>
                      </a:r>
                    </a:p>
                  </a:txBody>
                  <a:tcPr marL="68580" marR="68580" marT="0" marB="0"/>
                </a:tc>
                <a:tc>
                  <a:txBody>
                    <a:bodyPr/>
                    <a:lstStyle/>
                    <a:p>
                      <a:pPr algn="l">
                        <a:spcBef>
                          <a:spcPts val="600"/>
                        </a:spcBef>
                        <a:spcAft>
                          <a:spcPts val="0"/>
                        </a:spcAft>
                      </a:pPr>
                      <a:r>
                        <a:rPr lang="en-GB" sz="1200" dirty="0">
                          <a:latin typeface="Times New Roman"/>
                          <a:ea typeface="Times New Roman"/>
                        </a:rPr>
                        <a:t>The outcome of organisational integration of innovative enterprise </a:t>
                      </a:r>
                    </a:p>
                  </a:txBody>
                  <a:tcPr marL="68580" marR="68580" marT="0" marB="0"/>
                </a:tc>
                <a:tc>
                  <a:txBody>
                    <a:bodyPr/>
                    <a:lstStyle/>
                    <a:p>
                      <a:pPr algn="l">
                        <a:spcBef>
                          <a:spcPts val="600"/>
                        </a:spcBef>
                        <a:spcAft>
                          <a:spcPts val="0"/>
                        </a:spcAft>
                      </a:pPr>
                      <a:r>
                        <a:rPr lang="en-GB" sz="1200" dirty="0">
                          <a:latin typeface="Times New Roman"/>
                          <a:ea typeface="Times New Roman"/>
                        </a:rPr>
                        <a:t>The outcome of interaction among technological, market, and institutional opportunities</a:t>
                      </a:r>
                    </a:p>
                  </a:txBody>
                  <a:tcPr marL="68580" marR="68580" marT="0" marB="0"/>
                </a:tc>
              </a:tr>
              <a:tr h="417311">
                <a:tc>
                  <a:txBody>
                    <a:bodyPr/>
                    <a:lstStyle/>
                    <a:p>
                      <a:pPr algn="l">
                        <a:spcBef>
                          <a:spcPts val="600"/>
                        </a:spcBef>
                        <a:spcAft>
                          <a:spcPts val="0"/>
                        </a:spcAft>
                      </a:pPr>
                      <a:r>
                        <a:rPr lang="en-GB" sz="1200" b="1">
                          <a:latin typeface="Times New Roman"/>
                          <a:ea typeface="Times New Roman"/>
                        </a:rPr>
                        <a:t>Risk-taking</a:t>
                      </a:r>
                      <a:endParaRPr lang="en-GB" sz="1200">
                        <a:latin typeface="Times New Roman"/>
                        <a:ea typeface="Times New Roman"/>
                      </a:endParaRPr>
                    </a:p>
                  </a:txBody>
                  <a:tcPr marL="68580" marR="68580" marT="0" marB="0"/>
                </a:tc>
                <a:tc>
                  <a:txBody>
                    <a:bodyPr/>
                    <a:lstStyle/>
                    <a:p>
                      <a:pPr algn="l">
                        <a:spcBef>
                          <a:spcPts val="600"/>
                        </a:spcBef>
                        <a:spcAft>
                          <a:spcPts val="0"/>
                        </a:spcAft>
                      </a:pPr>
                      <a:r>
                        <a:rPr lang="en-GB" sz="1200">
                          <a:latin typeface="Times New Roman"/>
                          <a:ea typeface="Times New Roman"/>
                        </a:rPr>
                        <a:t>Individuals as a risk-taker</a:t>
                      </a:r>
                    </a:p>
                  </a:txBody>
                  <a:tcPr marL="68580" marR="68580" marT="0" marB="0"/>
                </a:tc>
                <a:tc>
                  <a:txBody>
                    <a:bodyPr/>
                    <a:lstStyle/>
                    <a:p>
                      <a:pPr algn="l">
                        <a:spcBef>
                          <a:spcPts val="600"/>
                        </a:spcBef>
                        <a:spcAft>
                          <a:spcPts val="0"/>
                        </a:spcAft>
                      </a:pPr>
                      <a:r>
                        <a:rPr lang="en-GB" sz="1200" dirty="0">
                          <a:latin typeface="Times New Roman"/>
                          <a:ea typeface="Times New Roman"/>
                        </a:rPr>
                        <a:t>Each stakeholder is a risk-taker</a:t>
                      </a:r>
                    </a:p>
                  </a:txBody>
                  <a:tcPr marL="68580" marR="68580" marT="0" marB="0"/>
                </a:tc>
                <a:tc>
                  <a:txBody>
                    <a:bodyPr/>
                    <a:lstStyle/>
                    <a:p>
                      <a:pPr algn="l">
                        <a:spcBef>
                          <a:spcPts val="600"/>
                        </a:spcBef>
                        <a:spcAft>
                          <a:spcPts val="0"/>
                        </a:spcAft>
                      </a:pPr>
                      <a:r>
                        <a:rPr lang="en-GB" sz="1200" dirty="0">
                          <a:latin typeface="Times New Roman"/>
                          <a:ea typeface="Times New Roman"/>
                        </a:rPr>
                        <a:t>Risk-taking is not considered </a:t>
                      </a:r>
                    </a:p>
                  </a:txBody>
                  <a:tcPr marL="68580" marR="68580" marT="0" marB="0"/>
                </a:tc>
              </a:tr>
              <a:tr h="417311">
                <a:tc>
                  <a:txBody>
                    <a:bodyPr/>
                    <a:lstStyle/>
                    <a:p>
                      <a:pPr algn="l">
                        <a:spcBef>
                          <a:spcPts val="600"/>
                        </a:spcBef>
                        <a:spcAft>
                          <a:spcPts val="0"/>
                        </a:spcAft>
                      </a:pPr>
                      <a:r>
                        <a:rPr lang="en-GB" sz="1200" b="1">
                          <a:latin typeface="Times New Roman"/>
                          <a:ea typeface="Times New Roman"/>
                        </a:rPr>
                        <a:t>Key nexus</a:t>
                      </a:r>
                      <a:endParaRPr lang="en-GB" sz="1200">
                        <a:latin typeface="Times New Roman"/>
                        <a:ea typeface="Times New Roman"/>
                      </a:endParaRPr>
                    </a:p>
                  </a:txBody>
                  <a:tcPr marL="68580" marR="68580" marT="0" marB="0"/>
                </a:tc>
                <a:tc>
                  <a:txBody>
                    <a:bodyPr/>
                    <a:lstStyle/>
                    <a:p>
                      <a:pPr algn="l">
                        <a:spcBef>
                          <a:spcPts val="600"/>
                        </a:spcBef>
                        <a:spcAft>
                          <a:spcPts val="0"/>
                        </a:spcAft>
                      </a:pPr>
                      <a:r>
                        <a:rPr lang="en-GB" sz="1200">
                          <a:latin typeface="Times New Roman"/>
                          <a:ea typeface="Times New Roman"/>
                        </a:rPr>
                        <a:t>Individual – opportunity nexus</a:t>
                      </a:r>
                    </a:p>
                  </a:txBody>
                  <a:tcPr marL="68580" marR="68580" marT="0" marB="0"/>
                </a:tc>
                <a:tc>
                  <a:txBody>
                    <a:bodyPr/>
                    <a:lstStyle/>
                    <a:p>
                      <a:pPr algn="l">
                        <a:spcBef>
                          <a:spcPts val="600"/>
                        </a:spcBef>
                        <a:spcAft>
                          <a:spcPts val="0"/>
                        </a:spcAft>
                      </a:pPr>
                      <a:r>
                        <a:rPr lang="en-GB" sz="1200" dirty="0">
                          <a:latin typeface="Times New Roman"/>
                          <a:ea typeface="Times New Roman"/>
                        </a:rPr>
                        <a:t>Risk reward nexus</a:t>
                      </a:r>
                    </a:p>
                  </a:txBody>
                  <a:tcPr marL="68580" marR="68580" marT="0" marB="0"/>
                </a:tc>
                <a:tc>
                  <a:txBody>
                    <a:bodyPr/>
                    <a:lstStyle/>
                    <a:p>
                      <a:pPr algn="l">
                        <a:spcBef>
                          <a:spcPts val="600"/>
                        </a:spcBef>
                        <a:spcAft>
                          <a:spcPts val="0"/>
                        </a:spcAft>
                      </a:pPr>
                      <a:r>
                        <a:rPr lang="en-GB" sz="1200" dirty="0">
                          <a:latin typeface="Times New Roman"/>
                          <a:ea typeface="Times New Roman"/>
                        </a:rPr>
                        <a:t>Nexus of innovation system activities</a:t>
                      </a:r>
                    </a:p>
                  </a:txBody>
                  <a:tcPr marL="68580" marR="68580" marT="0" marB="0"/>
                </a:tc>
              </a:tr>
              <a:tr h="417311">
                <a:tc>
                  <a:txBody>
                    <a:bodyPr/>
                    <a:lstStyle/>
                    <a:p>
                      <a:pPr algn="l">
                        <a:spcBef>
                          <a:spcPts val="600"/>
                        </a:spcBef>
                        <a:spcAft>
                          <a:spcPts val="0"/>
                        </a:spcAft>
                      </a:pPr>
                      <a:r>
                        <a:rPr lang="en-GB" sz="1200" b="1">
                          <a:latin typeface="Times New Roman"/>
                          <a:ea typeface="Times New Roman"/>
                        </a:rPr>
                        <a:t>The dominant mode of interaction</a:t>
                      </a:r>
                      <a:endParaRPr lang="en-GB" sz="1200">
                        <a:latin typeface="Times New Roman"/>
                        <a:ea typeface="Times New Roman"/>
                      </a:endParaRPr>
                    </a:p>
                  </a:txBody>
                  <a:tcPr marL="68580" marR="68580" marT="0" marB="0"/>
                </a:tc>
                <a:tc>
                  <a:txBody>
                    <a:bodyPr/>
                    <a:lstStyle/>
                    <a:p>
                      <a:pPr algn="l">
                        <a:spcBef>
                          <a:spcPts val="600"/>
                        </a:spcBef>
                        <a:spcAft>
                          <a:spcPts val="0"/>
                        </a:spcAft>
                      </a:pPr>
                      <a:r>
                        <a:rPr lang="en-GB" sz="1200">
                          <a:latin typeface="Times New Roman"/>
                          <a:ea typeface="Times New Roman"/>
                        </a:rPr>
                        <a:t>Market mode</a:t>
                      </a:r>
                    </a:p>
                  </a:txBody>
                  <a:tcPr marL="68580" marR="68580" marT="0" marB="0"/>
                </a:tc>
                <a:tc>
                  <a:txBody>
                    <a:bodyPr/>
                    <a:lstStyle/>
                    <a:p>
                      <a:pPr algn="l">
                        <a:spcBef>
                          <a:spcPts val="600"/>
                        </a:spcBef>
                        <a:spcAft>
                          <a:spcPts val="0"/>
                        </a:spcAft>
                      </a:pPr>
                      <a:r>
                        <a:rPr lang="en-GB" sz="1200" dirty="0">
                          <a:latin typeface="Times New Roman"/>
                          <a:ea typeface="Times New Roman"/>
                        </a:rPr>
                        <a:t>Organisational processes</a:t>
                      </a:r>
                    </a:p>
                  </a:txBody>
                  <a:tcPr marL="68580" marR="68580" marT="0" marB="0"/>
                </a:tc>
                <a:tc>
                  <a:txBody>
                    <a:bodyPr/>
                    <a:lstStyle/>
                    <a:p>
                      <a:pPr algn="l">
                        <a:spcBef>
                          <a:spcPts val="600"/>
                        </a:spcBef>
                        <a:spcAft>
                          <a:spcPts val="0"/>
                        </a:spcAft>
                      </a:pPr>
                      <a:r>
                        <a:rPr lang="en-GB" sz="1200" dirty="0">
                          <a:latin typeface="Times New Roman"/>
                          <a:ea typeface="Times New Roman"/>
                        </a:rPr>
                        <a:t>System-level interactions </a:t>
                      </a:r>
                    </a:p>
                  </a:txBody>
                  <a:tcPr marL="68580" marR="68580" marT="0" marB="0"/>
                </a:tc>
              </a:tr>
              <a:tr h="823189">
                <a:tc>
                  <a:txBody>
                    <a:bodyPr/>
                    <a:lstStyle/>
                    <a:p>
                      <a:pPr algn="l">
                        <a:spcBef>
                          <a:spcPts val="600"/>
                        </a:spcBef>
                        <a:spcAft>
                          <a:spcPts val="0"/>
                        </a:spcAft>
                      </a:pPr>
                      <a:r>
                        <a:rPr lang="en-GB" sz="1200" b="1">
                          <a:latin typeface="Times New Roman"/>
                          <a:ea typeface="Times New Roman"/>
                        </a:rPr>
                        <a:t>Constraints to entrepreneurship </a:t>
                      </a:r>
                      <a:endParaRPr lang="en-GB" sz="1200">
                        <a:latin typeface="Times New Roman"/>
                        <a:ea typeface="Times New Roman"/>
                      </a:endParaRPr>
                    </a:p>
                  </a:txBody>
                  <a:tcPr marL="68580" marR="68580" marT="0" marB="0"/>
                </a:tc>
                <a:tc>
                  <a:txBody>
                    <a:bodyPr/>
                    <a:lstStyle/>
                    <a:p>
                      <a:pPr algn="l">
                        <a:spcBef>
                          <a:spcPts val="600"/>
                        </a:spcBef>
                        <a:spcAft>
                          <a:spcPts val="0"/>
                        </a:spcAft>
                      </a:pPr>
                      <a:r>
                        <a:rPr lang="en-GB" sz="1200">
                          <a:latin typeface="Times New Roman"/>
                          <a:ea typeface="Times New Roman"/>
                        </a:rPr>
                        <a:t>The weakest link</a:t>
                      </a:r>
                    </a:p>
                  </a:txBody>
                  <a:tcPr marL="68580" marR="68580" marT="0" marB="0"/>
                </a:tc>
                <a:tc>
                  <a:txBody>
                    <a:bodyPr/>
                    <a:lstStyle/>
                    <a:p>
                      <a:pPr algn="l">
                        <a:spcBef>
                          <a:spcPts val="600"/>
                        </a:spcBef>
                        <a:spcAft>
                          <a:spcPts val="0"/>
                        </a:spcAft>
                      </a:pPr>
                      <a:r>
                        <a:rPr lang="en-GB" sz="1200">
                          <a:latin typeface="Times New Roman"/>
                          <a:ea typeface="Times New Roman"/>
                        </a:rPr>
                        <a:t>Imbalances between risk-taking and rewards of various stakeholders</a:t>
                      </a:r>
                    </a:p>
                  </a:txBody>
                  <a:tcPr marL="68580" marR="68580" marT="0" marB="0"/>
                </a:tc>
                <a:tc>
                  <a:txBody>
                    <a:bodyPr/>
                    <a:lstStyle/>
                    <a:p>
                      <a:pPr algn="l">
                        <a:spcBef>
                          <a:spcPts val="600"/>
                        </a:spcBef>
                        <a:spcAft>
                          <a:spcPts val="0"/>
                        </a:spcAft>
                      </a:pPr>
                      <a:r>
                        <a:rPr lang="en-GB" sz="1200" dirty="0">
                          <a:latin typeface="Times New Roman"/>
                          <a:ea typeface="Times New Roman"/>
                        </a:rPr>
                        <a:t>Low-level equilibrium due to lacking imbalances among different opportunities and IS activities </a:t>
                      </a:r>
                    </a:p>
                  </a:txBody>
                  <a:tcPr marL="68580" marR="68580" marT="0" marB="0"/>
                </a:tc>
              </a:tr>
              <a:tr h="417311">
                <a:tc>
                  <a:txBody>
                    <a:bodyPr/>
                    <a:lstStyle/>
                    <a:p>
                      <a:pPr algn="l">
                        <a:spcBef>
                          <a:spcPts val="600"/>
                        </a:spcBef>
                        <a:spcAft>
                          <a:spcPts val="0"/>
                        </a:spcAft>
                      </a:pPr>
                      <a:r>
                        <a:rPr lang="en-GB" sz="1200" b="1">
                          <a:latin typeface="Times New Roman"/>
                          <a:ea typeface="Times New Roman"/>
                        </a:rPr>
                        <a:t>Policy focus</a:t>
                      </a:r>
                      <a:endParaRPr lang="en-GB" sz="1200">
                        <a:latin typeface="Times New Roman"/>
                        <a:ea typeface="Times New Roman"/>
                      </a:endParaRPr>
                    </a:p>
                  </a:txBody>
                  <a:tcPr marL="68580" marR="68580" marT="0" marB="0"/>
                </a:tc>
                <a:tc>
                  <a:txBody>
                    <a:bodyPr/>
                    <a:lstStyle/>
                    <a:p>
                      <a:pPr algn="l">
                        <a:spcBef>
                          <a:spcPts val="600"/>
                        </a:spcBef>
                        <a:spcAft>
                          <a:spcPts val="0"/>
                        </a:spcAft>
                      </a:pPr>
                      <a:r>
                        <a:rPr lang="en-GB" sz="1200" dirty="0">
                          <a:latin typeface="Times New Roman"/>
                          <a:ea typeface="Times New Roman"/>
                        </a:rPr>
                        <a:t>Improve the weakest link</a:t>
                      </a:r>
                    </a:p>
                  </a:txBody>
                  <a:tcPr marL="68580" marR="68580" marT="0" marB="0"/>
                </a:tc>
                <a:tc>
                  <a:txBody>
                    <a:bodyPr/>
                    <a:lstStyle/>
                    <a:p>
                      <a:pPr algn="l">
                        <a:spcBef>
                          <a:spcPts val="600"/>
                        </a:spcBef>
                        <a:spcAft>
                          <a:spcPts val="0"/>
                        </a:spcAft>
                      </a:pPr>
                      <a:r>
                        <a:rPr lang="en-GB" sz="1200">
                          <a:latin typeface="Times New Roman"/>
                          <a:ea typeface="Times New Roman"/>
                        </a:rPr>
                        <a:t>Improve the social conditions of innovative enterprise</a:t>
                      </a:r>
                    </a:p>
                  </a:txBody>
                  <a:tcPr marL="68580" marR="68580" marT="0" marB="0"/>
                </a:tc>
                <a:tc>
                  <a:txBody>
                    <a:bodyPr/>
                    <a:lstStyle/>
                    <a:p>
                      <a:pPr algn="l">
                        <a:spcBef>
                          <a:spcPts val="600"/>
                        </a:spcBef>
                        <a:spcAft>
                          <a:spcPts val="0"/>
                        </a:spcAft>
                      </a:pPr>
                      <a:r>
                        <a:rPr lang="en-GB" sz="1200" dirty="0">
                          <a:latin typeface="Times New Roman"/>
                          <a:ea typeface="Times New Roman"/>
                        </a:rPr>
                        <a:t>Nurture activities with the strongest linkage potential</a:t>
                      </a:r>
                    </a:p>
                  </a:txBody>
                  <a:tcPr marL="68580" marR="68580" marT="0" marB="0"/>
                </a:tc>
              </a:tr>
            </a:tbl>
          </a:graphicData>
        </a:graphic>
      </p:graphicFrame>
      <p:sp>
        <p:nvSpPr>
          <p:cNvPr id="4" name="Slide Number Placeholder 3"/>
          <p:cNvSpPr>
            <a:spLocks noGrp="1"/>
          </p:cNvSpPr>
          <p:nvPr>
            <p:ph type="sldNum" sz="quarter" idx="10"/>
          </p:nvPr>
        </p:nvSpPr>
        <p:spPr/>
        <p:txBody>
          <a:bodyPr/>
          <a:lstStyle/>
          <a:p>
            <a:pPr>
              <a:defRPr/>
            </a:pPr>
            <a:fld id="{85C10354-3CB4-49A6-9269-FBA0242680CC}"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620688"/>
            <a:ext cx="8489950" cy="1008112"/>
          </a:xfrm>
        </p:spPr>
        <p:txBody>
          <a:bodyPr/>
          <a:lstStyle/>
          <a:p>
            <a:r>
              <a:rPr lang="en-US" sz="2000" dirty="0" smtClean="0"/>
              <a:t>VARIETIES </a:t>
            </a:r>
            <a:r>
              <a:rPr lang="en-US" sz="2000" dirty="0"/>
              <a:t>OF INSTITUTIONAL SHAPING OF ENTREPRENEURIAL OPPORTUNITIES: CONCEPTUAL APPROACH AND STATISTICAL FRAMEWORK </a:t>
            </a:r>
          </a:p>
        </p:txBody>
      </p:sp>
      <p:sp>
        <p:nvSpPr>
          <p:cNvPr id="3" name="Content Placeholder 2"/>
          <p:cNvSpPr>
            <a:spLocks noGrp="1"/>
          </p:cNvSpPr>
          <p:nvPr>
            <p:ph idx="1"/>
          </p:nvPr>
        </p:nvSpPr>
        <p:spPr>
          <a:xfrm>
            <a:off x="330200" y="1628800"/>
            <a:ext cx="8813800" cy="4537051"/>
          </a:xfrm>
        </p:spPr>
        <p:txBody>
          <a:bodyPr/>
          <a:lstStyle/>
          <a:p>
            <a:r>
              <a:rPr lang="en-US" sz="1800" dirty="0" smtClean="0"/>
              <a:t>A shift from functional to institutional perspective on </a:t>
            </a:r>
            <a:r>
              <a:rPr lang="en-US" sz="1800" dirty="0" err="1" smtClean="0"/>
              <a:t>e’ship</a:t>
            </a:r>
            <a:endParaRPr lang="en-US" sz="1800" dirty="0" smtClean="0"/>
          </a:p>
          <a:p>
            <a:r>
              <a:rPr lang="en-US" sz="2000" dirty="0"/>
              <a:t>E</a:t>
            </a:r>
            <a:r>
              <a:rPr lang="en-US" sz="2000" dirty="0" smtClean="0"/>
              <a:t>ach </a:t>
            </a:r>
            <a:r>
              <a:rPr lang="en-US" sz="2000" dirty="0"/>
              <a:t>type of opportunity </a:t>
            </a:r>
            <a:r>
              <a:rPr lang="en-US" sz="2000" dirty="0" smtClean="0"/>
              <a:t>is generated based on </a:t>
            </a:r>
            <a:r>
              <a:rPr lang="en-US" sz="2000" b="1" dirty="0" smtClean="0">
                <a:solidFill>
                  <a:srgbClr val="FF0000"/>
                </a:solidFill>
              </a:rPr>
              <a:t>different ‘institutional regime’</a:t>
            </a:r>
            <a:r>
              <a:rPr lang="en-US" sz="2000" dirty="0" smtClean="0">
                <a:solidFill>
                  <a:srgbClr val="FF0000"/>
                </a:solidFill>
              </a:rPr>
              <a:t>. </a:t>
            </a:r>
          </a:p>
          <a:p>
            <a:r>
              <a:rPr lang="en-US" sz="2000" dirty="0"/>
              <a:t>D</a:t>
            </a:r>
            <a:r>
              <a:rPr lang="en-US" sz="2000" dirty="0" smtClean="0"/>
              <a:t>ifferent </a:t>
            </a:r>
            <a:r>
              <a:rPr lang="en-US" sz="2000" dirty="0"/>
              <a:t>modes of </a:t>
            </a:r>
            <a:r>
              <a:rPr lang="en-US" sz="2000" b="1" dirty="0">
                <a:solidFill>
                  <a:srgbClr val="FF0000"/>
                </a:solidFill>
              </a:rPr>
              <a:t>the institutional shaping</a:t>
            </a:r>
            <a:r>
              <a:rPr lang="en-US" sz="2000" dirty="0">
                <a:solidFill>
                  <a:srgbClr val="FF0000"/>
                </a:solidFill>
              </a:rPr>
              <a:t> </a:t>
            </a:r>
            <a:r>
              <a:rPr lang="en-US" sz="2000" dirty="0"/>
              <a:t>of discovery of technological opportunities, of demand for new technologies and innovation, and of the institutional shaping of risks and rewards from the innovation </a:t>
            </a:r>
            <a:r>
              <a:rPr lang="en-US" sz="2000" dirty="0" smtClean="0"/>
              <a:t>process</a:t>
            </a:r>
          </a:p>
          <a:p>
            <a:pPr algn="ctr"/>
            <a:r>
              <a:rPr lang="en-US" sz="2000" dirty="0" smtClean="0">
                <a:solidFill>
                  <a:srgbClr val="0070C0"/>
                </a:solidFill>
              </a:rPr>
              <a:t>Research question</a:t>
            </a:r>
            <a:r>
              <a:rPr lang="en-US" sz="2000" dirty="0" smtClean="0"/>
              <a:t>:</a:t>
            </a:r>
          </a:p>
          <a:p>
            <a:r>
              <a:rPr lang="en-US" sz="2000" dirty="0" smtClean="0"/>
              <a:t>Is KIE </a:t>
            </a:r>
            <a:r>
              <a:rPr lang="en-US" sz="2000" dirty="0" err="1" smtClean="0"/>
              <a:t>e’ship</a:t>
            </a:r>
            <a:r>
              <a:rPr lang="en-US" sz="2000" dirty="0" smtClean="0"/>
              <a:t> associated </a:t>
            </a:r>
            <a:r>
              <a:rPr lang="en-US" sz="2000" dirty="0"/>
              <a:t>with one specific institutional form or is there several relatively successful </a:t>
            </a:r>
            <a:r>
              <a:rPr lang="en-US" sz="2000" b="1" dirty="0">
                <a:solidFill>
                  <a:srgbClr val="FF0000"/>
                </a:solidFill>
              </a:rPr>
              <a:t>institutional configurations </a:t>
            </a:r>
            <a:r>
              <a:rPr lang="en-US" sz="2000" dirty="0"/>
              <a:t>of generation of entrepreneurial opportunities? </a:t>
            </a:r>
            <a:endParaRPr lang="en-US" sz="2000" dirty="0" smtClean="0"/>
          </a:p>
          <a:p>
            <a:r>
              <a:rPr lang="en-US" sz="2000" dirty="0" smtClean="0"/>
              <a:t>In in this paper we restrict ourselves on </a:t>
            </a:r>
            <a:r>
              <a:rPr lang="en-US" sz="2000" b="1" dirty="0" smtClean="0">
                <a:solidFill>
                  <a:srgbClr val="FF0000"/>
                </a:solidFill>
              </a:rPr>
              <a:t>defining the issue </a:t>
            </a:r>
            <a:r>
              <a:rPr lang="en-US" sz="2000" dirty="0" smtClean="0"/>
              <a:t>and on exploring </a:t>
            </a:r>
            <a:r>
              <a:rPr lang="en-US" sz="2000" b="1" dirty="0" smtClean="0">
                <a:solidFill>
                  <a:srgbClr val="FF0000"/>
                </a:solidFill>
              </a:rPr>
              <a:t>varieties of ‘entrepreneurial regimes’ in Europe based on cluster analysis </a:t>
            </a:r>
          </a:p>
        </p:txBody>
      </p:sp>
      <p:sp>
        <p:nvSpPr>
          <p:cNvPr id="4" name="Slide Number Placeholder 3"/>
          <p:cNvSpPr>
            <a:spLocks noGrp="1"/>
          </p:cNvSpPr>
          <p:nvPr>
            <p:ph type="sldNum" sz="quarter" idx="10"/>
          </p:nvPr>
        </p:nvSpPr>
        <p:spPr/>
        <p:txBody>
          <a:bodyPr/>
          <a:lstStyle/>
          <a:p>
            <a:pPr>
              <a:defRPr/>
            </a:pPr>
            <a:fld id="{85C10354-3CB4-49A6-9269-FBA0242680CC}" type="slidenum">
              <a:rPr lang="en-US" smtClean="0"/>
              <a:pPr>
                <a:defRPr/>
              </a:pPr>
              <a:t>16</a:t>
            </a:fld>
            <a:endParaRPr lang="en-US"/>
          </a:p>
        </p:txBody>
      </p:sp>
    </p:spTree>
    <p:extLst>
      <p:ext uri="{BB962C8B-B14F-4D97-AF65-F5344CB8AC3E}">
        <p14:creationId xmlns:p14="http://schemas.microsoft.com/office/powerpoint/2010/main" val="17001375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20688"/>
            <a:ext cx="8489950" cy="720080"/>
          </a:xfrm>
        </p:spPr>
        <p:txBody>
          <a:bodyPr/>
          <a:lstStyle/>
          <a:p>
            <a:pPr algn="ctr"/>
            <a:r>
              <a:rPr lang="en-GB" cap="all" dirty="0" smtClean="0"/>
              <a:t>‘</a:t>
            </a:r>
            <a:r>
              <a:rPr lang="en-GB" sz="2000" cap="all" dirty="0" smtClean="0"/>
              <a:t>TECHNOLOGICAL regime’: institutional shaping of technology generation and diffusion </a:t>
            </a:r>
            <a:endParaRPr lang="en-GB" dirty="0"/>
          </a:p>
        </p:txBody>
      </p:sp>
      <p:sp>
        <p:nvSpPr>
          <p:cNvPr id="4" name="Slide Number Placeholder 3"/>
          <p:cNvSpPr>
            <a:spLocks noGrp="1"/>
          </p:cNvSpPr>
          <p:nvPr>
            <p:ph type="sldNum" sz="quarter" idx="10"/>
          </p:nvPr>
        </p:nvSpPr>
        <p:spPr/>
        <p:txBody>
          <a:bodyPr/>
          <a:lstStyle/>
          <a:p>
            <a:pPr>
              <a:defRPr/>
            </a:pPr>
            <a:fld id="{85C10354-3CB4-49A6-9269-FBA0242680CC}" type="slidenum">
              <a:rPr lang="en-US" smtClean="0"/>
              <a:pPr>
                <a:defRPr/>
              </a:pPr>
              <a:t>17</a:t>
            </a:fld>
            <a:endParaRPr lang="en-US"/>
          </a:p>
        </p:txBody>
      </p:sp>
      <p:pic>
        <p:nvPicPr>
          <p:cNvPr id="71682" name="Picture 2"/>
          <p:cNvPicPr>
            <a:picLocks noGrp="1" noChangeAspect="1" noChangeArrowheads="1"/>
          </p:cNvPicPr>
          <p:nvPr>
            <p:ph idx="1"/>
          </p:nvPr>
        </p:nvPicPr>
        <p:blipFill>
          <a:blip r:embed="rId2" cstate="print"/>
          <a:srcRect/>
          <a:stretch>
            <a:fillRect/>
          </a:stretch>
        </p:blipFill>
        <p:spPr bwMode="auto">
          <a:xfrm>
            <a:off x="827584" y="1484785"/>
            <a:ext cx="7560840" cy="4681066"/>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620688"/>
            <a:ext cx="8489950" cy="1152128"/>
          </a:xfrm>
        </p:spPr>
        <p:txBody>
          <a:bodyPr/>
          <a:lstStyle/>
          <a:p>
            <a:pPr algn="ctr"/>
            <a:r>
              <a:rPr lang="en-GB" dirty="0" smtClean="0"/>
              <a:t>‘</a:t>
            </a:r>
            <a:r>
              <a:rPr lang="en-GB" sz="2000" dirty="0" smtClean="0"/>
              <a:t>MARKET REGIME’ - REAL: INSTITUTIONAL SHAPING OF DEMAND FOR NEW TECHNOLOGIES AND INNOVATION</a:t>
            </a:r>
            <a:endParaRPr lang="en-GB" dirty="0"/>
          </a:p>
        </p:txBody>
      </p:sp>
      <p:sp>
        <p:nvSpPr>
          <p:cNvPr id="4" name="Slide Number Placeholder 3"/>
          <p:cNvSpPr>
            <a:spLocks noGrp="1"/>
          </p:cNvSpPr>
          <p:nvPr>
            <p:ph type="sldNum" sz="quarter" idx="10"/>
          </p:nvPr>
        </p:nvSpPr>
        <p:spPr/>
        <p:txBody>
          <a:bodyPr/>
          <a:lstStyle/>
          <a:p>
            <a:pPr>
              <a:defRPr/>
            </a:pPr>
            <a:fld id="{85C10354-3CB4-49A6-9269-FBA0242680CC}" type="slidenum">
              <a:rPr lang="en-US" smtClean="0"/>
              <a:pPr>
                <a:defRPr/>
              </a:pPr>
              <a:t>18</a:t>
            </a:fld>
            <a:endParaRPr lang="en-US"/>
          </a:p>
        </p:txBody>
      </p:sp>
      <p:pic>
        <p:nvPicPr>
          <p:cNvPr id="72706" name="Picture 2"/>
          <p:cNvPicPr>
            <a:picLocks noGrp="1" noChangeAspect="1" noChangeArrowheads="1"/>
          </p:cNvPicPr>
          <p:nvPr>
            <p:ph idx="1"/>
          </p:nvPr>
        </p:nvPicPr>
        <p:blipFill>
          <a:blip r:embed="rId2" cstate="print"/>
          <a:srcRect/>
          <a:stretch>
            <a:fillRect/>
          </a:stretch>
        </p:blipFill>
        <p:spPr bwMode="auto">
          <a:xfrm>
            <a:off x="611561" y="1844824"/>
            <a:ext cx="7992888" cy="3960440"/>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92696"/>
            <a:ext cx="8489950" cy="1008782"/>
          </a:xfrm>
        </p:spPr>
        <p:txBody>
          <a:bodyPr/>
          <a:lstStyle/>
          <a:p>
            <a:pPr algn="ctr"/>
            <a:r>
              <a:rPr lang="en-GB" sz="2000" cap="all" dirty="0" smtClean="0"/>
              <a:t>‘MARKET  regime’ FINANCE: institutional shaping of FINANCE AVAILABILITY  for new technologies and innovation</a:t>
            </a:r>
            <a:endParaRPr lang="en-GB" sz="2000" dirty="0"/>
          </a:p>
        </p:txBody>
      </p:sp>
      <p:sp>
        <p:nvSpPr>
          <p:cNvPr id="4" name="Slide Number Placeholder 3"/>
          <p:cNvSpPr>
            <a:spLocks noGrp="1"/>
          </p:cNvSpPr>
          <p:nvPr>
            <p:ph type="sldNum" sz="quarter" idx="10"/>
          </p:nvPr>
        </p:nvSpPr>
        <p:spPr/>
        <p:txBody>
          <a:bodyPr/>
          <a:lstStyle/>
          <a:p>
            <a:pPr>
              <a:defRPr/>
            </a:pPr>
            <a:fld id="{85C10354-3CB4-49A6-9269-FBA0242680CC}" type="slidenum">
              <a:rPr lang="en-US" smtClean="0"/>
              <a:pPr>
                <a:defRPr/>
              </a:pPr>
              <a:t>19</a:t>
            </a:fld>
            <a:endParaRPr lang="en-US"/>
          </a:p>
        </p:txBody>
      </p:sp>
      <p:pic>
        <p:nvPicPr>
          <p:cNvPr id="73730" name="Picture 2"/>
          <p:cNvPicPr>
            <a:picLocks noGrp="1" noChangeAspect="1" noChangeArrowheads="1"/>
          </p:cNvPicPr>
          <p:nvPr>
            <p:ph idx="1"/>
          </p:nvPr>
        </p:nvPicPr>
        <p:blipFill>
          <a:blip r:embed="rId2" cstate="print"/>
          <a:srcRect/>
          <a:stretch>
            <a:fillRect/>
          </a:stretch>
        </p:blipFill>
        <p:spPr bwMode="auto">
          <a:xfrm>
            <a:off x="539553" y="1916832"/>
            <a:ext cx="7848872" cy="4176463"/>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330200" y="908050"/>
            <a:ext cx="8489950" cy="504825"/>
          </a:xfrm>
        </p:spPr>
        <p:txBody>
          <a:bodyPr/>
          <a:lstStyle/>
          <a:p>
            <a:pPr eaLnBrk="1" hangingPunct="1"/>
            <a:r>
              <a:rPr lang="en-GB" smtClean="0"/>
              <a:t>Outline</a:t>
            </a:r>
          </a:p>
        </p:txBody>
      </p:sp>
      <p:sp>
        <p:nvSpPr>
          <p:cNvPr id="3" name="Content Placeholder 2"/>
          <p:cNvSpPr>
            <a:spLocks noGrp="1"/>
          </p:cNvSpPr>
          <p:nvPr>
            <p:ph idx="1"/>
          </p:nvPr>
        </p:nvSpPr>
        <p:spPr>
          <a:xfrm>
            <a:off x="330200" y="1700213"/>
            <a:ext cx="8489950" cy="4465637"/>
          </a:xfrm>
        </p:spPr>
        <p:txBody>
          <a:bodyPr/>
          <a:lstStyle/>
          <a:p>
            <a:pPr marL="609600" indent="-609600" eaLnBrk="1" hangingPunct="1">
              <a:buFontTx/>
              <a:buAutoNum type="arabicPeriod"/>
              <a:defRPr/>
            </a:pPr>
            <a:r>
              <a:rPr lang="en-GB" sz="2000" dirty="0" smtClean="0"/>
              <a:t>Innovation systems and entrepreneurship</a:t>
            </a:r>
          </a:p>
          <a:p>
            <a:pPr marL="609600" indent="-609600" eaLnBrk="1" hangingPunct="1">
              <a:buFontTx/>
              <a:buAutoNum type="arabicPeriod"/>
              <a:defRPr/>
            </a:pPr>
            <a:r>
              <a:rPr lang="en-GB" sz="2000" dirty="0" smtClean="0"/>
              <a:t>Key features of entrepreneurship and varieties of capitalism research programs</a:t>
            </a:r>
          </a:p>
          <a:p>
            <a:pPr marL="609600" indent="-609600" eaLnBrk="1" hangingPunct="1">
              <a:buFontTx/>
              <a:buAutoNum type="arabicPeriod"/>
              <a:defRPr/>
            </a:pPr>
            <a:r>
              <a:rPr lang="en-GB" sz="2000" dirty="0" smtClean="0"/>
              <a:t>Systemic approaches to </a:t>
            </a:r>
            <a:r>
              <a:rPr lang="en-GB" sz="2000" dirty="0" err="1" smtClean="0"/>
              <a:t>e’ship</a:t>
            </a:r>
            <a:r>
              <a:rPr lang="en-GB" sz="2000" dirty="0" smtClean="0"/>
              <a:t>: GEDI, RRN and EPIS compared</a:t>
            </a:r>
          </a:p>
          <a:p>
            <a:pPr marL="609600" indent="-609600" eaLnBrk="1" hangingPunct="1">
              <a:buFontTx/>
              <a:buAutoNum type="arabicPeriod"/>
              <a:defRPr/>
            </a:pPr>
            <a:r>
              <a:rPr lang="en-GB" sz="2000" dirty="0" smtClean="0"/>
              <a:t>Varieties of institutional shaping of entrepreneurial opportunities: conceptual approach and statistical framework</a:t>
            </a:r>
          </a:p>
          <a:p>
            <a:pPr marL="1009650" lvl="1" indent="-609600" eaLnBrk="1" hangingPunct="1">
              <a:defRPr/>
            </a:pPr>
            <a:r>
              <a:rPr lang="en-GB" sz="1800" dirty="0" smtClean="0"/>
              <a:t>‘Technology regime’</a:t>
            </a:r>
          </a:p>
          <a:p>
            <a:pPr marL="1009650" lvl="1" indent="-609600" eaLnBrk="1" hangingPunct="1">
              <a:defRPr/>
            </a:pPr>
            <a:r>
              <a:rPr lang="en-GB" sz="1800" dirty="0" smtClean="0"/>
              <a:t>‘Market regime’</a:t>
            </a:r>
          </a:p>
          <a:p>
            <a:pPr marL="1009650" lvl="1" indent="-609600" eaLnBrk="1" hangingPunct="1">
              <a:defRPr/>
            </a:pPr>
            <a:r>
              <a:rPr lang="en-GB" sz="1800" dirty="0" smtClean="0"/>
              <a:t>‘Organisational regime’</a:t>
            </a:r>
          </a:p>
          <a:p>
            <a:pPr marL="609600" indent="-609600" eaLnBrk="1" hangingPunct="1">
              <a:buFont typeface="+mj-lt"/>
              <a:buAutoNum type="arabicPeriod"/>
              <a:defRPr/>
            </a:pPr>
            <a:r>
              <a:rPr lang="en-GB" sz="2000" dirty="0" smtClean="0"/>
              <a:t>Preliminary results</a:t>
            </a:r>
          </a:p>
          <a:p>
            <a:pPr marL="609600" indent="-609600" eaLnBrk="1" hangingPunct="1">
              <a:buFont typeface="+mj-lt"/>
              <a:buAutoNum type="arabicPeriod"/>
              <a:defRPr/>
            </a:pPr>
            <a:r>
              <a:rPr lang="en-GB" sz="2000" dirty="0" smtClean="0"/>
              <a:t>Very preliminary conclusions</a:t>
            </a:r>
          </a:p>
          <a:p>
            <a:pPr marL="609600" indent="-609600" eaLnBrk="1" hangingPunct="1">
              <a:buFontTx/>
              <a:buAutoNum type="arabicPeriod"/>
              <a:defRPr/>
            </a:pPr>
            <a:endParaRPr lang="en-GB" sz="2400" dirty="0" smtClean="0"/>
          </a:p>
          <a:p>
            <a:pPr marL="609600" indent="-609600" eaLnBrk="1" hangingPunct="1">
              <a:buFontTx/>
              <a:buAutoNum type="arabicPeriod"/>
              <a:defRPr/>
            </a:pPr>
            <a:endParaRPr lang="en-GB" sz="2400" dirty="0" smtClean="0"/>
          </a:p>
          <a:p>
            <a:pPr marL="609600" indent="-609600" eaLnBrk="1" hangingPunct="1">
              <a:buFontTx/>
              <a:buAutoNum type="arabicPeriod"/>
              <a:defRPr/>
            </a:pPr>
            <a:endParaRPr lang="en-GB" sz="2400" dirty="0"/>
          </a:p>
        </p:txBody>
      </p:sp>
      <p:sp>
        <p:nvSpPr>
          <p:cNvPr id="6148" name="Slide Number Placeholder 4"/>
          <p:cNvSpPr>
            <a:spLocks noGrp="1"/>
          </p:cNvSpPr>
          <p:nvPr>
            <p:ph type="sldNum" sz="quarter" idx="10"/>
          </p:nvPr>
        </p:nvSpPr>
        <p:spPr>
          <a:noFill/>
        </p:spPr>
        <p:txBody>
          <a:bodyPr/>
          <a:lstStyle/>
          <a:p>
            <a:fld id="{006AC9E7-E727-4FE0-9C71-5EFCD1592C1B}" type="slidenum">
              <a:rPr lang="en-US" smtClean="0">
                <a:latin typeface="Arial" pitchFamily="34" charset="0"/>
              </a:rPr>
              <a:pPr/>
              <a:t>2</a:t>
            </a:fld>
            <a:endParaRPr lang="en-US" smtClean="0">
              <a:latin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489950" cy="720750"/>
          </a:xfrm>
        </p:spPr>
        <p:txBody>
          <a:bodyPr/>
          <a:lstStyle/>
          <a:p>
            <a:pPr algn="ctr"/>
            <a:r>
              <a:rPr lang="en-GB" sz="2000" cap="all" dirty="0" smtClean="0"/>
              <a:t>‘organisational regime’ : institutional shaping of risks and rewards from innovation process</a:t>
            </a:r>
            <a:endParaRPr lang="en-GB" sz="2000" dirty="0"/>
          </a:p>
        </p:txBody>
      </p:sp>
      <p:sp>
        <p:nvSpPr>
          <p:cNvPr id="4" name="Slide Number Placeholder 3"/>
          <p:cNvSpPr>
            <a:spLocks noGrp="1"/>
          </p:cNvSpPr>
          <p:nvPr>
            <p:ph type="sldNum" sz="quarter" idx="10"/>
          </p:nvPr>
        </p:nvSpPr>
        <p:spPr/>
        <p:txBody>
          <a:bodyPr/>
          <a:lstStyle/>
          <a:p>
            <a:pPr>
              <a:defRPr/>
            </a:pPr>
            <a:fld id="{85C10354-3CB4-49A6-9269-FBA0242680CC}" type="slidenum">
              <a:rPr lang="en-US" smtClean="0"/>
              <a:pPr>
                <a:defRPr/>
              </a:pPr>
              <a:t>20</a:t>
            </a:fld>
            <a:endParaRPr lang="en-US"/>
          </a:p>
        </p:txBody>
      </p:sp>
      <p:pic>
        <p:nvPicPr>
          <p:cNvPr id="74754" name="Picture 2"/>
          <p:cNvPicPr>
            <a:picLocks noGrp="1" noChangeAspect="1" noChangeArrowheads="1"/>
          </p:cNvPicPr>
          <p:nvPr>
            <p:ph idx="1"/>
          </p:nvPr>
        </p:nvPicPr>
        <p:blipFill>
          <a:blip r:embed="rId2" cstate="print"/>
          <a:srcRect/>
          <a:stretch>
            <a:fillRect/>
          </a:stretch>
        </p:blipFill>
        <p:spPr bwMode="auto">
          <a:xfrm>
            <a:off x="539552" y="1700808"/>
            <a:ext cx="8208911" cy="4204943"/>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908050"/>
            <a:ext cx="8489950" cy="648742"/>
          </a:xfrm>
        </p:spPr>
        <p:txBody>
          <a:bodyPr/>
          <a:lstStyle/>
          <a:p>
            <a:r>
              <a:rPr lang="en-GB" dirty="0" smtClean="0"/>
              <a:t>Descriptive statistics of manifest indicators I</a:t>
            </a:r>
            <a:br>
              <a:rPr lang="en-GB" dirty="0" smtClean="0"/>
            </a:br>
            <a:endParaRPr lang="en-GB" dirty="0"/>
          </a:p>
        </p:txBody>
      </p:sp>
      <p:sp>
        <p:nvSpPr>
          <p:cNvPr id="3" name="Slide Number Placeholder 2"/>
          <p:cNvSpPr>
            <a:spLocks noGrp="1"/>
          </p:cNvSpPr>
          <p:nvPr>
            <p:ph type="sldNum" sz="quarter" idx="10"/>
          </p:nvPr>
        </p:nvSpPr>
        <p:spPr/>
        <p:txBody>
          <a:bodyPr/>
          <a:lstStyle/>
          <a:p>
            <a:pPr>
              <a:defRPr/>
            </a:pPr>
            <a:fld id="{CA9BAE5D-E4F3-4EBA-8984-55D0513DACB1}" type="slidenum">
              <a:rPr lang="en-US" smtClean="0"/>
              <a:pPr>
                <a:defRPr/>
              </a:pPr>
              <a:t>21</a:t>
            </a:fld>
            <a:endParaRPr lang="en-US"/>
          </a:p>
        </p:txBody>
      </p:sp>
      <p:pic>
        <p:nvPicPr>
          <p:cNvPr id="68611" name="Picture 3"/>
          <p:cNvPicPr>
            <a:picLocks noChangeAspect="1" noChangeArrowheads="1"/>
          </p:cNvPicPr>
          <p:nvPr/>
        </p:nvPicPr>
        <p:blipFill>
          <a:blip r:embed="rId2" cstate="print"/>
          <a:srcRect/>
          <a:stretch>
            <a:fillRect/>
          </a:stretch>
        </p:blipFill>
        <p:spPr bwMode="auto">
          <a:xfrm>
            <a:off x="827584" y="1700808"/>
            <a:ext cx="7632848" cy="4392488"/>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908050"/>
            <a:ext cx="8489950" cy="648742"/>
          </a:xfrm>
        </p:spPr>
        <p:txBody>
          <a:bodyPr/>
          <a:lstStyle/>
          <a:p>
            <a:r>
              <a:rPr lang="en-GB" dirty="0" smtClean="0"/>
              <a:t>Descriptive statistics of manifest indicators II</a:t>
            </a:r>
            <a:br>
              <a:rPr lang="en-GB" dirty="0" smtClean="0"/>
            </a:br>
            <a:endParaRPr lang="en-GB" dirty="0"/>
          </a:p>
        </p:txBody>
      </p:sp>
      <p:sp>
        <p:nvSpPr>
          <p:cNvPr id="3" name="Slide Number Placeholder 2"/>
          <p:cNvSpPr>
            <a:spLocks noGrp="1"/>
          </p:cNvSpPr>
          <p:nvPr>
            <p:ph type="sldNum" sz="quarter" idx="10"/>
          </p:nvPr>
        </p:nvSpPr>
        <p:spPr/>
        <p:txBody>
          <a:bodyPr/>
          <a:lstStyle/>
          <a:p>
            <a:pPr>
              <a:defRPr/>
            </a:pPr>
            <a:fld id="{CA9BAE5D-E4F3-4EBA-8984-55D0513DACB1}" type="slidenum">
              <a:rPr lang="en-US" smtClean="0"/>
              <a:pPr>
                <a:defRPr/>
              </a:pPr>
              <a:t>22</a:t>
            </a:fld>
            <a:endParaRPr lang="en-US"/>
          </a:p>
        </p:txBody>
      </p:sp>
      <p:graphicFrame>
        <p:nvGraphicFramePr>
          <p:cNvPr id="69634" name="Object 2"/>
          <p:cNvGraphicFramePr>
            <a:graphicFrameLocks noChangeAspect="1"/>
          </p:cNvGraphicFramePr>
          <p:nvPr/>
        </p:nvGraphicFramePr>
        <p:xfrm>
          <a:off x="467545" y="1700808"/>
          <a:ext cx="8136904" cy="4896544"/>
        </p:xfrm>
        <a:graphic>
          <a:graphicData uri="http://schemas.openxmlformats.org/presentationml/2006/ole">
            <mc:AlternateContent xmlns:mc="http://schemas.openxmlformats.org/markup-compatibility/2006">
              <mc:Choice xmlns:v="urn:schemas-microsoft-com:vml" Requires="v">
                <p:oleObj spid="_x0000_s69636" name="Document" r:id="rId4" imgW="5860492" imgH="3204062" progId="Word.Document.12">
                  <p:embed/>
                </p:oleObj>
              </mc:Choice>
              <mc:Fallback>
                <p:oleObj name="Document" r:id="rId4" imgW="5860492" imgH="3204062" progId="Word.Document.12">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7545" y="1700808"/>
                        <a:ext cx="8136904"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908050"/>
            <a:ext cx="8424614" cy="792758"/>
          </a:xfrm>
        </p:spPr>
        <p:txBody>
          <a:bodyPr/>
          <a:lstStyle/>
          <a:p>
            <a:pPr algn="ctr"/>
            <a:r>
              <a:rPr lang="en-GB" sz="2400" dirty="0" smtClean="0"/>
              <a:t>Descriptive statistics of manifest indicators III</a:t>
            </a:r>
            <a:r>
              <a:rPr lang="en-GB" dirty="0" smtClean="0"/>
              <a:t/>
            </a:r>
            <a:br>
              <a:rPr lang="en-GB" dirty="0" smtClean="0"/>
            </a:br>
            <a:endParaRPr lang="en-GB" dirty="0"/>
          </a:p>
        </p:txBody>
      </p:sp>
      <p:sp>
        <p:nvSpPr>
          <p:cNvPr id="3" name="Slide Number Placeholder 2"/>
          <p:cNvSpPr>
            <a:spLocks noGrp="1"/>
          </p:cNvSpPr>
          <p:nvPr>
            <p:ph type="sldNum" sz="quarter" idx="10"/>
          </p:nvPr>
        </p:nvSpPr>
        <p:spPr/>
        <p:txBody>
          <a:bodyPr/>
          <a:lstStyle/>
          <a:p>
            <a:pPr>
              <a:defRPr/>
            </a:pPr>
            <a:fld id="{CA9BAE5D-E4F3-4EBA-8984-55D0513DACB1}" type="slidenum">
              <a:rPr lang="en-US" smtClean="0"/>
              <a:pPr>
                <a:defRPr/>
              </a:pPr>
              <a:t>23</a:t>
            </a:fld>
            <a:endParaRPr lang="en-US"/>
          </a:p>
        </p:txBody>
      </p:sp>
      <p:pic>
        <p:nvPicPr>
          <p:cNvPr id="70659" name="Picture 3"/>
          <p:cNvPicPr>
            <a:picLocks noChangeAspect="1" noChangeArrowheads="1"/>
          </p:cNvPicPr>
          <p:nvPr/>
        </p:nvPicPr>
        <p:blipFill>
          <a:blip r:embed="rId2" cstate="print"/>
          <a:srcRect/>
          <a:stretch>
            <a:fillRect/>
          </a:stretch>
        </p:blipFill>
        <p:spPr bwMode="auto">
          <a:xfrm>
            <a:off x="539552" y="1700808"/>
            <a:ext cx="7920880" cy="4468093"/>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692696"/>
            <a:ext cx="8489950" cy="504056"/>
          </a:xfrm>
        </p:spPr>
        <p:txBody>
          <a:bodyPr/>
          <a:lstStyle/>
          <a:p>
            <a:r>
              <a:rPr lang="en-GB" sz="2000" dirty="0" err="1" smtClean="0"/>
              <a:t>Cronbach</a:t>
            </a:r>
            <a:r>
              <a:rPr lang="en-GB" sz="2000" dirty="0" smtClean="0"/>
              <a:t> </a:t>
            </a:r>
            <a:r>
              <a:rPr lang="en-GB" sz="2000" dirty="0" err="1" smtClean="0"/>
              <a:t>alfa</a:t>
            </a:r>
            <a:r>
              <a:rPr lang="en-GB" sz="2000" dirty="0" smtClean="0"/>
              <a:t>: a measure of internal consistency of our constructs </a:t>
            </a:r>
            <a:endParaRPr lang="en-GB" sz="2000" dirty="0"/>
          </a:p>
        </p:txBody>
      </p:sp>
      <p:graphicFrame>
        <p:nvGraphicFramePr>
          <p:cNvPr id="5" name="Content Placeholder 4"/>
          <p:cNvGraphicFramePr>
            <a:graphicFrameLocks noGrp="1"/>
          </p:cNvGraphicFramePr>
          <p:nvPr>
            <p:ph idx="1"/>
          </p:nvPr>
        </p:nvGraphicFramePr>
        <p:xfrm>
          <a:off x="395536" y="1412773"/>
          <a:ext cx="8130232" cy="4225325"/>
        </p:xfrm>
        <a:graphic>
          <a:graphicData uri="http://schemas.openxmlformats.org/drawingml/2006/table">
            <a:tbl>
              <a:tblPr firstRow="1" bandRow="1">
                <a:tableStyleId>{5C22544A-7EE6-4342-B048-85BDC9FD1C3A}</a:tableStyleId>
              </a:tblPr>
              <a:tblGrid>
                <a:gridCol w="5609952"/>
                <a:gridCol w="2520280"/>
              </a:tblGrid>
              <a:tr h="678685">
                <a:tc>
                  <a:txBody>
                    <a:bodyPr/>
                    <a:lstStyle/>
                    <a:p>
                      <a:endParaRPr lang="en-GB" dirty="0"/>
                    </a:p>
                  </a:txBody>
                  <a:tcPr/>
                </a:tc>
                <a:tc>
                  <a:txBody>
                    <a:bodyPr/>
                    <a:lstStyle/>
                    <a:p>
                      <a:r>
                        <a:rPr lang="en-GB" sz="1800" b="1" kern="1200" dirty="0" smtClean="0">
                          <a:solidFill>
                            <a:schemeClr val="lt1"/>
                          </a:solidFill>
                          <a:latin typeface="+mn-lt"/>
                          <a:ea typeface="+mn-ea"/>
                          <a:cs typeface="+mn-cs"/>
                        </a:rPr>
                        <a:t>Scale reliability coefficient</a:t>
                      </a:r>
                      <a:endParaRPr lang="en-GB" dirty="0"/>
                    </a:p>
                  </a:txBody>
                  <a:tcPr/>
                </a:tc>
              </a:tr>
              <a:tr h="443330">
                <a:tc>
                  <a:txBody>
                    <a:bodyPr/>
                    <a:lstStyle/>
                    <a:p>
                      <a:r>
                        <a:rPr lang="en-GB" dirty="0" smtClean="0"/>
                        <a:t>Technology regime 2001</a:t>
                      </a:r>
                      <a:endParaRPr lang="en-GB" dirty="0"/>
                    </a:p>
                  </a:txBody>
                  <a:tcPr/>
                </a:tc>
                <a:tc>
                  <a:txBody>
                    <a:bodyPr/>
                    <a:lstStyle/>
                    <a:p>
                      <a:r>
                        <a:rPr lang="en-GB" dirty="0" smtClean="0"/>
                        <a:t>0.6730</a:t>
                      </a:r>
                      <a:endParaRPr lang="en-GB" dirty="0"/>
                    </a:p>
                  </a:txBody>
                  <a:tcPr/>
                </a:tc>
              </a:tr>
              <a:tr h="443330">
                <a:tc>
                  <a:txBody>
                    <a:bodyPr/>
                    <a:lstStyle/>
                    <a:p>
                      <a:r>
                        <a:rPr lang="en-GB" dirty="0" smtClean="0"/>
                        <a:t>Technology regime 2015</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dk1"/>
                          </a:solidFill>
                          <a:latin typeface="+mn-lt"/>
                          <a:ea typeface="+mn-ea"/>
                          <a:cs typeface="+mn-cs"/>
                        </a:rPr>
                        <a:t>0.7151</a:t>
                      </a:r>
                    </a:p>
                  </a:txBody>
                  <a:tcPr/>
                </a:tc>
              </a:tr>
              <a:tr h="443330">
                <a:tc>
                  <a:txBody>
                    <a:bodyPr/>
                    <a:lstStyle/>
                    <a:p>
                      <a:r>
                        <a:rPr lang="en-GB" dirty="0" smtClean="0"/>
                        <a:t>Market regime – real 2001</a:t>
                      </a:r>
                      <a:endParaRPr lang="en-GB" dirty="0"/>
                    </a:p>
                  </a:txBody>
                  <a:tcPr/>
                </a:tc>
                <a:tc>
                  <a:txBody>
                    <a:bodyPr/>
                    <a:lstStyle/>
                    <a:p>
                      <a:r>
                        <a:rPr lang="en-GB" sz="1800" kern="1200" dirty="0" smtClean="0">
                          <a:solidFill>
                            <a:schemeClr val="dk1"/>
                          </a:solidFill>
                          <a:latin typeface="+mn-lt"/>
                          <a:ea typeface="+mn-ea"/>
                          <a:cs typeface="+mn-cs"/>
                        </a:rPr>
                        <a:t>0.7571</a:t>
                      </a:r>
                      <a:endParaRPr lang="en-GB" dirty="0"/>
                    </a:p>
                  </a:txBody>
                  <a:tcPr/>
                </a:tc>
              </a:tr>
              <a:tr h="443330">
                <a:tc>
                  <a:txBody>
                    <a:bodyPr/>
                    <a:lstStyle/>
                    <a:p>
                      <a:r>
                        <a:rPr lang="en-GB" dirty="0" smtClean="0"/>
                        <a:t>Market regime</a:t>
                      </a:r>
                      <a:r>
                        <a:rPr lang="en-GB" baseline="0" dirty="0" smtClean="0"/>
                        <a:t> – real 2015</a:t>
                      </a:r>
                      <a:endParaRPr lang="en-GB" dirty="0"/>
                    </a:p>
                  </a:txBody>
                  <a:tcPr/>
                </a:tc>
                <a:tc>
                  <a:txBody>
                    <a:bodyPr/>
                    <a:lstStyle/>
                    <a:p>
                      <a:r>
                        <a:rPr lang="en-GB" sz="1800" kern="1200" dirty="0" smtClean="0">
                          <a:solidFill>
                            <a:schemeClr val="dk1"/>
                          </a:solidFill>
                          <a:latin typeface="+mn-lt"/>
                          <a:ea typeface="+mn-ea"/>
                          <a:cs typeface="+mn-cs"/>
                        </a:rPr>
                        <a:t>0.6078</a:t>
                      </a:r>
                      <a:endParaRPr lang="en-GB" dirty="0"/>
                    </a:p>
                  </a:txBody>
                  <a:tcPr/>
                </a:tc>
              </a:tr>
              <a:tr h="443330">
                <a:tc>
                  <a:txBody>
                    <a:bodyPr/>
                    <a:lstStyle/>
                    <a:p>
                      <a:r>
                        <a:rPr lang="en-GB" dirty="0" smtClean="0"/>
                        <a:t>Market regime – finance 2001</a:t>
                      </a:r>
                      <a:endParaRPr lang="en-GB" dirty="0"/>
                    </a:p>
                  </a:txBody>
                  <a:tcPr/>
                </a:tc>
                <a:tc>
                  <a:txBody>
                    <a:bodyPr/>
                    <a:lstStyle/>
                    <a:p>
                      <a:r>
                        <a:rPr lang="en-GB" sz="1800" kern="1200" dirty="0" smtClean="0">
                          <a:solidFill>
                            <a:schemeClr val="dk1"/>
                          </a:solidFill>
                          <a:latin typeface="+mn-lt"/>
                          <a:ea typeface="+mn-ea"/>
                          <a:cs typeface="+mn-cs"/>
                        </a:rPr>
                        <a:t>0.7803</a:t>
                      </a:r>
                      <a:endParaRPr lang="en-GB" dirty="0"/>
                    </a:p>
                  </a:txBody>
                  <a:tcPr/>
                </a:tc>
              </a:tr>
              <a:tr h="443330">
                <a:tc>
                  <a:txBody>
                    <a:bodyPr/>
                    <a:lstStyle/>
                    <a:p>
                      <a:r>
                        <a:rPr lang="en-GB" dirty="0" smtClean="0"/>
                        <a:t>Market regime</a:t>
                      </a:r>
                      <a:r>
                        <a:rPr lang="en-GB" baseline="0" dirty="0" smtClean="0"/>
                        <a:t> – finance 2015</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dk1"/>
                          </a:solidFill>
                          <a:latin typeface="+mn-lt"/>
                          <a:ea typeface="+mn-ea"/>
                          <a:cs typeface="+mn-cs"/>
                        </a:rPr>
                        <a:t>0.6972</a:t>
                      </a:r>
                    </a:p>
                  </a:txBody>
                  <a:tcPr/>
                </a:tc>
              </a:tr>
              <a:tr h="443330">
                <a:tc>
                  <a:txBody>
                    <a:bodyPr/>
                    <a:lstStyle/>
                    <a:p>
                      <a:r>
                        <a:rPr lang="en-GB" dirty="0" smtClean="0"/>
                        <a:t>Organisational regime  2001</a:t>
                      </a:r>
                      <a:endParaRPr lang="en-GB" dirty="0"/>
                    </a:p>
                  </a:txBody>
                  <a:tcPr/>
                </a:tc>
                <a:tc>
                  <a:txBody>
                    <a:bodyPr/>
                    <a:lstStyle/>
                    <a:p>
                      <a:r>
                        <a:rPr lang="en-GB" sz="1800" kern="1200" dirty="0" smtClean="0">
                          <a:solidFill>
                            <a:schemeClr val="dk1"/>
                          </a:solidFill>
                          <a:latin typeface="+mn-lt"/>
                          <a:ea typeface="+mn-ea"/>
                          <a:cs typeface="+mn-cs"/>
                        </a:rPr>
                        <a:t>0.7977</a:t>
                      </a:r>
                      <a:endParaRPr lang="en-GB" dirty="0"/>
                    </a:p>
                  </a:txBody>
                  <a:tcPr/>
                </a:tc>
              </a:tr>
              <a:tr h="443330">
                <a:tc>
                  <a:txBody>
                    <a:bodyPr/>
                    <a:lstStyle/>
                    <a:p>
                      <a:r>
                        <a:rPr lang="en-GB" dirty="0" smtClean="0"/>
                        <a:t>Organisational regime – 2015</a:t>
                      </a:r>
                      <a:endParaRPr lang="en-GB" dirty="0"/>
                    </a:p>
                  </a:txBody>
                  <a:tcPr/>
                </a:tc>
                <a:tc>
                  <a:txBody>
                    <a:bodyPr/>
                    <a:lstStyle/>
                    <a:p>
                      <a:r>
                        <a:rPr lang="en-GB" sz="1800" kern="1200" dirty="0" smtClean="0">
                          <a:solidFill>
                            <a:schemeClr val="dk1"/>
                          </a:solidFill>
                          <a:latin typeface="+mn-lt"/>
                          <a:ea typeface="+mn-ea"/>
                          <a:cs typeface="+mn-cs"/>
                        </a:rPr>
                        <a:t>0.8528</a:t>
                      </a:r>
                      <a:endParaRPr lang="en-GB" dirty="0"/>
                    </a:p>
                  </a:txBody>
                  <a:tcPr/>
                </a:tc>
              </a:tr>
            </a:tbl>
          </a:graphicData>
        </a:graphic>
      </p:graphicFrame>
      <p:sp>
        <p:nvSpPr>
          <p:cNvPr id="4" name="Slide Number Placeholder 3"/>
          <p:cNvSpPr>
            <a:spLocks noGrp="1"/>
          </p:cNvSpPr>
          <p:nvPr>
            <p:ph type="sldNum" sz="quarter" idx="10"/>
          </p:nvPr>
        </p:nvSpPr>
        <p:spPr/>
        <p:txBody>
          <a:bodyPr/>
          <a:lstStyle/>
          <a:p>
            <a:pPr>
              <a:defRPr/>
            </a:pPr>
            <a:fld id="{85C10354-3CB4-49A6-9269-FBA0242680CC}" type="slidenum">
              <a:rPr lang="en-US" smtClean="0"/>
              <a:pPr>
                <a:defRPr/>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620688"/>
            <a:ext cx="8489950" cy="504056"/>
          </a:xfrm>
        </p:spPr>
        <p:txBody>
          <a:bodyPr/>
          <a:lstStyle/>
          <a:p>
            <a:pPr algn="ctr"/>
            <a:r>
              <a:rPr lang="en-GB" sz="2400" dirty="0" smtClean="0"/>
              <a:t>‘Laggards’: key features </a:t>
            </a:r>
            <a:endParaRPr lang="en-GB" sz="2400" dirty="0"/>
          </a:p>
        </p:txBody>
      </p:sp>
      <p:sp>
        <p:nvSpPr>
          <p:cNvPr id="3" name="Content Placeholder 2"/>
          <p:cNvSpPr>
            <a:spLocks noGrp="1"/>
          </p:cNvSpPr>
          <p:nvPr>
            <p:ph idx="1"/>
          </p:nvPr>
        </p:nvSpPr>
        <p:spPr>
          <a:xfrm>
            <a:off x="330200" y="1196752"/>
            <a:ext cx="8489950" cy="4969099"/>
          </a:xfrm>
        </p:spPr>
        <p:txBody>
          <a:bodyPr/>
          <a:lstStyle/>
          <a:p>
            <a:r>
              <a:rPr lang="en-GB" sz="2400" dirty="0" smtClean="0">
                <a:solidFill>
                  <a:srgbClr val="FF0000"/>
                </a:solidFill>
              </a:rPr>
              <a:t>‘</a:t>
            </a:r>
            <a:r>
              <a:rPr lang="en-GB" sz="1800" dirty="0" smtClean="0">
                <a:solidFill>
                  <a:srgbClr val="FF0000"/>
                </a:solidFill>
              </a:rPr>
              <a:t>Technology regime’</a:t>
            </a:r>
          </a:p>
          <a:p>
            <a:pPr lvl="1"/>
            <a:r>
              <a:rPr lang="en-GB" sz="1600" dirty="0" smtClean="0"/>
              <a:t>A high intramural orientation of BES R&amp;D;  A comparable share of companies collaborating in innovation</a:t>
            </a:r>
          </a:p>
          <a:p>
            <a:pPr lvl="1"/>
            <a:r>
              <a:rPr lang="en-GB" sz="1600" dirty="0" smtClean="0"/>
              <a:t>Low share of BES performing R&amp;D ; Low orientation of government towards BES R&amp;D; Low share of employment in BES R&amp;D; A low extent of staff training; A low availability of research and training services</a:t>
            </a:r>
          </a:p>
          <a:p>
            <a:r>
              <a:rPr lang="en-GB" sz="1800" dirty="0" smtClean="0">
                <a:solidFill>
                  <a:srgbClr val="FF0000"/>
                </a:solidFill>
              </a:rPr>
              <a:t>‘Market regime’  </a:t>
            </a:r>
          </a:p>
          <a:p>
            <a:pPr lvl="1"/>
            <a:r>
              <a:rPr lang="en-GB" sz="1600" dirty="0" smtClean="0"/>
              <a:t>Low intensity of local competition; PMR comparable to intermediates </a:t>
            </a:r>
            <a:r>
              <a:rPr lang="en-GB" sz="1600" dirty="0" err="1" smtClean="0"/>
              <a:t>ie</a:t>
            </a:r>
            <a:r>
              <a:rPr lang="en-GB" sz="1600" dirty="0" smtClean="0"/>
              <a:t> more regulation; but 2015 falling behind </a:t>
            </a:r>
            <a:r>
              <a:rPr lang="en-GB" sz="1600" dirty="0" err="1" smtClean="0"/>
              <a:t>ie</a:t>
            </a:r>
            <a:r>
              <a:rPr lang="en-GB" sz="1600" dirty="0" smtClean="0"/>
              <a:t> less regulation</a:t>
            </a:r>
          </a:p>
          <a:p>
            <a:pPr lvl="1"/>
            <a:r>
              <a:rPr lang="en-GB" sz="1600" dirty="0" smtClean="0"/>
              <a:t>Low intensity of government procurement; low prevalence of trade barriers; comparable restrictiveness to FDI</a:t>
            </a:r>
          </a:p>
          <a:p>
            <a:pPr lvl="1"/>
            <a:r>
              <a:rPr lang="en-GB" sz="1600" dirty="0" smtClean="0"/>
              <a:t>A low ease of access to loans, to equity, to VC and lower taxation</a:t>
            </a:r>
          </a:p>
          <a:p>
            <a:r>
              <a:rPr lang="en-GB" sz="2000" dirty="0" smtClean="0">
                <a:solidFill>
                  <a:srgbClr val="FF0000"/>
                </a:solidFill>
              </a:rPr>
              <a:t>‘</a:t>
            </a:r>
            <a:r>
              <a:rPr lang="en-GB" sz="1800" dirty="0" smtClean="0">
                <a:solidFill>
                  <a:srgbClr val="FF0000"/>
                </a:solidFill>
              </a:rPr>
              <a:t>Organisational regime’</a:t>
            </a:r>
            <a:endParaRPr lang="en-GB" sz="2000" dirty="0" smtClean="0">
              <a:solidFill>
                <a:srgbClr val="FF0000"/>
              </a:solidFill>
            </a:endParaRPr>
          </a:p>
          <a:p>
            <a:pPr lvl="1"/>
            <a:r>
              <a:rPr lang="en-GB" sz="1600" dirty="0" smtClean="0"/>
              <a:t>Low PR and IPR protection</a:t>
            </a:r>
          </a:p>
          <a:p>
            <a:pPr lvl="1"/>
            <a:r>
              <a:rPr lang="en-GB" sz="1600" dirty="0" smtClean="0"/>
              <a:t>A low share of collective bargaining</a:t>
            </a:r>
          </a:p>
          <a:p>
            <a:pPr lvl="1"/>
            <a:r>
              <a:rPr lang="en-GB" sz="1600" dirty="0" smtClean="0"/>
              <a:t>Comparable ease of hiring and firing </a:t>
            </a:r>
          </a:p>
          <a:p>
            <a:pPr lvl="1"/>
            <a:r>
              <a:rPr lang="en-GB" sz="1600" dirty="0" smtClean="0"/>
              <a:t>Low cooperation </a:t>
            </a:r>
            <a:r>
              <a:rPr lang="en-GB" sz="1600" dirty="0" err="1" smtClean="0"/>
              <a:t>btwn</a:t>
            </a:r>
            <a:r>
              <a:rPr lang="en-GB" sz="1600" dirty="0" smtClean="0"/>
              <a:t> employees and labour</a:t>
            </a:r>
          </a:p>
          <a:p>
            <a:pPr lvl="1"/>
            <a:r>
              <a:rPr lang="en-GB" sz="1600" dirty="0" smtClean="0"/>
              <a:t>Low flexibility of wage determination, Low productivity - pay nexus</a:t>
            </a:r>
          </a:p>
          <a:p>
            <a:r>
              <a:rPr lang="en-GB" sz="2000" dirty="0" smtClean="0"/>
              <a:t> </a:t>
            </a:r>
            <a:endParaRPr lang="en-GB" sz="2000" dirty="0"/>
          </a:p>
        </p:txBody>
      </p:sp>
      <p:sp>
        <p:nvSpPr>
          <p:cNvPr id="4" name="Slide Number Placeholder 3"/>
          <p:cNvSpPr>
            <a:spLocks noGrp="1"/>
          </p:cNvSpPr>
          <p:nvPr>
            <p:ph type="sldNum" sz="quarter" idx="10"/>
          </p:nvPr>
        </p:nvSpPr>
        <p:spPr/>
        <p:txBody>
          <a:bodyPr/>
          <a:lstStyle/>
          <a:p>
            <a:pPr>
              <a:defRPr/>
            </a:pPr>
            <a:fld id="{85C10354-3CB4-49A6-9269-FBA0242680CC}" type="slidenum">
              <a:rPr lang="en-US" smtClean="0"/>
              <a:pPr>
                <a:defRPr/>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692696"/>
            <a:ext cx="8489950" cy="648072"/>
          </a:xfrm>
        </p:spPr>
        <p:txBody>
          <a:bodyPr/>
          <a:lstStyle/>
          <a:p>
            <a:pPr algn="ctr"/>
            <a:r>
              <a:rPr lang="en-GB" dirty="0" smtClean="0"/>
              <a:t>‘</a:t>
            </a:r>
            <a:r>
              <a:rPr lang="en-GB" sz="2400" dirty="0" smtClean="0"/>
              <a:t>Advanced’ cluster: Key features </a:t>
            </a:r>
            <a:endParaRPr lang="en-GB" sz="2400" dirty="0"/>
          </a:p>
        </p:txBody>
      </p:sp>
      <p:sp>
        <p:nvSpPr>
          <p:cNvPr id="3" name="Content Placeholder 2"/>
          <p:cNvSpPr>
            <a:spLocks noGrp="1"/>
          </p:cNvSpPr>
          <p:nvPr>
            <p:ph idx="1"/>
          </p:nvPr>
        </p:nvSpPr>
        <p:spPr>
          <a:xfrm>
            <a:off x="330200" y="1268760"/>
            <a:ext cx="8489950" cy="5400600"/>
          </a:xfrm>
        </p:spPr>
        <p:txBody>
          <a:bodyPr/>
          <a:lstStyle/>
          <a:p>
            <a:r>
              <a:rPr lang="en-GB" sz="2400" dirty="0" smtClean="0">
                <a:solidFill>
                  <a:srgbClr val="FF0000"/>
                </a:solidFill>
              </a:rPr>
              <a:t>‘</a:t>
            </a:r>
            <a:r>
              <a:rPr lang="en-GB" sz="1800" dirty="0" smtClean="0">
                <a:solidFill>
                  <a:srgbClr val="FF0000"/>
                </a:solidFill>
              </a:rPr>
              <a:t>Technology regime’</a:t>
            </a:r>
          </a:p>
          <a:p>
            <a:pPr lvl="1"/>
            <a:r>
              <a:rPr lang="en-GB" sz="1600" dirty="0" smtClean="0"/>
              <a:t>The highest intramural orientation of BES R&amp;D, of BES R&amp;D, and employment in BES R&amp;D; of staff training, of companies collaborating, and of availability of research and training services </a:t>
            </a:r>
          </a:p>
          <a:p>
            <a:pPr lvl="1"/>
            <a:r>
              <a:rPr lang="en-GB" sz="1600" dirty="0" smtClean="0"/>
              <a:t>A low government support to BES R&amp;D </a:t>
            </a:r>
          </a:p>
          <a:p>
            <a:r>
              <a:rPr lang="en-GB" sz="2000" dirty="0" smtClean="0">
                <a:solidFill>
                  <a:srgbClr val="FF0000"/>
                </a:solidFill>
              </a:rPr>
              <a:t>‘Market regime’  </a:t>
            </a:r>
          </a:p>
          <a:p>
            <a:pPr lvl="1"/>
            <a:r>
              <a:rPr lang="en-GB" sz="1600" dirty="0" smtClean="0"/>
              <a:t>A high intensity of local competition</a:t>
            </a:r>
          </a:p>
          <a:p>
            <a:pPr lvl="1"/>
            <a:r>
              <a:rPr lang="en-GB" sz="1600" dirty="0" smtClean="0"/>
              <a:t>The highest government procurement </a:t>
            </a:r>
          </a:p>
          <a:p>
            <a:pPr lvl="1"/>
            <a:r>
              <a:rPr lang="en-GB" sz="1600" dirty="0" smtClean="0"/>
              <a:t>Comparable to intermediates PMR (2015)</a:t>
            </a:r>
          </a:p>
          <a:p>
            <a:pPr lvl="1"/>
            <a:r>
              <a:rPr lang="en-GB" sz="1600" dirty="0" smtClean="0"/>
              <a:t>Lower than in intermediates prevalence of foreign ownership and highest restrictiveness to FDI</a:t>
            </a:r>
          </a:p>
          <a:p>
            <a:pPr lvl="1"/>
            <a:r>
              <a:rPr lang="en-GB" sz="1600" dirty="0" smtClean="0"/>
              <a:t>The highest access to loans, to equity, to VC; A higher taxation</a:t>
            </a:r>
          </a:p>
          <a:p>
            <a:r>
              <a:rPr lang="en-GB" sz="2000" dirty="0" smtClean="0">
                <a:solidFill>
                  <a:srgbClr val="FF0000"/>
                </a:solidFill>
              </a:rPr>
              <a:t>‘</a:t>
            </a:r>
            <a:r>
              <a:rPr lang="en-GB" sz="1800" dirty="0" smtClean="0">
                <a:solidFill>
                  <a:srgbClr val="FF0000"/>
                </a:solidFill>
              </a:rPr>
              <a:t>Organisational regime’</a:t>
            </a:r>
            <a:endParaRPr lang="en-GB" sz="2000" dirty="0" smtClean="0">
              <a:solidFill>
                <a:srgbClr val="FF0000"/>
              </a:solidFill>
            </a:endParaRPr>
          </a:p>
          <a:p>
            <a:pPr lvl="1"/>
            <a:r>
              <a:rPr lang="en-GB" sz="1600" dirty="0" smtClean="0"/>
              <a:t>The highest PR, IPR protection, ease of firing and hiring but also highest cooperation </a:t>
            </a:r>
            <a:r>
              <a:rPr lang="en-GB" sz="1600" dirty="0" err="1" smtClean="0"/>
              <a:t>btwn</a:t>
            </a:r>
            <a:r>
              <a:rPr lang="en-GB" sz="1600" dirty="0" smtClean="0"/>
              <a:t> labour and employees, delegation and pay productivity nexus  </a:t>
            </a:r>
          </a:p>
          <a:p>
            <a:pPr lvl="1"/>
            <a:r>
              <a:rPr lang="en-GB" sz="1600" dirty="0" smtClean="0"/>
              <a:t>A medium share of collective bargaining</a:t>
            </a:r>
          </a:p>
        </p:txBody>
      </p:sp>
      <p:sp>
        <p:nvSpPr>
          <p:cNvPr id="4" name="Slide Number Placeholder 3"/>
          <p:cNvSpPr>
            <a:spLocks noGrp="1"/>
          </p:cNvSpPr>
          <p:nvPr>
            <p:ph type="sldNum" sz="quarter" idx="10"/>
          </p:nvPr>
        </p:nvSpPr>
        <p:spPr/>
        <p:txBody>
          <a:bodyPr/>
          <a:lstStyle/>
          <a:p>
            <a:pPr>
              <a:defRPr/>
            </a:pPr>
            <a:fld id="{85C10354-3CB4-49A6-9269-FBA0242680CC}" type="slidenum">
              <a:rPr lang="en-US" smtClean="0"/>
              <a:pPr>
                <a:defRPr/>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692696"/>
            <a:ext cx="8489950" cy="720080"/>
          </a:xfrm>
        </p:spPr>
        <p:txBody>
          <a:bodyPr/>
          <a:lstStyle/>
          <a:p>
            <a:r>
              <a:rPr lang="en-GB" dirty="0" smtClean="0"/>
              <a:t>‘</a:t>
            </a:r>
            <a:r>
              <a:rPr lang="en-GB" sz="3200" dirty="0" smtClean="0"/>
              <a:t>Intermediates’ cluster: Key features </a:t>
            </a:r>
            <a:endParaRPr lang="en-GB" dirty="0"/>
          </a:p>
        </p:txBody>
      </p:sp>
      <p:sp>
        <p:nvSpPr>
          <p:cNvPr id="3" name="Content Placeholder 2"/>
          <p:cNvSpPr>
            <a:spLocks noGrp="1"/>
          </p:cNvSpPr>
          <p:nvPr>
            <p:ph idx="1"/>
          </p:nvPr>
        </p:nvSpPr>
        <p:spPr>
          <a:xfrm>
            <a:off x="330200" y="1340768"/>
            <a:ext cx="8489950" cy="4825083"/>
          </a:xfrm>
        </p:spPr>
        <p:txBody>
          <a:bodyPr/>
          <a:lstStyle/>
          <a:p>
            <a:r>
              <a:rPr lang="en-GB" sz="2400" dirty="0" smtClean="0">
                <a:solidFill>
                  <a:srgbClr val="FF0000"/>
                </a:solidFill>
              </a:rPr>
              <a:t>‘</a:t>
            </a:r>
            <a:r>
              <a:rPr lang="en-GB" sz="1800" dirty="0" smtClean="0">
                <a:solidFill>
                  <a:srgbClr val="FF0000"/>
                </a:solidFill>
              </a:rPr>
              <a:t>Technology regime’</a:t>
            </a:r>
          </a:p>
          <a:p>
            <a:pPr lvl="1"/>
            <a:r>
              <a:rPr lang="en-GB" sz="1600" dirty="0" smtClean="0"/>
              <a:t>A high intramural orientation of BES R&amp;D;  A comparable share of companies collaborating in innovation</a:t>
            </a:r>
          </a:p>
          <a:p>
            <a:pPr lvl="1"/>
            <a:r>
              <a:rPr lang="en-GB" sz="1600" dirty="0" smtClean="0"/>
              <a:t>Low share of BES performing R&amp;D ; Low orientation of government towards BES R&amp;D; Low share of employment in BES R&amp;D; A low extent of staff training; A low availability of research and training services</a:t>
            </a:r>
          </a:p>
          <a:p>
            <a:r>
              <a:rPr lang="en-GB" sz="1800" dirty="0" smtClean="0">
                <a:solidFill>
                  <a:srgbClr val="FF0000"/>
                </a:solidFill>
              </a:rPr>
              <a:t>‘Market regime’  </a:t>
            </a:r>
          </a:p>
          <a:p>
            <a:pPr lvl="1"/>
            <a:r>
              <a:rPr lang="en-GB" sz="1600" dirty="0" smtClean="0"/>
              <a:t>Low intensity of local competition; PMR comparable to intermediates; </a:t>
            </a:r>
          </a:p>
          <a:p>
            <a:pPr lvl="1"/>
            <a:r>
              <a:rPr lang="en-GB" sz="1600" dirty="0" smtClean="0"/>
              <a:t>Low intensity of government procurement; low prevalence of trade barriers; comparable restrictiveness to FDI</a:t>
            </a:r>
          </a:p>
          <a:p>
            <a:pPr lvl="1"/>
            <a:r>
              <a:rPr lang="en-GB" sz="1600" dirty="0" smtClean="0"/>
              <a:t>A low ease of access to loans, to equity, to VC and lower taxation</a:t>
            </a:r>
          </a:p>
          <a:p>
            <a:r>
              <a:rPr lang="en-GB" sz="2000" dirty="0" smtClean="0">
                <a:solidFill>
                  <a:srgbClr val="FF0000"/>
                </a:solidFill>
              </a:rPr>
              <a:t>‘</a:t>
            </a:r>
            <a:r>
              <a:rPr lang="en-GB" sz="1800" dirty="0" smtClean="0">
                <a:solidFill>
                  <a:srgbClr val="FF0000"/>
                </a:solidFill>
              </a:rPr>
              <a:t>Organisational regime’</a:t>
            </a:r>
            <a:endParaRPr lang="en-GB" sz="2000" dirty="0" smtClean="0">
              <a:solidFill>
                <a:srgbClr val="FF0000"/>
              </a:solidFill>
            </a:endParaRPr>
          </a:p>
          <a:p>
            <a:pPr lvl="1"/>
            <a:r>
              <a:rPr lang="en-GB" sz="1600" dirty="0" smtClean="0"/>
              <a:t>Low PR and IPR protection</a:t>
            </a:r>
          </a:p>
          <a:p>
            <a:pPr lvl="1"/>
            <a:r>
              <a:rPr lang="en-GB" sz="1600" dirty="0" smtClean="0"/>
              <a:t>A low share of collective bargaining</a:t>
            </a:r>
          </a:p>
          <a:p>
            <a:pPr lvl="1"/>
            <a:r>
              <a:rPr lang="en-GB" sz="1600" dirty="0" smtClean="0"/>
              <a:t>Comparable ease of hiring and firing </a:t>
            </a:r>
          </a:p>
          <a:p>
            <a:pPr lvl="1"/>
            <a:r>
              <a:rPr lang="en-GB" sz="1600" dirty="0" smtClean="0"/>
              <a:t>Low cooperation </a:t>
            </a:r>
            <a:r>
              <a:rPr lang="en-GB" sz="1600" dirty="0" err="1" smtClean="0"/>
              <a:t>btwn</a:t>
            </a:r>
            <a:r>
              <a:rPr lang="en-GB" sz="1600" dirty="0" smtClean="0"/>
              <a:t> employees and labour</a:t>
            </a:r>
          </a:p>
          <a:p>
            <a:pPr lvl="1"/>
            <a:r>
              <a:rPr lang="en-GB" sz="1600" dirty="0" smtClean="0"/>
              <a:t>Low flexibility of wage determination, Low productivity - pay nexus</a:t>
            </a:r>
          </a:p>
          <a:p>
            <a:endParaRPr lang="en-GB" dirty="0"/>
          </a:p>
        </p:txBody>
      </p:sp>
      <p:sp>
        <p:nvSpPr>
          <p:cNvPr id="4" name="Slide Number Placeholder 3"/>
          <p:cNvSpPr>
            <a:spLocks noGrp="1"/>
          </p:cNvSpPr>
          <p:nvPr>
            <p:ph type="sldNum" sz="quarter" idx="10"/>
          </p:nvPr>
        </p:nvSpPr>
        <p:spPr/>
        <p:txBody>
          <a:bodyPr/>
          <a:lstStyle/>
          <a:p>
            <a:pPr>
              <a:defRPr/>
            </a:pPr>
            <a:fld id="{85C10354-3CB4-49A6-9269-FBA0242680CC}" type="slidenum">
              <a:rPr lang="en-US" smtClean="0"/>
              <a:pPr>
                <a:defRPr/>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548680"/>
            <a:ext cx="8489950" cy="432048"/>
          </a:xfrm>
        </p:spPr>
        <p:txBody>
          <a:bodyPr/>
          <a:lstStyle/>
          <a:p>
            <a:pPr algn="ctr"/>
            <a:r>
              <a:rPr lang="en-GB" sz="1800" dirty="0" smtClean="0"/>
              <a:t>Clustering of countries based on ‘technology regime’ institutional variables</a:t>
            </a:r>
            <a:endParaRPr lang="en-GB" sz="1800" dirty="0"/>
          </a:p>
        </p:txBody>
      </p:sp>
      <p:graphicFrame>
        <p:nvGraphicFramePr>
          <p:cNvPr id="5" name="Content Placeholder 4"/>
          <p:cNvGraphicFramePr>
            <a:graphicFrameLocks noGrp="1"/>
          </p:cNvGraphicFramePr>
          <p:nvPr>
            <p:ph idx="1"/>
          </p:nvPr>
        </p:nvGraphicFramePr>
        <p:xfrm>
          <a:off x="323528" y="980727"/>
          <a:ext cx="8489952" cy="5259155"/>
        </p:xfrm>
        <a:graphic>
          <a:graphicData uri="http://schemas.openxmlformats.org/drawingml/2006/table">
            <a:tbl>
              <a:tblPr firstRow="1" bandRow="1">
                <a:tableStyleId>{5C22544A-7EE6-4342-B048-85BDC9FD1C3A}</a:tableStyleId>
              </a:tblPr>
              <a:tblGrid>
                <a:gridCol w="648072"/>
                <a:gridCol w="2657624"/>
                <a:gridCol w="2160240"/>
                <a:gridCol w="3024016"/>
              </a:tblGrid>
              <a:tr h="280831">
                <a:tc>
                  <a:txBody>
                    <a:bodyPr/>
                    <a:lstStyle/>
                    <a:p>
                      <a:endParaRPr lang="en-GB" sz="1200" dirty="0"/>
                    </a:p>
                  </a:txBody>
                  <a:tcPr/>
                </a:tc>
                <a:tc>
                  <a:txBody>
                    <a:bodyPr/>
                    <a:lstStyle/>
                    <a:p>
                      <a:pPr>
                        <a:lnSpc>
                          <a:spcPct val="107000"/>
                        </a:lnSpc>
                        <a:spcAft>
                          <a:spcPts val="0"/>
                        </a:spcAft>
                      </a:pPr>
                      <a:r>
                        <a:rPr lang="en-GB" sz="1200" dirty="0" smtClean="0">
                          <a:latin typeface="Calibri"/>
                          <a:ea typeface="Calibri"/>
                          <a:cs typeface="Times New Roman"/>
                        </a:rPr>
                        <a:t>Laggards (East South)</a:t>
                      </a:r>
                      <a:endParaRPr lang="en-GB" sz="1200" dirty="0">
                        <a:latin typeface="Calibri"/>
                        <a:ea typeface="Calibri"/>
                        <a:cs typeface="Times New Roman"/>
                      </a:endParaRPr>
                    </a:p>
                  </a:txBody>
                  <a:tcPr marL="68580" marR="68580" marT="0" marB="0"/>
                </a:tc>
                <a:tc>
                  <a:txBody>
                    <a:bodyPr/>
                    <a:lstStyle/>
                    <a:p>
                      <a:pPr>
                        <a:lnSpc>
                          <a:spcPct val="107000"/>
                        </a:lnSpc>
                        <a:spcAft>
                          <a:spcPts val="0"/>
                        </a:spcAft>
                      </a:pPr>
                      <a:r>
                        <a:rPr lang="en-GB" sz="1200" dirty="0" smtClean="0">
                          <a:latin typeface="Calibri"/>
                          <a:ea typeface="Calibri"/>
                          <a:cs typeface="Times New Roman"/>
                        </a:rPr>
                        <a:t>Intermediate (Central</a:t>
                      </a:r>
                      <a:r>
                        <a:rPr lang="en-GB" sz="1200" baseline="0" dirty="0" smtClean="0">
                          <a:latin typeface="Calibri"/>
                          <a:ea typeface="Calibri"/>
                          <a:cs typeface="Times New Roman"/>
                        </a:rPr>
                        <a:t> East, South, West)</a:t>
                      </a:r>
                      <a:endParaRPr lang="en-GB" sz="1200" dirty="0">
                        <a:latin typeface="Calibri"/>
                        <a:ea typeface="Calibri"/>
                        <a:cs typeface="Times New Roman"/>
                      </a:endParaRPr>
                    </a:p>
                  </a:txBody>
                  <a:tcPr marL="68580" marR="68580" marT="0" marB="0"/>
                </a:tc>
                <a:tc>
                  <a:txBody>
                    <a:bodyPr/>
                    <a:lstStyle/>
                    <a:p>
                      <a:pPr>
                        <a:lnSpc>
                          <a:spcPct val="107000"/>
                        </a:lnSpc>
                        <a:spcAft>
                          <a:spcPts val="0"/>
                        </a:spcAft>
                      </a:pPr>
                      <a:r>
                        <a:rPr lang="en-GB" sz="1200" dirty="0" smtClean="0">
                          <a:latin typeface="Calibri"/>
                          <a:ea typeface="Calibri"/>
                          <a:cs typeface="Times New Roman"/>
                        </a:rPr>
                        <a:t>Advanced  (North, West, Central)</a:t>
                      </a:r>
                      <a:endParaRPr lang="en-GB" sz="1200" dirty="0">
                        <a:latin typeface="Calibri"/>
                        <a:ea typeface="Calibri"/>
                        <a:cs typeface="Times New Roman"/>
                      </a:endParaRPr>
                    </a:p>
                  </a:txBody>
                  <a:tcPr marL="68580" marR="68580" marT="0" marB="0"/>
                </a:tc>
              </a:tr>
              <a:tr h="2527481">
                <a:tc>
                  <a:txBody>
                    <a:bodyPr/>
                    <a:lstStyle/>
                    <a:p>
                      <a:r>
                        <a:rPr lang="en-GB" sz="1200" dirty="0" smtClean="0"/>
                        <a:t>2001</a:t>
                      </a:r>
                      <a:endParaRPr lang="en-GB" sz="1200" dirty="0"/>
                    </a:p>
                  </a:txBody>
                  <a:tcPr/>
                </a:tc>
                <a:tc>
                  <a:txBody>
                    <a:bodyPr/>
                    <a:lstStyle/>
                    <a:p>
                      <a:r>
                        <a:rPr lang="en-GB" sz="1200" dirty="0" smtClean="0"/>
                        <a:t>Bulgaria</a:t>
                      </a:r>
                    </a:p>
                    <a:p>
                      <a:r>
                        <a:rPr lang="en-GB" sz="1200" dirty="0" smtClean="0"/>
                        <a:t>Croatia</a:t>
                      </a:r>
                    </a:p>
                    <a:p>
                      <a:r>
                        <a:rPr lang="en-GB" sz="1200" dirty="0" smtClean="0"/>
                        <a:t>Estonia</a:t>
                      </a:r>
                    </a:p>
                    <a:p>
                      <a:r>
                        <a:rPr lang="en-GB" sz="1200" dirty="0" smtClean="0"/>
                        <a:t>Greece</a:t>
                      </a:r>
                    </a:p>
                    <a:p>
                      <a:r>
                        <a:rPr lang="en-GB" sz="1200" dirty="0" smtClean="0"/>
                        <a:t>Italy</a:t>
                      </a:r>
                    </a:p>
                    <a:p>
                      <a:r>
                        <a:rPr lang="en-GB" sz="1200" dirty="0" smtClean="0"/>
                        <a:t>Latvia</a:t>
                      </a:r>
                    </a:p>
                    <a:p>
                      <a:r>
                        <a:rPr lang="en-GB" sz="1200" dirty="0" smtClean="0"/>
                        <a:t>Lithuania</a:t>
                      </a:r>
                    </a:p>
                    <a:p>
                      <a:r>
                        <a:rPr lang="en-GB" sz="1200" dirty="0" smtClean="0"/>
                        <a:t>Portugal</a:t>
                      </a:r>
                    </a:p>
                    <a:p>
                      <a:endParaRPr lang="en-GB" sz="1200" dirty="0"/>
                    </a:p>
                  </a:txBody>
                  <a:tcPr/>
                </a:tc>
                <a:tc>
                  <a:txBody>
                    <a:bodyPr/>
                    <a:lstStyle/>
                    <a:p>
                      <a:r>
                        <a:rPr lang="en-GB" sz="1200" dirty="0" smtClean="0"/>
                        <a:t>Austria</a:t>
                      </a:r>
                    </a:p>
                    <a:p>
                      <a:r>
                        <a:rPr lang="en-GB" sz="1200" dirty="0" smtClean="0"/>
                        <a:t>Belgium</a:t>
                      </a:r>
                    </a:p>
                    <a:p>
                      <a:r>
                        <a:rPr lang="en-GB" sz="1200" dirty="0" smtClean="0"/>
                        <a:t>Czechia</a:t>
                      </a:r>
                    </a:p>
                    <a:p>
                      <a:r>
                        <a:rPr lang="en-GB" sz="1200" dirty="0" smtClean="0"/>
                        <a:t>Hungary</a:t>
                      </a:r>
                    </a:p>
                    <a:p>
                      <a:r>
                        <a:rPr lang="en-GB" sz="1200" dirty="0" smtClean="0"/>
                        <a:t>Ireland</a:t>
                      </a:r>
                    </a:p>
                    <a:p>
                      <a:r>
                        <a:rPr lang="en-GB" sz="1200" dirty="0" smtClean="0"/>
                        <a:t>Netherlands</a:t>
                      </a:r>
                    </a:p>
                    <a:p>
                      <a:r>
                        <a:rPr lang="en-GB" sz="1200" dirty="0" smtClean="0"/>
                        <a:t>Norway</a:t>
                      </a:r>
                    </a:p>
                    <a:p>
                      <a:r>
                        <a:rPr lang="en-GB" sz="1200" dirty="0" smtClean="0"/>
                        <a:t>Poland</a:t>
                      </a:r>
                    </a:p>
                    <a:p>
                      <a:r>
                        <a:rPr lang="en-GB" sz="1200" dirty="0" smtClean="0"/>
                        <a:t>Romania</a:t>
                      </a:r>
                    </a:p>
                    <a:p>
                      <a:r>
                        <a:rPr lang="en-GB" sz="1200" dirty="0" smtClean="0"/>
                        <a:t>Slovakia</a:t>
                      </a:r>
                    </a:p>
                    <a:p>
                      <a:r>
                        <a:rPr lang="en-GB" sz="1200" dirty="0" smtClean="0"/>
                        <a:t>Slovenia</a:t>
                      </a:r>
                    </a:p>
                    <a:p>
                      <a:r>
                        <a:rPr lang="en-GB" sz="1200" dirty="0" smtClean="0"/>
                        <a:t>Spain</a:t>
                      </a:r>
                    </a:p>
                    <a:p>
                      <a:r>
                        <a:rPr lang="en-GB" sz="1200" dirty="0" smtClean="0"/>
                        <a:t>United Kingdom</a:t>
                      </a:r>
                    </a:p>
                  </a:txBody>
                  <a:tcPr/>
                </a:tc>
                <a:tc>
                  <a:txBody>
                    <a:bodyPr/>
                    <a:lstStyle/>
                    <a:p>
                      <a:r>
                        <a:rPr lang="en-GB" sz="1200" dirty="0" smtClean="0"/>
                        <a:t>Denmark</a:t>
                      </a:r>
                    </a:p>
                    <a:p>
                      <a:r>
                        <a:rPr lang="en-GB" sz="1200" dirty="0" smtClean="0"/>
                        <a:t>Finland</a:t>
                      </a:r>
                    </a:p>
                    <a:p>
                      <a:r>
                        <a:rPr lang="en-GB" sz="1200" dirty="0" smtClean="0"/>
                        <a:t>France</a:t>
                      </a:r>
                    </a:p>
                    <a:p>
                      <a:r>
                        <a:rPr lang="en-GB" sz="1200" dirty="0" smtClean="0"/>
                        <a:t>Germany</a:t>
                      </a:r>
                    </a:p>
                    <a:p>
                      <a:r>
                        <a:rPr lang="en-GB" sz="1200" dirty="0" smtClean="0"/>
                        <a:t>Sweden</a:t>
                      </a:r>
                    </a:p>
                    <a:p>
                      <a:r>
                        <a:rPr lang="en-GB" sz="1200" dirty="0" smtClean="0"/>
                        <a:t>Switzerland</a:t>
                      </a:r>
                    </a:p>
                    <a:p>
                      <a:endParaRPr lang="en-GB" sz="1200" dirty="0"/>
                    </a:p>
                  </a:txBody>
                  <a:tcPr/>
                </a:tc>
              </a:tr>
              <a:tr h="2340260">
                <a:tc>
                  <a:txBody>
                    <a:bodyPr/>
                    <a:lstStyle/>
                    <a:p>
                      <a:r>
                        <a:rPr lang="en-GB" sz="1200" dirty="0" smtClean="0"/>
                        <a:t>2015</a:t>
                      </a:r>
                      <a:endParaRPr lang="en-GB" sz="1200" dirty="0"/>
                    </a:p>
                  </a:txBody>
                  <a:tcPr/>
                </a:tc>
                <a:tc>
                  <a:txBody>
                    <a:bodyPr/>
                    <a:lstStyle/>
                    <a:p>
                      <a:r>
                        <a:rPr lang="en-GB" sz="1200" dirty="0" smtClean="0"/>
                        <a:t>Bulgaria</a:t>
                      </a:r>
                    </a:p>
                    <a:p>
                      <a:r>
                        <a:rPr lang="en-GB" sz="1200" dirty="0" smtClean="0"/>
                        <a:t>Croatia</a:t>
                      </a:r>
                    </a:p>
                    <a:p>
                      <a:r>
                        <a:rPr lang="en-GB" sz="1200" dirty="0" smtClean="0"/>
                        <a:t>Greece</a:t>
                      </a:r>
                    </a:p>
                    <a:p>
                      <a:r>
                        <a:rPr lang="en-GB" sz="1200" dirty="0" smtClean="0"/>
                        <a:t>Latvia</a:t>
                      </a:r>
                    </a:p>
                    <a:p>
                      <a:r>
                        <a:rPr lang="en-GB" sz="1200" dirty="0" smtClean="0"/>
                        <a:t>Lithuania</a:t>
                      </a:r>
                    </a:p>
                    <a:p>
                      <a:r>
                        <a:rPr lang="en-GB" sz="1200" dirty="0" smtClean="0"/>
                        <a:t>Romania</a:t>
                      </a:r>
                    </a:p>
                    <a:p>
                      <a:r>
                        <a:rPr lang="en-GB" sz="1200" dirty="0" smtClean="0"/>
                        <a:t>Slovakia</a:t>
                      </a:r>
                    </a:p>
                  </a:txBody>
                  <a:tcPr/>
                </a:tc>
                <a:tc>
                  <a:txBody>
                    <a:bodyPr/>
                    <a:lstStyle/>
                    <a:p>
                      <a:r>
                        <a:rPr lang="en-GB" sz="1200" dirty="0" smtClean="0"/>
                        <a:t>Czechia</a:t>
                      </a:r>
                    </a:p>
                    <a:p>
                      <a:r>
                        <a:rPr lang="en-GB" sz="1200" dirty="0" smtClean="0"/>
                        <a:t>Estonia</a:t>
                      </a:r>
                    </a:p>
                    <a:p>
                      <a:r>
                        <a:rPr lang="en-GB" sz="1200" dirty="0" smtClean="0"/>
                        <a:t>Hungary</a:t>
                      </a:r>
                    </a:p>
                    <a:p>
                      <a:r>
                        <a:rPr lang="en-GB" sz="1200" dirty="0" smtClean="0"/>
                        <a:t>Ireland</a:t>
                      </a:r>
                    </a:p>
                    <a:p>
                      <a:r>
                        <a:rPr lang="en-GB" sz="1200" dirty="0" smtClean="0"/>
                        <a:t>Italy</a:t>
                      </a:r>
                    </a:p>
                    <a:p>
                      <a:r>
                        <a:rPr lang="en-GB" sz="1200" dirty="0" smtClean="0"/>
                        <a:t>Poland</a:t>
                      </a:r>
                    </a:p>
                    <a:p>
                      <a:r>
                        <a:rPr lang="en-GB" sz="1200" dirty="0" smtClean="0"/>
                        <a:t>Portugal</a:t>
                      </a:r>
                    </a:p>
                    <a:p>
                      <a:r>
                        <a:rPr lang="en-GB" sz="1200" dirty="0" smtClean="0"/>
                        <a:t>Spain</a:t>
                      </a:r>
                    </a:p>
                    <a:p>
                      <a:endParaRPr lang="en-GB" sz="1200" dirty="0"/>
                    </a:p>
                  </a:txBody>
                  <a:tcPr/>
                </a:tc>
                <a:tc>
                  <a:txBody>
                    <a:bodyPr/>
                    <a:lstStyle/>
                    <a:p>
                      <a:r>
                        <a:rPr lang="en-GB" sz="1200" dirty="0" smtClean="0"/>
                        <a:t>Austria</a:t>
                      </a:r>
                    </a:p>
                    <a:p>
                      <a:r>
                        <a:rPr lang="en-GB" sz="1200" dirty="0" smtClean="0"/>
                        <a:t>Belgium</a:t>
                      </a:r>
                    </a:p>
                    <a:p>
                      <a:r>
                        <a:rPr lang="en-GB" sz="1200" dirty="0" smtClean="0"/>
                        <a:t>Denmark</a:t>
                      </a:r>
                    </a:p>
                    <a:p>
                      <a:r>
                        <a:rPr lang="en-GB" sz="1200" dirty="0" smtClean="0"/>
                        <a:t>Finland</a:t>
                      </a:r>
                    </a:p>
                    <a:p>
                      <a:r>
                        <a:rPr lang="en-GB" sz="1200" dirty="0" smtClean="0"/>
                        <a:t>France</a:t>
                      </a:r>
                    </a:p>
                    <a:p>
                      <a:r>
                        <a:rPr lang="en-GB" sz="1200" dirty="0" smtClean="0"/>
                        <a:t>Germany</a:t>
                      </a:r>
                    </a:p>
                    <a:p>
                      <a:r>
                        <a:rPr lang="en-GB" sz="1200" dirty="0" smtClean="0"/>
                        <a:t>Netherlands</a:t>
                      </a:r>
                    </a:p>
                    <a:p>
                      <a:r>
                        <a:rPr lang="en-GB" sz="1200" dirty="0" smtClean="0"/>
                        <a:t>Norway</a:t>
                      </a:r>
                    </a:p>
                    <a:p>
                      <a:r>
                        <a:rPr lang="en-GB" sz="1200" dirty="0" smtClean="0"/>
                        <a:t>Slovenia</a:t>
                      </a:r>
                    </a:p>
                    <a:p>
                      <a:r>
                        <a:rPr lang="en-GB" sz="1200" dirty="0" smtClean="0"/>
                        <a:t>Sweden</a:t>
                      </a:r>
                    </a:p>
                    <a:p>
                      <a:r>
                        <a:rPr lang="en-GB" sz="1200" dirty="0" smtClean="0"/>
                        <a:t>Switzerland</a:t>
                      </a:r>
                    </a:p>
                    <a:p>
                      <a:r>
                        <a:rPr lang="en-GB" sz="1200" dirty="0" smtClean="0"/>
                        <a:t>United Kingdom</a:t>
                      </a:r>
                    </a:p>
                  </a:txBody>
                  <a:tcPr/>
                </a:tc>
              </a:tr>
            </a:tbl>
          </a:graphicData>
        </a:graphic>
      </p:graphicFrame>
      <p:sp>
        <p:nvSpPr>
          <p:cNvPr id="4" name="Slide Number Placeholder 3"/>
          <p:cNvSpPr>
            <a:spLocks noGrp="1"/>
          </p:cNvSpPr>
          <p:nvPr>
            <p:ph type="sldNum" sz="quarter" idx="10"/>
          </p:nvPr>
        </p:nvSpPr>
        <p:spPr/>
        <p:txBody>
          <a:bodyPr/>
          <a:lstStyle/>
          <a:p>
            <a:pPr>
              <a:defRPr/>
            </a:pPr>
            <a:fld id="{85C10354-3CB4-49A6-9269-FBA0242680CC}" type="slidenum">
              <a:rPr lang="en-US" smtClean="0"/>
              <a:pPr>
                <a:defRPr/>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620688"/>
            <a:ext cx="8489950" cy="360040"/>
          </a:xfrm>
        </p:spPr>
        <p:txBody>
          <a:bodyPr/>
          <a:lstStyle/>
          <a:p>
            <a:pPr algn="ctr"/>
            <a:r>
              <a:rPr lang="en-GB" sz="1800" dirty="0" smtClean="0"/>
              <a:t>Clustering of countries based on ‘market regime’ institutional variables</a:t>
            </a:r>
            <a:endParaRPr lang="en-GB" sz="1800" dirty="0"/>
          </a:p>
        </p:txBody>
      </p:sp>
      <p:graphicFrame>
        <p:nvGraphicFramePr>
          <p:cNvPr id="5" name="Content Placeholder 4"/>
          <p:cNvGraphicFramePr>
            <a:graphicFrameLocks noGrp="1"/>
          </p:cNvGraphicFramePr>
          <p:nvPr>
            <p:ph idx="1"/>
          </p:nvPr>
        </p:nvGraphicFramePr>
        <p:xfrm>
          <a:off x="395536" y="980728"/>
          <a:ext cx="8489952" cy="5108274"/>
        </p:xfrm>
        <a:graphic>
          <a:graphicData uri="http://schemas.openxmlformats.org/drawingml/2006/table">
            <a:tbl>
              <a:tblPr firstRow="1" bandRow="1">
                <a:tableStyleId>{5C22544A-7EE6-4342-B048-85BDC9FD1C3A}</a:tableStyleId>
              </a:tblPr>
              <a:tblGrid>
                <a:gridCol w="2122488"/>
                <a:gridCol w="1975296"/>
                <a:gridCol w="2269680"/>
                <a:gridCol w="2122488"/>
              </a:tblGrid>
              <a:tr h="379382">
                <a:tc>
                  <a:txBody>
                    <a:bodyPr/>
                    <a:lstStyle/>
                    <a:p>
                      <a:endParaRPr lang="en-GB" sz="1200" dirty="0"/>
                    </a:p>
                  </a:txBody>
                  <a:tcPr/>
                </a:tc>
                <a:tc>
                  <a:txBody>
                    <a:bodyPr/>
                    <a:lstStyle/>
                    <a:p>
                      <a:pPr>
                        <a:lnSpc>
                          <a:spcPct val="107000"/>
                        </a:lnSpc>
                        <a:spcAft>
                          <a:spcPts val="0"/>
                        </a:spcAft>
                      </a:pPr>
                      <a:r>
                        <a:rPr lang="en-GB" sz="1200" dirty="0" smtClean="0">
                          <a:latin typeface="Calibri"/>
                          <a:ea typeface="Calibri"/>
                          <a:cs typeface="Times New Roman"/>
                        </a:rPr>
                        <a:t>Laggards (South</a:t>
                      </a:r>
                      <a:r>
                        <a:rPr lang="en-GB" sz="1200" baseline="0" dirty="0" smtClean="0">
                          <a:latin typeface="Calibri"/>
                          <a:ea typeface="Calibri"/>
                          <a:cs typeface="Times New Roman"/>
                        </a:rPr>
                        <a:t> East; Baltic, South)</a:t>
                      </a:r>
                      <a:endParaRPr lang="en-GB" sz="1200" dirty="0">
                        <a:latin typeface="Calibri"/>
                        <a:ea typeface="Calibri"/>
                        <a:cs typeface="Times New Roman"/>
                      </a:endParaRPr>
                    </a:p>
                  </a:txBody>
                  <a:tcPr marL="68580" marR="68580" marT="0" marB="0"/>
                </a:tc>
                <a:tc>
                  <a:txBody>
                    <a:bodyPr/>
                    <a:lstStyle/>
                    <a:p>
                      <a:pPr>
                        <a:lnSpc>
                          <a:spcPct val="107000"/>
                        </a:lnSpc>
                        <a:spcAft>
                          <a:spcPts val="0"/>
                        </a:spcAft>
                      </a:pPr>
                      <a:r>
                        <a:rPr lang="en-GB" sz="1200" dirty="0" smtClean="0">
                          <a:latin typeface="Calibri"/>
                          <a:ea typeface="Calibri"/>
                          <a:cs typeface="Times New Roman"/>
                        </a:rPr>
                        <a:t>Intermediate (Central East,</a:t>
                      </a:r>
                      <a:r>
                        <a:rPr lang="en-GB" sz="1200" baseline="0" dirty="0" smtClean="0">
                          <a:latin typeface="Calibri"/>
                          <a:ea typeface="Calibri"/>
                          <a:cs typeface="Times New Roman"/>
                        </a:rPr>
                        <a:t> South, North)</a:t>
                      </a:r>
                      <a:endParaRPr lang="en-GB" sz="1200" dirty="0">
                        <a:latin typeface="Calibri"/>
                        <a:ea typeface="Calibri"/>
                        <a:cs typeface="Times New Roman"/>
                      </a:endParaRPr>
                    </a:p>
                  </a:txBody>
                  <a:tcPr marL="68580" marR="68580" marT="0" marB="0"/>
                </a:tc>
                <a:tc>
                  <a:txBody>
                    <a:bodyPr/>
                    <a:lstStyle/>
                    <a:p>
                      <a:pPr>
                        <a:lnSpc>
                          <a:spcPct val="107000"/>
                        </a:lnSpc>
                        <a:spcAft>
                          <a:spcPts val="0"/>
                        </a:spcAft>
                      </a:pPr>
                      <a:r>
                        <a:rPr lang="en-GB" sz="1200" dirty="0" smtClean="0">
                          <a:latin typeface="Calibri"/>
                          <a:ea typeface="Calibri"/>
                          <a:cs typeface="Times New Roman"/>
                        </a:rPr>
                        <a:t>Advanced (North, West, Central)</a:t>
                      </a:r>
                      <a:endParaRPr lang="en-GB" sz="1200" dirty="0">
                        <a:latin typeface="Calibri"/>
                        <a:ea typeface="Calibri"/>
                        <a:cs typeface="Times New Roman"/>
                      </a:endParaRPr>
                    </a:p>
                  </a:txBody>
                  <a:tcPr marL="68580" marR="68580" marT="0" marB="0"/>
                </a:tc>
              </a:tr>
              <a:tr h="2378203">
                <a:tc>
                  <a:txBody>
                    <a:bodyPr/>
                    <a:lstStyle/>
                    <a:p>
                      <a:r>
                        <a:rPr lang="en-GB" sz="1200" dirty="0" smtClean="0"/>
                        <a:t>2001</a:t>
                      </a:r>
                      <a:endParaRPr lang="en-GB" sz="1200" dirty="0"/>
                    </a:p>
                  </a:txBody>
                  <a:tcPr/>
                </a:tc>
                <a:tc>
                  <a:txBody>
                    <a:bodyPr/>
                    <a:lstStyle/>
                    <a:p>
                      <a:r>
                        <a:rPr lang="en-GB" sz="1200" dirty="0" smtClean="0"/>
                        <a:t>Bulgaria</a:t>
                      </a:r>
                    </a:p>
                    <a:p>
                      <a:r>
                        <a:rPr lang="en-GB" sz="1200" dirty="0" smtClean="0"/>
                        <a:t>Croatia</a:t>
                      </a:r>
                    </a:p>
                    <a:p>
                      <a:r>
                        <a:rPr lang="en-GB" sz="1200" dirty="0" smtClean="0"/>
                        <a:t>Latvia</a:t>
                      </a:r>
                    </a:p>
                    <a:p>
                      <a:r>
                        <a:rPr lang="en-GB" sz="1200" dirty="0" smtClean="0"/>
                        <a:t>Lithuania</a:t>
                      </a:r>
                    </a:p>
                    <a:p>
                      <a:r>
                        <a:rPr lang="en-GB" sz="1200" dirty="0" smtClean="0"/>
                        <a:t>Romania</a:t>
                      </a:r>
                    </a:p>
                    <a:p>
                      <a:endParaRPr lang="en-GB" sz="1200" dirty="0" smtClean="0"/>
                    </a:p>
                  </a:txBody>
                  <a:tcPr/>
                </a:tc>
                <a:tc>
                  <a:txBody>
                    <a:bodyPr/>
                    <a:lstStyle/>
                    <a:p>
                      <a:r>
                        <a:rPr lang="en-GB" sz="1200" dirty="0" smtClean="0"/>
                        <a:t>Czechia</a:t>
                      </a:r>
                    </a:p>
                    <a:p>
                      <a:r>
                        <a:rPr lang="en-GB" sz="1200" dirty="0" smtClean="0"/>
                        <a:t>Estonia</a:t>
                      </a:r>
                    </a:p>
                    <a:p>
                      <a:r>
                        <a:rPr lang="en-GB" sz="1200" dirty="0" smtClean="0"/>
                        <a:t>Greece</a:t>
                      </a:r>
                    </a:p>
                    <a:p>
                      <a:r>
                        <a:rPr lang="en-GB" sz="1200" dirty="0" smtClean="0"/>
                        <a:t>Hungary</a:t>
                      </a:r>
                    </a:p>
                    <a:p>
                      <a:r>
                        <a:rPr lang="en-GB" sz="1200" dirty="0" smtClean="0"/>
                        <a:t>Italy</a:t>
                      </a:r>
                    </a:p>
                    <a:p>
                      <a:r>
                        <a:rPr lang="en-GB" sz="1200" dirty="0" smtClean="0"/>
                        <a:t>Poland</a:t>
                      </a:r>
                    </a:p>
                    <a:p>
                      <a:r>
                        <a:rPr lang="en-GB" sz="1200" dirty="0" smtClean="0"/>
                        <a:t>Portugal</a:t>
                      </a:r>
                    </a:p>
                    <a:p>
                      <a:r>
                        <a:rPr lang="en-GB" sz="1200" dirty="0" smtClean="0"/>
                        <a:t>Slovakia</a:t>
                      </a:r>
                    </a:p>
                    <a:p>
                      <a:r>
                        <a:rPr lang="en-GB" sz="1200" dirty="0" smtClean="0"/>
                        <a:t>Slovenia</a:t>
                      </a:r>
                    </a:p>
                    <a:p>
                      <a:r>
                        <a:rPr lang="en-GB" sz="1200" dirty="0" smtClean="0"/>
                        <a:t>Spain</a:t>
                      </a:r>
                    </a:p>
                    <a:p>
                      <a:endParaRPr lang="en-GB" sz="1200" dirty="0" smtClean="0"/>
                    </a:p>
                  </a:txBody>
                  <a:tcPr/>
                </a:tc>
                <a:tc>
                  <a:txBody>
                    <a:bodyPr/>
                    <a:lstStyle/>
                    <a:p>
                      <a:r>
                        <a:rPr lang="en-GB" sz="1200" dirty="0" smtClean="0"/>
                        <a:t>Austria</a:t>
                      </a:r>
                    </a:p>
                    <a:p>
                      <a:r>
                        <a:rPr lang="en-GB" sz="1200" dirty="0" smtClean="0"/>
                        <a:t>Belgium</a:t>
                      </a:r>
                    </a:p>
                    <a:p>
                      <a:r>
                        <a:rPr lang="en-GB" sz="1200" dirty="0" smtClean="0"/>
                        <a:t>Denmark</a:t>
                      </a:r>
                    </a:p>
                    <a:p>
                      <a:r>
                        <a:rPr lang="en-GB" sz="1200" dirty="0" smtClean="0"/>
                        <a:t>Finland</a:t>
                      </a:r>
                    </a:p>
                    <a:p>
                      <a:r>
                        <a:rPr lang="en-GB" sz="1200" dirty="0" smtClean="0"/>
                        <a:t>France</a:t>
                      </a:r>
                    </a:p>
                    <a:p>
                      <a:r>
                        <a:rPr lang="en-GB" sz="1200" dirty="0" smtClean="0"/>
                        <a:t>Germany </a:t>
                      </a:r>
                    </a:p>
                    <a:p>
                      <a:r>
                        <a:rPr lang="en-GB" sz="1200" dirty="0" smtClean="0"/>
                        <a:t>Ireland</a:t>
                      </a:r>
                    </a:p>
                    <a:p>
                      <a:r>
                        <a:rPr lang="en-GB" sz="1200" dirty="0" smtClean="0"/>
                        <a:t>Netherlands</a:t>
                      </a:r>
                    </a:p>
                    <a:p>
                      <a:r>
                        <a:rPr lang="en-GB" sz="1200" dirty="0" smtClean="0"/>
                        <a:t>Norway</a:t>
                      </a:r>
                    </a:p>
                    <a:p>
                      <a:r>
                        <a:rPr lang="en-GB" sz="1200" dirty="0" smtClean="0"/>
                        <a:t>Sweden</a:t>
                      </a:r>
                    </a:p>
                    <a:p>
                      <a:r>
                        <a:rPr lang="en-GB" sz="1200" dirty="0" smtClean="0"/>
                        <a:t>Switzerland</a:t>
                      </a:r>
                    </a:p>
                    <a:p>
                      <a:r>
                        <a:rPr lang="en-GB" sz="1200" dirty="0" smtClean="0"/>
                        <a:t>United Kingdom</a:t>
                      </a:r>
                    </a:p>
                  </a:txBody>
                  <a:tcPr/>
                </a:tc>
              </a:tr>
              <a:tr h="2338657">
                <a:tc>
                  <a:txBody>
                    <a:bodyPr/>
                    <a:lstStyle/>
                    <a:p>
                      <a:r>
                        <a:rPr lang="en-GB" sz="1200" dirty="0" smtClean="0"/>
                        <a:t>2015</a:t>
                      </a:r>
                      <a:endParaRPr lang="en-GB" sz="1200" dirty="0"/>
                    </a:p>
                  </a:txBody>
                  <a:tcPr/>
                </a:tc>
                <a:tc>
                  <a:txBody>
                    <a:bodyPr/>
                    <a:lstStyle/>
                    <a:p>
                      <a:r>
                        <a:rPr lang="en-GB" sz="1200" dirty="0" smtClean="0"/>
                        <a:t>Bulgaria</a:t>
                      </a:r>
                    </a:p>
                    <a:p>
                      <a:r>
                        <a:rPr lang="en-GB" sz="1200" dirty="0" smtClean="0"/>
                        <a:t>Croatia</a:t>
                      </a:r>
                    </a:p>
                    <a:p>
                      <a:r>
                        <a:rPr lang="en-GB" sz="1200" dirty="0" smtClean="0"/>
                        <a:t>Greece</a:t>
                      </a:r>
                    </a:p>
                    <a:p>
                      <a:r>
                        <a:rPr lang="en-GB" sz="1200" dirty="0" smtClean="0"/>
                        <a:t>Hungary</a:t>
                      </a:r>
                    </a:p>
                    <a:p>
                      <a:r>
                        <a:rPr lang="en-GB" sz="1200" dirty="0" smtClean="0"/>
                        <a:t>Italy</a:t>
                      </a:r>
                    </a:p>
                    <a:p>
                      <a:r>
                        <a:rPr lang="en-GB" sz="1200" dirty="0" smtClean="0"/>
                        <a:t>Latvia</a:t>
                      </a:r>
                    </a:p>
                    <a:p>
                      <a:r>
                        <a:rPr lang="en-GB" sz="1200" dirty="0" smtClean="0"/>
                        <a:t>Lithuania</a:t>
                      </a:r>
                    </a:p>
                    <a:p>
                      <a:r>
                        <a:rPr lang="en-GB" sz="1200" dirty="0" smtClean="0"/>
                        <a:t>Poland</a:t>
                      </a:r>
                    </a:p>
                    <a:p>
                      <a:r>
                        <a:rPr lang="en-GB" sz="1200" dirty="0" smtClean="0"/>
                        <a:t>Romania</a:t>
                      </a:r>
                    </a:p>
                    <a:p>
                      <a:r>
                        <a:rPr lang="en-GB" sz="1200" dirty="0" smtClean="0"/>
                        <a:t>Slovenia</a:t>
                      </a:r>
                    </a:p>
                    <a:p>
                      <a:r>
                        <a:rPr lang="en-GB" sz="1200" dirty="0" smtClean="0"/>
                        <a:t>Spain </a:t>
                      </a:r>
                    </a:p>
                  </a:txBody>
                  <a:tcPr/>
                </a:tc>
                <a:tc>
                  <a:txBody>
                    <a:bodyPr/>
                    <a:lstStyle/>
                    <a:p>
                      <a:r>
                        <a:rPr lang="en-GB" sz="1200" dirty="0" smtClean="0"/>
                        <a:t>Austria</a:t>
                      </a:r>
                    </a:p>
                    <a:p>
                      <a:r>
                        <a:rPr lang="en-GB" sz="1200" dirty="0" smtClean="0"/>
                        <a:t>Czechia</a:t>
                      </a:r>
                    </a:p>
                    <a:p>
                      <a:r>
                        <a:rPr lang="en-GB" sz="1200" dirty="0" smtClean="0"/>
                        <a:t>Denmark</a:t>
                      </a:r>
                    </a:p>
                    <a:p>
                      <a:r>
                        <a:rPr lang="en-GB" sz="1200" dirty="0" smtClean="0"/>
                        <a:t>Estonia</a:t>
                      </a:r>
                    </a:p>
                    <a:p>
                      <a:r>
                        <a:rPr lang="en-GB" sz="1200" dirty="0" smtClean="0"/>
                        <a:t>Ireland</a:t>
                      </a:r>
                    </a:p>
                    <a:p>
                      <a:r>
                        <a:rPr lang="en-GB" sz="1200" dirty="0" smtClean="0"/>
                        <a:t>Portugal</a:t>
                      </a:r>
                    </a:p>
                    <a:p>
                      <a:r>
                        <a:rPr lang="en-GB" sz="1200" dirty="0" smtClean="0"/>
                        <a:t>Slovakia</a:t>
                      </a:r>
                    </a:p>
                    <a:p>
                      <a:endParaRPr lang="en-GB" sz="1200" dirty="0" smtClean="0"/>
                    </a:p>
                  </a:txBody>
                  <a:tcPr/>
                </a:tc>
                <a:tc>
                  <a:txBody>
                    <a:bodyPr/>
                    <a:lstStyle/>
                    <a:p>
                      <a:r>
                        <a:rPr lang="en-GB" sz="1200" dirty="0" smtClean="0"/>
                        <a:t>Belgium</a:t>
                      </a:r>
                    </a:p>
                    <a:p>
                      <a:r>
                        <a:rPr lang="en-GB" sz="1200" dirty="0" smtClean="0"/>
                        <a:t>Finland</a:t>
                      </a:r>
                    </a:p>
                    <a:p>
                      <a:r>
                        <a:rPr lang="en-GB" sz="1200" dirty="0" smtClean="0"/>
                        <a:t>France</a:t>
                      </a:r>
                    </a:p>
                    <a:p>
                      <a:r>
                        <a:rPr lang="en-GB" sz="1200" dirty="0" smtClean="0"/>
                        <a:t>Germany </a:t>
                      </a:r>
                    </a:p>
                    <a:p>
                      <a:r>
                        <a:rPr lang="en-GB" sz="1200" dirty="0" smtClean="0"/>
                        <a:t>Netherlands</a:t>
                      </a:r>
                    </a:p>
                    <a:p>
                      <a:r>
                        <a:rPr lang="en-GB" sz="1200" dirty="0" smtClean="0"/>
                        <a:t>Norway</a:t>
                      </a:r>
                    </a:p>
                    <a:p>
                      <a:r>
                        <a:rPr lang="en-GB" sz="1200" dirty="0" smtClean="0"/>
                        <a:t>Sweden</a:t>
                      </a:r>
                    </a:p>
                    <a:p>
                      <a:r>
                        <a:rPr lang="en-GB" sz="1200" dirty="0" smtClean="0"/>
                        <a:t>Switzerland</a:t>
                      </a:r>
                    </a:p>
                    <a:p>
                      <a:r>
                        <a:rPr lang="en-GB" sz="1200" dirty="0" smtClean="0"/>
                        <a:t>United Kingdom</a:t>
                      </a:r>
                    </a:p>
                  </a:txBody>
                  <a:tcPr/>
                </a:tc>
              </a:tr>
            </a:tbl>
          </a:graphicData>
        </a:graphic>
      </p:graphicFrame>
      <p:sp>
        <p:nvSpPr>
          <p:cNvPr id="4" name="Slide Number Placeholder 3"/>
          <p:cNvSpPr>
            <a:spLocks noGrp="1"/>
          </p:cNvSpPr>
          <p:nvPr>
            <p:ph type="sldNum" sz="quarter" idx="10"/>
          </p:nvPr>
        </p:nvSpPr>
        <p:spPr/>
        <p:txBody>
          <a:bodyPr/>
          <a:lstStyle/>
          <a:p>
            <a:pPr>
              <a:defRPr/>
            </a:pPr>
            <a:fld id="{85C10354-3CB4-49A6-9269-FBA0242680CC}" type="slidenum">
              <a:rPr lang="en-US" smtClean="0"/>
              <a:pPr>
                <a:defRPr/>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6553200" y="6245225"/>
            <a:ext cx="2133600" cy="476250"/>
          </a:xfrm>
          <a:prstGeom prst="rect">
            <a:avLst/>
          </a:prstGeom>
        </p:spPr>
        <p:txBody>
          <a:bodyPr/>
          <a:lstStyle>
            <a:lvl1pPr>
              <a:defRPr>
                <a:solidFill>
                  <a:schemeClr val="tx1"/>
                </a:solidFill>
                <a:latin typeface="Times New Roman" charset="0"/>
              </a:defRPr>
            </a:lvl1pPr>
            <a:lvl2pPr marL="742950" indent="-285750">
              <a:defRPr>
                <a:solidFill>
                  <a:schemeClr val="tx1"/>
                </a:solidFill>
                <a:latin typeface="Times New Roman" charset="0"/>
              </a:defRPr>
            </a:lvl2pPr>
            <a:lvl3pPr marL="1143000" indent="-228600">
              <a:defRPr>
                <a:solidFill>
                  <a:schemeClr val="tx1"/>
                </a:solidFill>
                <a:latin typeface="Times New Roman" charset="0"/>
              </a:defRPr>
            </a:lvl3pPr>
            <a:lvl4pPr marL="1600200" indent="-228600">
              <a:defRPr>
                <a:solidFill>
                  <a:schemeClr val="tx1"/>
                </a:solidFill>
                <a:latin typeface="Times New Roman" charset="0"/>
              </a:defRPr>
            </a:lvl4pPr>
            <a:lvl5pPr marL="2057400" indent="-22860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fld id="{9DB01FB8-EB20-314F-9277-BB1945817A78}" type="slidenum">
              <a:rPr lang="en-US" altLang="x-none">
                <a:latin typeface="Arial" charset="0"/>
              </a:rPr>
              <a:pPr/>
              <a:t>3</a:t>
            </a:fld>
            <a:endParaRPr lang="en-US" altLang="x-none">
              <a:latin typeface="Arial" charset="0"/>
            </a:endParaRPr>
          </a:p>
        </p:txBody>
      </p:sp>
      <p:sp>
        <p:nvSpPr>
          <p:cNvPr id="102402" name="Rectangle 2"/>
          <p:cNvSpPr>
            <a:spLocks noGrp="1" noChangeArrowheads="1"/>
          </p:cNvSpPr>
          <p:nvPr>
            <p:ph type="title"/>
          </p:nvPr>
        </p:nvSpPr>
        <p:spPr>
          <a:xfrm>
            <a:off x="330200" y="620688"/>
            <a:ext cx="8489950" cy="1584350"/>
          </a:xfrm>
        </p:spPr>
        <p:txBody>
          <a:bodyPr/>
          <a:lstStyle/>
          <a:p>
            <a:pPr algn="ctr" eaLnBrk="1" hangingPunct="1">
              <a:defRPr/>
            </a:pPr>
            <a:r>
              <a:rPr lang="en-GB" sz="3600" smtClean="0"/>
              <a:t>The dominant focus on individual entrepreneurship</a:t>
            </a:r>
          </a:p>
        </p:txBody>
      </p:sp>
      <p:pic>
        <p:nvPicPr>
          <p:cNvPr id="4100" name="Picture 5" descr="Illustration of entrepreneu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650" y="1916832"/>
            <a:ext cx="7200900" cy="4249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95538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620688"/>
            <a:ext cx="8489950" cy="360040"/>
          </a:xfrm>
        </p:spPr>
        <p:txBody>
          <a:bodyPr/>
          <a:lstStyle/>
          <a:p>
            <a:pPr algn="ctr"/>
            <a:r>
              <a:rPr lang="en-GB" sz="1800" dirty="0" smtClean="0"/>
              <a:t>Clustering of countries based on ‘organisational regime’ variables</a:t>
            </a:r>
            <a:endParaRPr lang="en-GB" sz="1800" dirty="0"/>
          </a:p>
        </p:txBody>
      </p:sp>
      <p:graphicFrame>
        <p:nvGraphicFramePr>
          <p:cNvPr id="5" name="Content Placeholder 4"/>
          <p:cNvGraphicFramePr>
            <a:graphicFrameLocks noGrp="1"/>
          </p:cNvGraphicFramePr>
          <p:nvPr>
            <p:ph idx="1"/>
          </p:nvPr>
        </p:nvGraphicFramePr>
        <p:xfrm>
          <a:off x="395536" y="990107"/>
          <a:ext cx="8489952" cy="5664454"/>
        </p:xfrm>
        <a:graphic>
          <a:graphicData uri="http://schemas.openxmlformats.org/drawingml/2006/table">
            <a:tbl>
              <a:tblPr firstRow="1" bandRow="1">
                <a:tableStyleId>{5C22544A-7EE6-4342-B048-85BDC9FD1C3A}</a:tableStyleId>
              </a:tblPr>
              <a:tblGrid>
                <a:gridCol w="1440160"/>
                <a:gridCol w="2304256"/>
                <a:gridCol w="2304256"/>
                <a:gridCol w="2441280"/>
              </a:tblGrid>
              <a:tr h="357934">
                <a:tc>
                  <a:txBody>
                    <a:bodyPr/>
                    <a:lstStyle/>
                    <a:p>
                      <a:endParaRPr lang="en-GB" sz="1200" dirty="0"/>
                    </a:p>
                  </a:txBody>
                  <a:tcPr/>
                </a:tc>
                <a:tc>
                  <a:txBody>
                    <a:bodyPr/>
                    <a:lstStyle/>
                    <a:p>
                      <a:pPr>
                        <a:lnSpc>
                          <a:spcPct val="107000"/>
                        </a:lnSpc>
                        <a:spcAft>
                          <a:spcPts val="0"/>
                        </a:spcAft>
                      </a:pPr>
                      <a:r>
                        <a:rPr lang="en-GB" sz="1200" dirty="0" smtClean="0">
                          <a:latin typeface="Calibri"/>
                          <a:ea typeface="Calibri"/>
                          <a:cs typeface="Times New Roman"/>
                        </a:rPr>
                        <a:t>Laggards (East, South, Baltic)</a:t>
                      </a:r>
                      <a:endParaRPr lang="en-GB" sz="1200" dirty="0">
                        <a:latin typeface="Calibri"/>
                        <a:ea typeface="Calibri"/>
                        <a:cs typeface="Times New Roman"/>
                      </a:endParaRPr>
                    </a:p>
                  </a:txBody>
                  <a:tcPr marL="68580" marR="68580" marT="0" marB="0"/>
                </a:tc>
                <a:tc>
                  <a:txBody>
                    <a:bodyPr/>
                    <a:lstStyle/>
                    <a:p>
                      <a:pPr>
                        <a:lnSpc>
                          <a:spcPct val="107000"/>
                        </a:lnSpc>
                        <a:spcAft>
                          <a:spcPts val="0"/>
                        </a:spcAft>
                      </a:pPr>
                      <a:r>
                        <a:rPr lang="en-GB" sz="1200" dirty="0" smtClean="0">
                          <a:latin typeface="Calibri"/>
                          <a:ea typeface="Calibri"/>
                          <a:cs typeface="Times New Roman"/>
                        </a:rPr>
                        <a:t>Intermediate (Central, Central East, West, North)</a:t>
                      </a:r>
                      <a:endParaRPr lang="en-GB" sz="1200" dirty="0">
                        <a:latin typeface="Calibri"/>
                        <a:ea typeface="Calibri"/>
                        <a:cs typeface="Times New Roman"/>
                      </a:endParaRPr>
                    </a:p>
                  </a:txBody>
                  <a:tcPr marL="68580" marR="68580" marT="0" marB="0"/>
                </a:tc>
                <a:tc>
                  <a:txBody>
                    <a:bodyPr/>
                    <a:lstStyle/>
                    <a:p>
                      <a:pPr>
                        <a:lnSpc>
                          <a:spcPct val="107000"/>
                        </a:lnSpc>
                        <a:spcAft>
                          <a:spcPts val="0"/>
                        </a:spcAft>
                      </a:pPr>
                      <a:r>
                        <a:rPr lang="en-GB" sz="1200" dirty="0" smtClean="0">
                          <a:latin typeface="Calibri"/>
                          <a:ea typeface="Calibri"/>
                          <a:cs typeface="Times New Roman"/>
                        </a:rPr>
                        <a:t>Advanced (Central, North, West)</a:t>
                      </a:r>
                      <a:endParaRPr lang="en-GB" sz="1200" dirty="0">
                        <a:latin typeface="Calibri"/>
                        <a:ea typeface="Calibri"/>
                        <a:cs typeface="Times New Roman"/>
                      </a:endParaRPr>
                    </a:p>
                  </a:txBody>
                  <a:tcPr marL="68580" marR="68580" marT="0" marB="0"/>
                </a:tc>
              </a:tr>
              <a:tr h="2224975">
                <a:tc>
                  <a:txBody>
                    <a:bodyPr/>
                    <a:lstStyle/>
                    <a:p>
                      <a:r>
                        <a:rPr lang="en-GB" sz="1200" dirty="0" smtClean="0"/>
                        <a:t>2001</a:t>
                      </a:r>
                      <a:endParaRPr lang="en-GB" sz="1200" dirty="0"/>
                    </a:p>
                  </a:txBody>
                  <a:tcPr/>
                </a:tc>
                <a:tc>
                  <a:txBody>
                    <a:bodyPr/>
                    <a:lstStyle/>
                    <a:p>
                      <a:r>
                        <a:rPr lang="en-GB" sz="1400" dirty="0" smtClean="0"/>
                        <a:t>Bulgaria</a:t>
                      </a:r>
                    </a:p>
                    <a:p>
                      <a:r>
                        <a:rPr lang="en-GB" sz="1400" dirty="0" smtClean="0"/>
                        <a:t>Croatia</a:t>
                      </a:r>
                    </a:p>
                    <a:p>
                      <a:r>
                        <a:rPr lang="en-GB" sz="1400" dirty="0" smtClean="0"/>
                        <a:t>Czechia</a:t>
                      </a:r>
                    </a:p>
                    <a:p>
                      <a:r>
                        <a:rPr lang="en-GB" sz="1400" dirty="0" smtClean="0"/>
                        <a:t>Greece</a:t>
                      </a:r>
                    </a:p>
                    <a:p>
                      <a:r>
                        <a:rPr lang="en-GB" sz="1400" dirty="0" smtClean="0"/>
                        <a:t>Latvia</a:t>
                      </a:r>
                    </a:p>
                    <a:p>
                      <a:r>
                        <a:rPr lang="en-GB" sz="1400" dirty="0" smtClean="0"/>
                        <a:t>Lithuania</a:t>
                      </a:r>
                    </a:p>
                    <a:p>
                      <a:r>
                        <a:rPr lang="en-GB" sz="1400" dirty="0" smtClean="0"/>
                        <a:t>Poland</a:t>
                      </a:r>
                    </a:p>
                    <a:p>
                      <a:r>
                        <a:rPr lang="en-GB" sz="1400" dirty="0" smtClean="0"/>
                        <a:t>Portugal</a:t>
                      </a:r>
                    </a:p>
                    <a:p>
                      <a:r>
                        <a:rPr lang="en-GB" sz="1400" dirty="0" smtClean="0"/>
                        <a:t>Slovakia</a:t>
                      </a:r>
                    </a:p>
                  </a:txBody>
                  <a:tcPr/>
                </a:tc>
                <a:tc>
                  <a:txBody>
                    <a:bodyPr/>
                    <a:lstStyle/>
                    <a:p>
                      <a:r>
                        <a:rPr lang="en-GB" sz="1400" dirty="0" smtClean="0"/>
                        <a:t>Estonia</a:t>
                      </a:r>
                    </a:p>
                    <a:p>
                      <a:r>
                        <a:rPr lang="en-GB" sz="1400" dirty="0" smtClean="0"/>
                        <a:t>France</a:t>
                      </a:r>
                    </a:p>
                    <a:p>
                      <a:r>
                        <a:rPr lang="en-GB" sz="1400" dirty="0" smtClean="0"/>
                        <a:t>Germany</a:t>
                      </a:r>
                    </a:p>
                    <a:p>
                      <a:r>
                        <a:rPr lang="en-GB" sz="1400" dirty="0" smtClean="0"/>
                        <a:t>Hungary</a:t>
                      </a:r>
                    </a:p>
                    <a:p>
                      <a:r>
                        <a:rPr lang="en-GB" sz="1400" dirty="0" smtClean="0"/>
                        <a:t>Ireland</a:t>
                      </a:r>
                    </a:p>
                    <a:p>
                      <a:r>
                        <a:rPr lang="en-GB" sz="1400" dirty="0" smtClean="0"/>
                        <a:t>Italy</a:t>
                      </a:r>
                    </a:p>
                    <a:p>
                      <a:r>
                        <a:rPr lang="en-GB" sz="1400" dirty="0" smtClean="0"/>
                        <a:t>Norway</a:t>
                      </a:r>
                    </a:p>
                    <a:p>
                      <a:r>
                        <a:rPr lang="en-GB" sz="1400" dirty="0" smtClean="0"/>
                        <a:t>Romania</a:t>
                      </a:r>
                    </a:p>
                    <a:p>
                      <a:r>
                        <a:rPr lang="en-GB" sz="1400" dirty="0" smtClean="0"/>
                        <a:t>Slovenia</a:t>
                      </a:r>
                    </a:p>
                    <a:p>
                      <a:r>
                        <a:rPr lang="en-GB" sz="1400" dirty="0" smtClean="0"/>
                        <a:t>Spain</a:t>
                      </a:r>
                    </a:p>
                    <a:p>
                      <a:endParaRPr lang="en-GB" sz="1400" dirty="0"/>
                    </a:p>
                  </a:txBody>
                  <a:tcPr/>
                </a:tc>
                <a:tc>
                  <a:txBody>
                    <a:bodyPr/>
                    <a:lstStyle/>
                    <a:p>
                      <a:r>
                        <a:rPr lang="en-GB" sz="1400" dirty="0" smtClean="0"/>
                        <a:t>Austria</a:t>
                      </a:r>
                    </a:p>
                    <a:p>
                      <a:r>
                        <a:rPr lang="en-GB" sz="1400" dirty="0" smtClean="0"/>
                        <a:t>Belgium</a:t>
                      </a:r>
                    </a:p>
                    <a:p>
                      <a:r>
                        <a:rPr lang="en-GB" sz="1400" dirty="0" smtClean="0"/>
                        <a:t>Denmark</a:t>
                      </a:r>
                    </a:p>
                    <a:p>
                      <a:r>
                        <a:rPr lang="en-GB" sz="1400" dirty="0" smtClean="0"/>
                        <a:t>Finland</a:t>
                      </a:r>
                    </a:p>
                    <a:p>
                      <a:r>
                        <a:rPr lang="en-GB" sz="1400" dirty="0" smtClean="0"/>
                        <a:t>Netherlands</a:t>
                      </a:r>
                    </a:p>
                    <a:p>
                      <a:r>
                        <a:rPr lang="en-GB" sz="1400" dirty="0" smtClean="0"/>
                        <a:t>Sweden</a:t>
                      </a:r>
                    </a:p>
                    <a:p>
                      <a:r>
                        <a:rPr lang="en-GB" sz="1400" dirty="0" smtClean="0"/>
                        <a:t>Switzerland</a:t>
                      </a:r>
                    </a:p>
                    <a:p>
                      <a:r>
                        <a:rPr lang="en-GB" sz="1400" dirty="0" smtClean="0"/>
                        <a:t>United Kingdom</a:t>
                      </a:r>
                    </a:p>
                    <a:p>
                      <a:endParaRPr lang="en-GB" sz="1400" dirty="0"/>
                    </a:p>
                  </a:txBody>
                  <a:tcPr/>
                </a:tc>
              </a:tr>
              <a:tr h="2762263">
                <a:tc>
                  <a:txBody>
                    <a:bodyPr/>
                    <a:lstStyle/>
                    <a:p>
                      <a:r>
                        <a:rPr lang="en-GB" sz="1200" dirty="0" smtClean="0"/>
                        <a:t>2015</a:t>
                      </a:r>
                      <a:endParaRPr lang="en-GB" sz="1200" dirty="0"/>
                    </a:p>
                  </a:txBody>
                  <a:tcPr/>
                </a:tc>
                <a:tc>
                  <a:txBody>
                    <a:bodyPr/>
                    <a:lstStyle/>
                    <a:p>
                      <a:r>
                        <a:rPr lang="en-GB" sz="1400" dirty="0" smtClean="0"/>
                        <a:t>Bulgaria</a:t>
                      </a:r>
                    </a:p>
                    <a:p>
                      <a:r>
                        <a:rPr lang="en-GB" sz="1400" dirty="0" smtClean="0"/>
                        <a:t>Croatia</a:t>
                      </a:r>
                    </a:p>
                    <a:p>
                      <a:r>
                        <a:rPr lang="en-GB" sz="1400" dirty="0" smtClean="0"/>
                        <a:t>Greece</a:t>
                      </a:r>
                    </a:p>
                    <a:p>
                      <a:r>
                        <a:rPr lang="en-GB" sz="1400" dirty="0" smtClean="0"/>
                        <a:t>Hungary</a:t>
                      </a:r>
                    </a:p>
                    <a:p>
                      <a:r>
                        <a:rPr lang="en-GB" sz="1400" dirty="0" smtClean="0"/>
                        <a:t>Italy</a:t>
                      </a:r>
                    </a:p>
                    <a:p>
                      <a:r>
                        <a:rPr lang="en-GB" sz="1400" dirty="0" smtClean="0"/>
                        <a:t>Lithuania</a:t>
                      </a:r>
                    </a:p>
                    <a:p>
                      <a:r>
                        <a:rPr lang="en-GB" sz="1400" dirty="0" smtClean="0"/>
                        <a:t>Poland</a:t>
                      </a:r>
                    </a:p>
                    <a:p>
                      <a:r>
                        <a:rPr lang="en-GB" sz="1400" dirty="0" smtClean="0"/>
                        <a:t>Portugal</a:t>
                      </a:r>
                    </a:p>
                    <a:p>
                      <a:r>
                        <a:rPr lang="en-GB" sz="1400" dirty="0" smtClean="0"/>
                        <a:t>Romania</a:t>
                      </a:r>
                    </a:p>
                    <a:p>
                      <a:r>
                        <a:rPr lang="en-GB" sz="1400" dirty="0" smtClean="0"/>
                        <a:t>Slovakia</a:t>
                      </a:r>
                    </a:p>
                    <a:p>
                      <a:r>
                        <a:rPr lang="en-GB" sz="1400" dirty="0" smtClean="0"/>
                        <a:t>Slovenia</a:t>
                      </a:r>
                    </a:p>
                    <a:p>
                      <a:r>
                        <a:rPr lang="en-GB" sz="1400" dirty="0" smtClean="0"/>
                        <a:t>Spain</a:t>
                      </a:r>
                    </a:p>
                    <a:p>
                      <a:endParaRPr lang="en-GB" sz="1200" dirty="0" smtClean="0"/>
                    </a:p>
                  </a:txBody>
                  <a:tcPr/>
                </a:tc>
                <a:tc>
                  <a:txBody>
                    <a:bodyPr/>
                    <a:lstStyle/>
                    <a:p>
                      <a:r>
                        <a:rPr lang="en-GB" sz="1400" dirty="0" smtClean="0"/>
                        <a:t>Austria</a:t>
                      </a:r>
                    </a:p>
                    <a:p>
                      <a:r>
                        <a:rPr lang="en-GB" sz="1400" dirty="0" smtClean="0"/>
                        <a:t>Belgium</a:t>
                      </a:r>
                    </a:p>
                    <a:p>
                      <a:r>
                        <a:rPr lang="en-GB" sz="1400" dirty="0" smtClean="0"/>
                        <a:t>Czechia</a:t>
                      </a:r>
                    </a:p>
                    <a:p>
                      <a:r>
                        <a:rPr lang="en-GB" sz="1400" dirty="0" smtClean="0"/>
                        <a:t>Estonia</a:t>
                      </a:r>
                    </a:p>
                    <a:p>
                      <a:r>
                        <a:rPr lang="en-GB" sz="1400" dirty="0" smtClean="0"/>
                        <a:t>Finland</a:t>
                      </a:r>
                    </a:p>
                    <a:p>
                      <a:r>
                        <a:rPr lang="en-GB" sz="1400" dirty="0" smtClean="0"/>
                        <a:t>France</a:t>
                      </a:r>
                    </a:p>
                    <a:p>
                      <a:r>
                        <a:rPr lang="en-GB" sz="1400" dirty="0" smtClean="0"/>
                        <a:t>Germany</a:t>
                      </a:r>
                    </a:p>
                    <a:p>
                      <a:r>
                        <a:rPr lang="en-GB" sz="1400" dirty="0" smtClean="0"/>
                        <a:t>Ireland</a:t>
                      </a:r>
                    </a:p>
                    <a:p>
                      <a:r>
                        <a:rPr lang="en-GB" sz="1400" dirty="0" smtClean="0"/>
                        <a:t>Latvia</a:t>
                      </a:r>
                    </a:p>
                    <a:p>
                      <a:r>
                        <a:rPr lang="en-GB" sz="1400" dirty="0" smtClean="0"/>
                        <a:t>Netherlands</a:t>
                      </a:r>
                    </a:p>
                    <a:p>
                      <a:r>
                        <a:rPr lang="en-GB" sz="1400" dirty="0" smtClean="0"/>
                        <a:t>Norway</a:t>
                      </a:r>
                    </a:p>
                    <a:p>
                      <a:r>
                        <a:rPr lang="en-GB" sz="1400" dirty="0" smtClean="0"/>
                        <a:t>Sweden</a:t>
                      </a:r>
                    </a:p>
                  </a:txBody>
                  <a:tcPr/>
                </a:tc>
                <a:tc>
                  <a:txBody>
                    <a:bodyPr/>
                    <a:lstStyle/>
                    <a:p>
                      <a:r>
                        <a:rPr lang="en-GB" sz="1400" dirty="0" smtClean="0"/>
                        <a:t>Denmark</a:t>
                      </a:r>
                    </a:p>
                    <a:p>
                      <a:r>
                        <a:rPr lang="en-GB" sz="1400" dirty="0" smtClean="0"/>
                        <a:t>Switzerland</a:t>
                      </a:r>
                    </a:p>
                    <a:p>
                      <a:r>
                        <a:rPr lang="en-GB" sz="1400" dirty="0" smtClean="0"/>
                        <a:t>United Kingdom</a:t>
                      </a:r>
                    </a:p>
                    <a:p>
                      <a:endParaRPr lang="en-GB" sz="1400" dirty="0"/>
                    </a:p>
                  </a:txBody>
                  <a:tcPr/>
                </a:tc>
              </a:tr>
            </a:tbl>
          </a:graphicData>
        </a:graphic>
      </p:graphicFrame>
      <p:sp>
        <p:nvSpPr>
          <p:cNvPr id="4" name="Slide Number Placeholder 3"/>
          <p:cNvSpPr>
            <a:spLocks noGrp="1"/>
          </p:cNvSpPr>
          <p:nvPr>
            <p:ph type="sldNum" sz="quarter" idx="10"/>
          </p:nvPr>
        </p:nvSpPr>
        <p:spPr/>
        <p:txBody>
          <a:bodyPr/>
          <a:lstStyle/>
          <a:p>
            <a:pPr>
              <a:defRPr/>
            </a:pPr>
            <a:fld id="{85C10354-3CB4-49A6-9269-FBA0242680CC}" type="slidenum">
              <a:rPr lang="en-US" smtClean="0"/>
              <a:pPr>
                <a:defRPr/>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GB" sz="1800" dirty="0" smtClean="0"/>
              <a:t>Averages of ‘technology regime’ indicators by clusters 2001 and 2015</a:t>
            </a:r>
            <a:endParaRPr lang="en-GB" sz="1800" dirty="0"/>
          </a:p>
        </p:txBody>
      </p:sp>
      <p:sp>
        <p:nvSpPr>
          <p:cNvPr id="7" name="Content Placeholder 6"/>
          <p:cNvSpPr>
            <a:spLocks noGrp="1"/>
          </p:cNvSpPr>
          <p:nvPr>
            <p:ph sz="half" idx="1"/>
          </p:nvPr>
        </p:nvSpPr>
        <p:spPr/>
        <p:txBody>
          <a:bodyPr/>
          <a:lstStyle/>
          <a:p>
            <a:endParaRPr lang="en-GB"/>
          </a:p>
        </p:txBody>
      </p:sp>
      <p:sp>
        <p:nvSpPr>
          <p:cNvPr id="2" name="Slide Number Placeholder 1"/>
          <p:cNvSpPr>
            <a:spLocks noGrp="1"/>
          </p:cNvSpPr>
          <p:nvPr>
            <p:ph type="sldNum" sz="quarter" idx="10"/>
          </p:nvPr>
        </p:nvSpPr>
        <p:spPr/>
        <p:txBody>
          <a:bodyPr/>
          <a:lstStyle/>
          <a:p>
            <a:pPr>
              <a:defRPr/>
            </a:pPr>
            <a:fld id="{9CB5EE5E-6372-47C0-9C31-942FE593AEB7}" type="slidenum">
              <a:rPr lang="en-US" smtClean="0"/>
              <a:pPr>
                <a:defRPr/>
              </a:pPr>
              <a:t>31</a:t>
            </a:fld>
            <a:endParaRPr lang="en-US"/>
          </a:p>
        </p:txBody>
      </p:sp>
      <p:pic>
        <p:nvPicPr>
          <p:cNvPr id="65538" name="Picture 2"/>
          <p:cNvPicPr>
            <a:picLocks noChangeAspect="1" noChangeArrowheads="1"/>
          </p:cNvPicPr>
          <p:nvPr/>
        </p:nvPicPr>
        <p:blipFill>
          <a:blip r:embed="rId2" cstate="print"/>
          <a:srcRect/>
          <a:stretch>
            <a:fillRect/>
          </a:stretch>
        </p:blipFill>
        <p:spPr bwMode="auto">
          <a:xfrm>
            <a:off x="323528" y="1412776"/>
            <a:ext cx="4176464" cy="5114528"/>
          </a:xfrm>
          <a:prstGeom prst="rect">
            <a:avLst/>
          </a:prstGeom>
          <a:noFill/>
          <a:ln w="9525">
            <a:noFill/>
            <a:miter lim="800000"/>
            <a:headEnd/>
            <a:tailEnd/>
          </a:ln>
          <a:effectLst/>
        </p:spPr>
      </p:pic>
      <p:pic>
        <p:nvPicPr>
          <p:cNvPr id="65539" name="Picture 3"/>
          <p:cNvPicPr>
            <a:picLocks noGrp="1" noChangeAspect="1" noChangeArrowheads="1"/>
          </p:cNvPicPr>
          <p:nvPr>
            <p:ph sz="half" idx="2"/>
          </p:nvPr>
        </p:nvPicPr>
        <p:blipFill>
          <a:blip r:embed="rId3" cstate="print"/>
          <a:srcRect/>
          <a:stretch>
            <a:fillRect/>
          </a:stretch>
        </p:blipFill>
        <p:spPr bwMode="auto">
          <a:xfrm>
            <a:off x="4651375" y="1412776"/>
            <a:ext cx="4168775" cy="5112568"/>
          </a:xfrm>
          <a:prstGeom prst="rect">
            <a:avLst/>
          </a:prstGeom>
          <a:noFill/>
          <a:ln w="9525">
            <a:noFill/>
            <a:miter lim="800000"/>
            <a:headEnd/>
            <a:tailEn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2000" dirty="0" smtClean="0"/>
              <a:t>Averages of ‘market regime’ indicators by clusters 2001 and 2015</a:t>
            </a:r>
            <a:endParaRPr lang="en-GB" sz="2000" dirty="0"/>
          </a:p>
        </p:txBody>
      </p:sp>
      <p:sp>
        <p:nvSpPr>
          <p:cNvPr id="4" name="Slide Number Placeholder 3"/>
          <p:cNvSpPr>
            <a:spLocks noGrp="1"/>
          </p:cNvSpPr>
          <p:nvPr>
            <p:ph type="sldNum" sz="quarter" idx="10"/>
          </p:nvPr>
        </p:nvSpPr>
        <p:spPr/>
        <p:txBody>
          <a:bodyPr/>
          <a:lstStyle/>
          <a:p>
            <a:pPr>
              <a:defRPr/>
            </a:pPr>
            <a:fld id="{85C10354-3CB4-49A6-9269-FBA0242680CC}" type="slidenum">
              <a:rPr lang="en-US" smtClean="0"/>
              <a:pPr>
                <a:defRPr/>
              </a:pPr>
              <a:t>32</a:t>
            </a:fld>
            <a:endParaRPr lang="en-US"/>
          </a:p>
        </p:txBody>
      </p:sp>
      <p:pic>
        <p:nvPicPr>
          <p:cNvPr id="66562" name="Picture 2"/>
          <p:cNvPicPr>
            <a:picLocks noGrp="1" noChangeAspect="1" noChangeArrowheads="1"/>
          </p:cNvPicPr>
          <p:nvPr>
            <p:ph sz="half" idx="1"/>
          </p:nvPr>
        </p:nvPicPr>
        <p:blipFill>
          <a:blip r:embed="rId2" cstate="print"/>
          <a:srcRect/>
          <a:stretch>
            <a:fillRect/>
          </a:stretch>
        </p:blipFill>
        <p:spPr bwMode="auto">
          <a:xfrm>
            <a:off x="330200" y="1484784"/>
            <a:ext cx="4168775" cy="4968552"/>
          </a:xfrm>
          <a:prstGeom prst="rect">
            <a:avLst/>
          </a:prstGeom>
          <a:noFill/>
          <a:ln w="9525">
            <a:noFill/>
            <a:miter lim="800000"/>
            <a:headEnd/>
            <a:tailEnd/>
          </a:ln>
          <a:effectLst/>
        </p:spPr>
      </p:pic>
      <p:pic>
        <p:nvPicPr>
          <p:cNvPr id="66563" name="Picture 3"/>
          <p:cNvPicPr>
            <a:picLocks noGrp="1" noChangeAspect="1" noChangeArrowheads="1"/>
          </p:cNvPicPr>
          <p:nvPr>
            <p:ph sz="half" idx="2"/>
          </p:nvPr>
        </p:nvPicPr>
        <p:blipFill>
          <a:blip r:embed="rId3" cstate="print"/>
          <a:srcRect/>
          <a:stretch>
            <a:fillRect/>
          </a:stretch>
        </p:blipFill>
        <p:spPr bwMode="auto">
          <a:xfrm>
            <a:off x="4651375" y="1556792"/>
            <a:ext cx="4168775" cy="4896544"/>
          </a:xfrm>
          <a:prstGeom prst="rect">
            <a:avLst/>
          </a:prstGeom>
          <a:noFill/>
          <a:ln w="9525">
            <a:noFill/>
            <a:miter lim="800000"/>
            <a:headEnd/>
            <a:tailEnd/>
          </a:ln>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764704"/>
            <a:ext cx="8489950" cy="504056"/>
          </a:xfrm>
        </p:spPr>
        <p:txBody>
          <a:bodyPr/>
          <a:lstStyle/>
          <a:p>
            <a:pPr algn="ctr"/>
            <a:r>
              <a:rPr lang="en-GB" sz="1800" dirty="0" smtClean="0"/>
              <a:t>Averages of ‘organisational regime’ indicators by clusters 2001 and 2015</a:t>
            </a:r>
            <a:endParaRPr lang="en-GB" sz="1800" dirty="0"/>
          </a:p>
        </p:txBody>
      </p:sp>
      <p:sp>
        <p:nvSpPr>
          <p:cNvPr id="5" name="Slide Number Placeholder 4"/>
          <p:cNvSpPr>
            <a:spLocks noGrp="1"/>
          </p:cNvSpPr>
          <p:nvPr>
            <p:ph type="sldNum" sz="quarter" idx="10"/>
          </p:nvPr>
        </p:nvSpPr>
        <p:spPr/>
        <p:txBody>
          <a:bodyPr/>
          <a:lstStyle/>
          <a:p>
            <a:pPr>
              <a:defRPr/>
            </a:pPr>
            <a:fld id="{F181B782-7F0C-46FF-85C7-1B159FDB04F0}" type="slidenum">
              <a:rPr lang="en-US" smtClean="0"/>
              <a:pPr>
                <a:defRPr/>
              </a:pPr>
              <a:t>33</a:t>
            </a:fld>
            <a:endParaRPr lang="en-US"/>
          </a:p>
        </p:txBody>
      </p:sp>
      <p:pic>
        <p:nvPicPr>
          <p:cNvPr id="67586" name="Picture 2"/>
          <p:cNvPicPr>
            <a:picLocks noGrp="1" noChangeAspect="1" noChangeArrowheads="1"/>
          </p:cNvPicPr>
          <p:nvPr>
            <p:ph sz="half" idx="1"/>
          </p:nvPr>
        </p:nvPicPr>
        <p:blipFill>
          <a:blip r:embed="rId2" cstate="print"/>
          <a:srcRect/>
          <a:stretch>
            <a:fillRect/>
          </a:stretch>
        </p:blipFill>
        <p:spPr bwMode="auto">
          <a:xfrm>
            <a:off x="330200" y="1412776"/>
            <a:ext cx="4168775" cy="5040560"/>
          </a:xfrm>
          <a:prstGeom prst="rect">
            <a:avLst/>
          </a:prstGeom>
          <a:noFill/>
          <a:ln w="9525">
            <a:noFill/>
            <a:miter lim="800000"/>
            <a:headEnd/>
            <a:tailEnd/>
          </a:ln>
          <a:effectLst/>
        </p:spPr>
      </p:pic>
      <p:pic>
        <p:nvPicPr>
          <p:cNvPr id="67587" name="Picture 3"/>
          <p:cNvPicPr>
            <a:picLocks noGrp="1" noChangeAspect="1" noChangeArrowheads="1"/>
          </p:cNvPicPr>
          <p:nvPr>
            <p:ph sz="half" idx="2"/>
          </p:nvPr>
        </p:nvPicPr>
        <p:blipFill>
          <a:blip r:embed="rId3" cstate="print"/>
          <a:srcRect/>
          <a:stretch>
            <a:fillRect/>
          </a:stretch>
        </p:blipFill>
        <p:spPr bwMode="auto">
          <a:xfrm>
            <a:off x="4651375" y="1412776"/>
            <a:ext cx="4168775" cy="4968552"/>
          </a:xfrm>
          <a:prstGeom prst="rect">
            <a:avLst/>
          </a:prstGeom>
          <a:noFill/>
          <a:ln w="9525">
            <a:noFill/>
            <a:miter lim="800000"/>
            <a:headEnd/>
            <a:tailEnd/>
          </a:ln>
          <a:effec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GB" sz="2000" dirty="0" smtClean="0"/>
              <a:t>‘Technology regime’: country shifts among clusters 2001-2015</a:t>
            </a:r>
            <a:endParaRPr lang="en-GB" sz="2000" dirty="0"/>
          </a:p>
        </p:txBody>
      </p:sp>
      <p:sp>
        <p:nvSpPr>
          <p:cNvPr id="2" name="Slide Number Placeholder 1"/>
          <p:cNvSpPr>
            <a:spLocks noGrp="1"/>
          </p:cNvSpPr>
          <p:nvPr>
            <p:ph type="sldNum" sz="quarter" idx="10"/>
          </p:nvPr>
        </p:nvSpPr>
        <p:spPr/>
        <p:txBody>
          <a:bodyPr/>
          <a:lstStyle/>
          <a:p>
            <a:pPr>
              <a:defRPr/>
            </a:pPr>
            <a:fld id="{9CB5EE5E-6372-47C0-9C31-942FE593AEB7}" type="slidenum">
              <a:rPr lang="en-US" smtClean="0"/>
              <a:pPr>
                <a:defRPr/>
              </a:pPr>
              <a:t>34</a:t>
            </a:fld>
            <a:endParaRPr lang="en-US"/>
          </a:p>
        </p:txBody>
      </p:sp>
      <p:pic>
        <p:nvPicPr>
          <p:cNvPr id="62466" name="Picture 2"/>
          <p:cNvPicPr>
            <a:picLocks noChangeAspect="1" noChangeArrowheads="1"/>
          </p:cNvPicPr>
          <p:nvPr/>
        </p:nvPicPr>
        <p:blipFill>
          <a:blip r:embed="rId2" cstate="print"/>
          <a:srcRect/>
          <a:stretch>
            <a:fillRect/>
          </a:stretch>
        </p:blipFill>
        <p:spPr bwMode="auto">
          <a:xfrm>
            <a:off x="404813" y="1412777"/>
            <a:ext cx="8334375" cy="4834036"/>
          </a:xfrm>
          <a:prstGeom prst="rect">
            <a:avLst/>
          </a:prstGeom>
          <a:noFill/>
          <a:ln w="9525">
            <a:noFill/>
            <a:miter lim="800000"/>
            <a:headEnd/>
            <a:tailEnd/>
          </a:ln>
          <a:effec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764704"/>
            <a:ext cx="8489950" cy="648742"/>
          </a:xfrm>
        </p:spPr>
        <p:txBody>
          <a:bodyPr/>
          <a:lstStyle/>
          <a:p>
            <a:r>
              <a:rPr lang="en-GB" sz="2400" dirty="0" smtClean="0"/>
              <a:t>‘Market regime’: country shifts among clusters2001-2005</a:t>
            </a:r>
            <a:r>
              <a:rPr lang="en-GB" dirty="0" smtClean="0"/>
              <a:t/>
            </a:r>
            <a:br>
              <a:rPr lang="en-GB" dirty="0" smtClean="0"/>
            </a:br>
            <a:r>
              <a:rPr lang="en-GB" dirty="0" smtClean="0"/>
              <a:t> </a:t>
            </a:r>
            <a:endParaRPr lang="en-GB" dirty="0"/>
          </a:p>
        </p:txBody>
      </p:sp>
      <p:sp>
        <p:nvSpPr>
          <p:cNvPr id="2" name="Slide Number Placeholder 1"/>
          <p:cNvSpPr>
            <a:spLocks noGrp="1"/>
          </p:cNvSpPr>
          <p:nvPr>
            <p:ph type="sldNum" sz="quarter" idx="10"/>
          </p:nvPr>
        </p:nvSpPr>
        <p:spPr/>
        <p:txBody>
          <a:bodyPr/>
          <a:lstStyle/>
          <a:p>
            <a:pPr>
              <a:defRPr/>
            </a:pPr>
            <a:fld id="{9CB5EE5E-6372-47C0-9C31-942FE593AEB7}" type="slidenum">
              <a:rPr lang="en-US" smtClean="0"/>
              <a:pPr>
                <a:defRPr/>
              </a:pPr>
              <a:t>35</a:t>
            </a:fld>
            <a:endParaRPr lang="en-US"/>
          </a:p>
        </p:txBody>
      </p:sp>
      <p:pic>
        <p:nvPicPr>
          <p:cNvPr id="64514" name="Picture 2"/>
          <p:cNvPicPr>
            <a:picLocks noChangeAspect="1" noChangeArrowheads="1"/>
          </p:cNvPicPr>
          <p:nvPr/>
        </p:nvPicPr>
        <p:blipFill>
          <a:blip r:embed="rId2" cstate="print"/>
          <a:srcRect/>
          <a:stretch>
            <a:fillRect/>
          </a:stretch>
        </p:blipFill>
        <p:spPr bwMode="auto">
          <a:xfrm>
            <a:off x="755576" y="1268760"/>
            <a:ext cx="7419975" cy="5295131"/>
          </a:xfrm>
          <a:prstGeom prst="rect">
            <a:avLst/>
          </a:prstGeom>
          <a:noFill/>
          <a:ln w="9525">
            <a:noFill/>
            <a:miter lim="800000"/>
            <a:headEnd/>
            <a:tailEnd/>
          </a:ln>
          <a:effec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GB" sz="2400" dirty="0" smtClean="0"/>
              <a:t>‘Organisational regime’: country shifts among clusters 2001-2015</a:t>
            </a:r>
            <a:endParaRPr lang="en-GB" sz="2400" dirty="0"/>
          </a:p>
        </p:txBody>
      </p:sp>
      <p:sp>
        <p:nvSpPr>
          <p:cNvPr id="2" name="Slide Number Placeholder 1"/>
          <p:cNvSpPr>
            <a:spLocks noGrp="1"/>
          </p:cNvSpPr>
          <p:nvPr>
            <p:ph type="sldNum" sz="quarter" idx="10"/>
          </p:nvPr>
        </p:nvSpPr>
        <p:spPr/>
        <p:txBody>
          <a:bodyPr/>
          <a:lstStyle/>
          <a:p>
            <a:pPr>
              <a:defRPr/>
            </a:pPr>
            <a:fld id="{9CB5EE5E-6372-47C0-9C31-942FE593AEB7}" type="slidenum">
              <a:rPr lang="en-US" smtClean="0"/>
              <a:pPr>
                <a:defRPr/>
              </a:pPr>
              <a:t>36</a:t>
            </a:fld>
            <a:endParaRPr lang="en-US"/>
          </a:p>
        </p:txBody>
      </p:sp>
      <p:pic>
        <p:nvPicPr>
          <p:cNvPr id="63490" name="Picture 2"/>
          <p:cNvPicPr>
            <a:picLocks noChangeAspect="1" noChangeArrowheads="1"/>
          </p:cNvPicPr>
          <p:nvPr/>
        </p:nvPicPr>
        <p:blipFill>
          <a:blip r:embed="rId2" cstate="print"/>
          <a:srcRect/>
          <a:stretch>
            <a:fillRect/>
          </a:stretch>
        </p:blipFill>
        <p:spPr bwMode="auto">
          <a:xfrm>
            <a:off x="385763" y="1916832"/>
            <a:ext cx="8372475" cy="4225206"/>
          </a:xfrm>
          <a:prstGeom prst="rect">
            <a:avLst/>
          </a:prstGeom>
          <a:noFill/>
          <a:ln w="9525">
            <a:noFill/>
            <a:miter lim="800000"/>
            <a:headEnd/>
            <a:tailEnd/>
          </a:ln>
          <a:effec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Very preliminary conclusions </a:t>
            </a:r>
            <a:endParaRPr lang="en-GB" dirty="0"/>
          </a:p>
        </p:txBody>
      </p:sp>
      <p:sp>
        <p:nvSpPr>
          <p:cNvPr id="3" name="Content Placeholder 2"/>
          <p:cNvSpPr>
            <a:spLocks noGrp="1"/>
          </p:cNvSpPr>
          <p:nvPr>
            <p:ph idx="1"/>
          </p:nvPr>
        </p:nvSpPr>
        <p:spPr>
          <a:xfrm>
            <a:off x="323528" y="1556792"/>
            <a:ext cx="8489950" cy="5112568"/>
          </a:xfrm>
        </p:spPr>
        <p:txBody>
          <a:bodyPr/>
          <a:lstStyle/>
          <a:p>
            <a:r>
              <a:rPr lang="en-GB" sz="1800" dirty="0" err="1" smtClean="0"/>
              <a:t>VoC</a:t>
            </a:r>
            <a:r>
              <a:rPr lang="en-GB" sz="1800" dirty="0" smtClean="0"/>
              <a:t> ‘liberal’ </a:t>
            </a:r>
            <a:r>
              <a:rPr lang="en-GB" sz="1800" dirty="0" err="1" smtClean="0"/>
              <a:t>vs</a:t>
            </a:r>
            <a:r>
              <a:rPr lang="en-GB" sz="1800" dirty="0" smtClean="0"/>
              <a:t> ‘coordinated’ distinction is not present in any of three regimes </a:t>
            </a:r>
          </a:p>
          <a:p>
            <a:r>
              <a:rPr lang="en-GB" sz="1800" dirty="0" smtClean="0"/>
              <a:t>Three clusters strongly resembling development levels </a:t>
            </a:r>
          </a:p>
          <a:p>
            <a:pPr lvl="1"/>
            <a:r>
              <a:rPr lang="en-GB" sz="1600" dirty="0" smtClean="0"/>
              <a:t>Laggards (East, South, Baltic)</a:t>
            </a:r>
          </a:p>
          <a:p>
            <a:pPr lvl="1"/>
            <a:r>
              <a:rPr lang="en-GB" sz="1600" dirty="0" smtClean="0"/>
              <a:t>Intermediates (Central East, South, West, Central)</a:t>
            </a:r>
          </a:p>
          <a:p>
            <a:pPr lvl="1"/>
            <a:r>
              <a:rPr lang="en-GB" sz="1600" dirty="0" smtClean="0"/>
              <a:t>Advanced (North, West, Central)</a:t>
            </a:r>
          </a:p>
          <a:p>
            <a:r>
              <a:rPr lang="en-GB" sz="1800" dirty="0" smtClean="0"/>
              <a:t>Institutional plasticity (</a:t>
            </a:r>
            <a:r>
              <a:rPr lang="en-GB" sz="1800" dirty="0" smtClean="0">
                <a:solidFill>
                  <a:srgbClr val="FF0000"/>
                </a:solidFill>
              </a:rPr>
              <a:t>variety of ‘entrepreneurial regimes’) </a:t>
            </a:r>
            <a:r>
              <a:rPr lang="en-GB" sz="1800" dirty="0" smtClean="0"/>
              <a:t>is much more </a:t>
            </a:r>
            <a:r>
              <a:rPr lang="en-GB" sz="1800" dirty="0" smtClean="0">
                <a:solidFill>
                  <a:srgbClr val="FF0000"/>
                </a:solidFill>
              </a:rPr>
              <a:t>limited</a:t>
            </a:r>
            <a:r>
              <a:rPr lang="en-GB" sz="1800" dirty="0" smtClean="0"/>
              <a:t> (cf. compatible to disappointing empirical results when testing </a:t>
            </a:r>
            <a:r>
              <a:rPr lang="en-GB" sz="1800" dirty="0" err="1" smtClean="0"/>
              <a:t>VoC</a:t>
            </a:r>
            <a:r>
              <a:rPr lang="en-GB" sz="1800" dirty="0" smtClean="0"/>
              <a:t>)</a:t>
            </a:r>
          </a:p>
          <a:p>
            <a:r>
              <a:rPr lang="en-GB" sz="1800" dirty="0" smtClean="0"/>
              <a:t>However, features of clusters from laggards to advanced are </a:t>
            </a:r>
            <a:r>
              <a:rPr lang="en-GB" sz="1800" dirty="0" smtClean="0">
                <a:solidFill>
                  <a:srgbClr val="FF0000"/>
                </a:solidFill>
              </a:rPr>
              <a:t>not characterised by a simple path towards more ‘market freedom’ and more ‘labour flexibility’ </a:t>
            </a:r>
            <a:r>
              <a:rPr lang="en-GB" sz="1800" dirty="0" smtClean="0"/>
              <a:t>which reflects non-linear or complex relationship between innovation as collective process and </a:t>
            </a:r>
            <a:r>
              <a:rPr lang="en-GB" sz="1800" dirty="0" err="1" smtClean="0"/>
              <a:t>e’ship</a:t>
            </a:r>
            <a:r>
              <a:rPr lang="en-GB" sz="1800" dirty="0" smtClean="0"/>
              <a:t>  </a:t>
            </a:r>
          </a:p>
          <a:p>
            <a:r>
              <a:rPr lang="en-GB" sz="1800" dirty="0" smtClean="0"/>
              <a:t>Striking shifts of ‘technological regime’ towards ‘advanced’ cluster (</a:t>
            </a:r>
            <a:r>
              <a:rPr lang="en-GB" sz="1800" dirty="0" smtClean="0">
                <a:solidFill>
                  <a:srgbClr val="FF0000"/>
                </a:solidFill>
              </a:rPr>
              <a:t>catching up</a:t>
            </a:r>
            <a:r>
              <a:rPr lang="en-GB" sz="1800" dirty="0" smtClean="0"/>
              <a:t>) and </a:t>
            </a:r>
            <a:r>
              <a:rPr lang="en-GB" sz="1800" dirty="0" smtClean="0">
                <a:solidFill>
                  <a:srgbClr val="FF0000"/>
                </a:solidFill>
              </a:rPr>
              <a:t>falling behind </a:t>
            </a:r>
            <a:r>
              <a:rPr lang="en-GB" sz="1800" dirty="0" smtClean="0"/>
              <a:t>towards ‘intermediates’ and ‘laggards’ clusters in ‘market regime’ and ‘organisational regime’ &gt; EU as </a:t>
            </a:r>
            <a:r>
              <a:rPr lang="en-GB" sz="1800" dirty="0" smtClean="0">
                <a:solidFill>
                  <a:srgbClr val="FF0000"/>
                </a:solidFill>
              </a:rPr>
              <a:t>‘R&amp;D convergence machine’ </a:t>
            </a:r>
            <a:r>
              <a:rPr lang="en-GB" sz="1800" dirty="0" smtClean="0"/>
              <a:t>but polarisation with respect to </a:t>
            </a:r>
            <a:r>
              <a:rPr lang="en-GB" sz="1800" dirty="0" smtClean="0">
                <a:solidFill>
                  <a:srgbClr val="FF0000"/>
                </a:solidFill>
              </a:rPr>
              <a:t>‘market and ‘organisation regimes’ </a:t>
            </a:r>
            <a:endParaRPr lang="en-GB" sz="2000" dirty="0" smtClean="0">
              <a:solidFill>
                <a:srgbClr val="FF0000"/>
              </a:solidFill>
            </a:endParaRPr>
          </a:p>
        </p:txBody>
      </p:sp>
      <p:sp>
        <p:nvSpPr>
          <p:cNvPr id="4" name="Slide Number Placeholder 3"/>
          <p:cNvSpPr>
            <a:spLocks noGrp="1"/>
          </p:cNvSpPr>
          <p:nvPr>
            <p:ph type="sldNum" sz="quarter" idx="10"/>
          </p:nvPr>
        </p:nvSpPr>
        <p:spPr/>
        <p:txBody>
          <a:bodyPr/>
          <a:lstStyle/>
          <a:p>
            <a:pPr>
              <a:defRPr/>
            </a:pPr>
            <a:fld id="{85C10354-3CB4-49A6-9269-FBA0242680CC}" type="slidenum">
              <a:rPr lang="en-US" smtClean="0"/>
              <a:pPr>
                <a:defRPr/>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GB" dirty="0" smtClean="0"/>
              <a:t>Thank you</a:t>
            </a:r>
            <a:br>
              <a:rPr lang="en-GB" dirty="0" smtClean="0"/>
            </a:br>
            <a:endParaRPr lang="en-GB" dirty="0"/>
          </a:p>
        </p:txBody>
      </p:sp>
      <p:sp>
        <p:nvSpPr>
          <p:cNvPr id="28675" name="Slide Number Placeholder 3"/>
          <p:cNvSpPr>
            <a:spLocks noGrp="1"/>
          </p:cNvSpPr>
          <p:nvPr>
            <p:ph type="sldNum" sz="quarter" idx="10"/>
          </p:nvPr>
        </p:nvSpPr>
        <p:spPr>
          <a:noFill/>
        </p:spPr>
        <p:txBody>
          <a:bodyPr/>
          <a:lstStyle/>
          <a:p>
            <a:fld id="{D09D4461-2D7F-4371-A494-D963A16BD60F}" type="slidenum">
              <a:rPr lang="en-US" smtClean="0">
                <a:latin typeface="Arial" pitchFamily="34" charset="0"/>
              </a:rPr>
              <a:pPr/>
              <a:t>38</a:t>
            </a:fld>
            <a:endParaRPr lang="en-US" smtClean="0">
              <a:latin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30200" y="908050"/>
            <a:ext cx="8489950" cy="936774"/>
          </a:xfrm>
        </p:spPr>
        <p:txBody>
          <a:bodyPr/>
          <a:lstStyle/>
          <a:p>
            <a:pPr algn="ctr"/>
            <a:r>
              <a:rPr lang="en-GB" sz="2400" dirty="0"/>
              <a:t>Entrepreneurship as systemic </a:t>
            </a:r>
            <a:r>
              <a:rPr lang="en-GB" sz="2400" dirty="0" smtClean="0"/>
              <a:t>phenomenon</a:t>
            </a:r>
            <a:endParaRPr lang="en-US" sz="2400" dirty="0"/>
          </a:p>
        </p:txBody>
      </p:sp>
      <p:sp>
        <p:nvSpPr>
          <p:cNvPr id="3" name="Content Placeholder 2"/>
          <p:cNvSpPr>
            <a:spLocks noGrp="1"/>
          </p:cNvSpPr>
          <p:nvPr>
            <p:ph idx="1"/>
          </p:nvPr>
        </p:nvSpPr>
        <p:spPr>
          <a:xfrm>
            <a:off x="330200" y="1988841"/>
            <a:ext cx="8489950" cy="4177010"/>
          </a:xfrm>
        </p:spPr>
        <p:txBody>
          <a:bodyPr/>
          <a:lstStyle/>
          <a:p>
            <a:r>
              <a:rPr lang="en-GB" sz="2400" dirty="0"/>
              <a:t> </a:t>
            </a:r>
            <a:r>
              <a:rPr lang="en-GB" sz="2000" dirty="0" smtClean="0"/>
              <a:t>Radosevic </a:t>
            </a:r>
            <a:r>
              <a:rPr lang="en-GB" sz="2000" dirty="0"/>
              <a:t>Slavo and Esin Yoruk, ‘Entrepreneurial propensity of innovation systems: theory, methodology and evidence’, </a:t>
            </a:r>
            <a:r>
              <a:rPr lang="en-GB" sz="2000" i="1" dirty="0"/>
              <a:t>Research Policy</a:t>
            </a:r>
            <a:r>
              <a:rPr lang="en-GB" sz="2000" dirty="0"/>
              <a:t>, Vol. 42 (2013) 1015– 1038</a:t>
            </a:r>
            <a:endParaRPr lang="en-US" sz="2000" dirty="0"/>
          </a:p>
          <a:p>
            <a:r>
              <a:rPr lang="en-GB" sz="2000" dirty="0"/>
              <a:t> </a:t>
            </a:r>
            <a:r>
              <a:rPr lang="en-GB" sz="2000" dirty="0" smtClean="0"/>
              <a:t>'National </a:t>
            </a:r>
            <a:r>
              <a:rPr lang="en-GB" sz="2000" dirty="0"/>
              <a:t>Systems of Innovation and Entrepreneurship: In Search of a Missing Link' </a:t>
            </a:r>
            <a:r>
              <a:rPr lang="en-GB" sz="2000" dirty="0" smtClean="0"/>
              <a:t>Working Paper UCL CSSECE Centre</a:t>
            </a:r>
          </a:p>
          <a:p>
            <a:r>
              <a:rPr lang="en-GB" sz="1600" dirty="0" smtClean="0">
                <a:hlinkClick r:id="rId2"/>
              </a:rPr>
              <a:t>https://www.researchgate.net/publication/200465374_National_Systems_of_Innovation_and_Entrepreneurship_In_Search_of_a_Missing_Link</a:t>
            </a:r>
            <a:endParaRPr lang="en-GB" sz="1600" dirty="0" smtClean="0"/>
          </a:p>
          <a:p>
            <a:r>
              <a:rPr lang="en-GB" sz="2000" dirty="0"/>
              <a:t> </a:t>
            </a:r>
            <a:r>
              <a:rPr lang="en-GB" sz="2000" dirty="0" smtClean="0"/>
              <a:t>Radosevic </a:t>
            </a:r>
            <a:r>
              <a:rPr lang="en-GB" sz="2000" dirty="0"/>
              <a:t>S (2010) What makes entrepreneurship systemic?, In Malerba, F. (</a:t>
            </a:r>
            <a:r>
              <a:rPr lang="en-GB" sz="2000" dirty="0" err="1"/>
              <a:t>ed</a:t>
            </a:r>
            <a:r>
              <a:rPr lang="en-GB" sz="2000" dirty="0"/>
              <a:t>) </a:t>
            </a:r>
            <a:r>
              <a:rPr lang="en-GB" sz="2000" i="1" dirty="0"/>
              <a:t>Knowledge-Intensive Entrepreneurship and Innovation Systems</a:t>
            </a:r>
            <a:r>
              <a:rPr lang="en-GB" sz="2000" dirty="0"/>
              <a:t>, Routledge, 2010, pp. </a:t>
            </a:r>
            <a:r>
              <a:rPr lang="en-GB" sz="2000" dirty="0" smtClean="0"/>
              <a:t>52-76</a:t>
            </a:r>
            <a:endParaRPr lang="en-US" sz="2000" dirty="0"/>
          </a:p>
        </p:txBody>
      </p:sp>
      <p:sp>
        <p:nvSpPr>
          <p:cNvPr id="4" name="Slide Number Placeholder 3"/>
          <p:cNvSpPr>
            <a:spLocks noGrp="1"/>
          </p:cNvSpPr>
          <p:nvPr>
            <p:ph type="sldNum" sz="quarter" idx="10"/>
          </p:nvPr>
        </p:nvSpPr>
        <p:spPr/>
        <p:txBody>
          <a:bodyPr/>
          <a:lstStyle/>
          <a:p>
            <a:pPr>
              <a:defRPr/>
            </a:pPr>
            <a:fld id="{85C10354-3CB4-49A6-9269-FBA0242680CC}" type="slidenum">
              <a:rPr lang="en-US" smtClean="0"/>
              <a:pPr>
                <a:defRPr/>
              </a:pPr>
              <a:t>39</a:t>
            </a:fld>
            <a:endParaRPr lang="en-US"/>
          </a:p>
        </p:txBody>
      </p:sp>
    </p:spTree>
    <p:extLst>
      <p:ext uri="{BB962C8B-B14F-4D97-AF65-F5344CB8AC3E}">
        <p14:creationId xmlns:p14="http://schemas.microsoft.com/office/powerpoint/2010/main" val="262855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4294967295"/>
          </p:nvPr>
        </p:nvSpPr>
        <p:spPr>
          <a:xfrm>
            <a:off x="6553200" y="6245225"/>
            <a:ext cx="2133600" cy="476250"/>
          </a:xfrm>
          <a:prstGeom prst="rect">
            <a:avLst/>
          </a:prstGeom>
        </p:spPr>
        <p:txBody>
          <a:bodyPr/>
          <a:lstStyle>
            <a:lvl1pPr>
              <a:defRPr>
                <a:solidFill>
                  <a:schemeClr val="tx1"/>
                </a:solidFill>
                <a:latin typeface="Times New Roman" charset="0"/>
              </a:defRPr>
            </a:lvl1pPr>
            <a:lvl2pPr marL="742950" indent="-285750">
              <a:defRPr>
                <a:solidFill>
                  <a:schemeClr val="tx1"/>
                </a:solidFill>
                <a:latin typeface="Times New Roman" charset="0"/>
              </a:defRPr>
            </a:lvl2pPr>
            <a:lvl3pPr marL="1143000" indent="-228600">
              <a:defRPr>
                <a:solidFill>
                  <a:schemeClr val="tx1"/>
                </a:solidFill>
                <a:latin typeface="Times New Roman" charset="0"/>
              </a:defRPr>
            </a:lvl3pPr>
            <a:lvl4pPr marL="1600200" indent="-228600">
              <a:defRPr>
                <a:solidFill>
                  <a:schemeClr val="tx1"/>
                </a:solidFill>
                <a:latin typeface="Times New Roman" charset="0"/>
              </a:defRPr>
            </a:lvl4pPr>
            <a:lvl5pPr marL="2057400" indent="-22860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fld id="{9C3B4A2F-92BB-8242-A494-61D32C06AF1F}" type="slidenum">
              <a:rPr lang="en-US" altLang="x-none">
                <a:latin typeface="Arial" charset="0"/>
              </a:rPr>
              <a:pPr/>
              <a:t>4</a:t>
            </a:fld>
            <a:endParaRPr lang="en-US" altLang="x-none">
              <a:latin typeface="Arial" charset="0"/>
            </a:endParaRPr>
          </a:p>
        </p:txBody>
      </p:sp>
      <p:sp>
        <p:nvSpPr>
          <p:cNvPr id="104450" name="Rectangle 2"/>
          <p:cNvSpPr>
            <a:spLocks noGrp="1" noChangeArrowheads="1"/>
          </p:cNvSpPr>
          <p:nvPr>
            <p:ph type="title"/>
          </p:nvPr>
        </p:nvSpPr>
        <p:spPr>
          <a:xfrm>
            <a:off x="457200" y="702097"/>
            <a:ext cx="8229600" cy="720303"/>
          </a:xfrm>
        </p:spPr>
        <p:txBody>
          <a:bodyPr/>
          <a:lstStyle/>
          <a:p>
            <a:pPr algn="ctr" eaLnBrk="1" hangingPunct="1">
              <a:defRPr/>
            </a:pPr>
            <a:r>
              <a:rPr lang="en-GB" sz="2800" dirty="0" smtClean="0"/>
              <a:t>Systems and networks in entrepreneurship</a:t>
            </a:r>
          </a:p>
        </p:txBody>
      </p:sp>
      <p:sp>
        <p:nvSpPr>
          <p:cNvPr id="104451" name="Rectangle 3"/>
          <p:cNvSpPr>
            <a:spLocks noGrp="1" noChangeArrowheads="1"/>
          </p:cNvSpPr>
          <p:nvPr>
            <p:ph type="body" idx="1"/>
          </p:nvPr>
        </p:nvSpPr>
        <p:spPr/>
        <p:txBody>
          <a:bodyPr/>
          <a:lstStyle/>
          <a:p>
            <a:pPr eaLnBrk="1" hangingPunct="1">
              <a:defRPr/>
            </a:pPr>
            <a:endParaRPr lang="hr-HR" smtClean="0"/>
          </a:p>
        </p:txBody>
      </p:sp>
      <p:pic>
        <p:nvPicPr>
          <p:cNvPr id="5125" name="Picture 5" descr="Die intelligentesten Fische der Wel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288" y="1501775"/>
            <a:ext cx="3889375"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7" descr="fische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57687" y="1501775"/>
            <a:ext cx="4391025" cy="468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28633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620688"/>
            <a:ext cx="8489950" cy="864096"/>
          </a:xfrm>
        </p:spPr>
        <p:txBody>
          <a:bodyPr/>
          <a:lstStyle/>
          <a:p>
            <a:pPr algn="ctr"/>
            <a:r>
              <a:rPr lang="en-GB" sz="2400" dirty="0"/>
              <a:t>Knowledge intensive entrepreneurship in Central and Eastern Europe: evidence and stylized </a:t>
            </a:r>
            <a:r>
              <a:rPr lang="en-GB" sz="2400" dirty="0" smtClean="0"/>
              <a:t>facts</a:t>
            </a:r>
            <a:endParaRPr lang="en-US" sz="2800" dirty="0"/>
          </a:p>
        </p:txBody>
      </p:sp>
      <p:sp>
        <p:nvSpPr>
          <p:cNvPr id="3" name="Content Placeholder 2"/>
          <p:cNvSpPr>
            <a:spLocks noGrp="1"/>
          </p:cNvSpPr>
          <p:nvPr>
            <p:ph idx="1"/>
          </p:nvPr>
        </p:nvSpPr>
        <p:spPr>
          <a:xfrm>
            <a:off x="330200" y="1556792"/>
            <a:ext cx="8489950" cy="4968551"/>
          </a:xfrm>
        </p:spPr>
        <p:txBody>
          <a:bodyPr/>
          <a:lstStyle/>
          <a:p>
            <a:r>
              <a:rPr lang="en-GB" sz="2000" dirty="0"/>
              <a:t> Franco </a:t>
            </a:r>
            <a:r>
              <a:rPr lang="en-GB" sz="2000" dirty="0" err="1"/>
              <a:t>Malerba</a:t>
            </a:r>
            <a:r>
              <a:rPr lang="en-GB" sz="2000" dirty="0"/>
              <a:t>, </a:t>
            </a:r>
            <a:r>
              <a:rPr lang="en-GB" sz="2000" dirty="0" err="1"/>
              <a:t>Yannis</a:t>
            </a:r>
            <a:r>
              <a:rPr lang="en-GB" sz="2000" dirty="0"/>
              <a:t> </a:t>
            </a:r>
            <a:r>
              <a:rPr lang="en-GB" sz="2000" dirty="0" err="1"/>
              <a:t>Caloghirou</a:t>
            </a:r>
            <a:r>
              <a:rPr lang="en-GB" sz="2000" dirty="0"/>
              <a:t> Maureen </a:t>
            </a:r>
            <a:r>
              <a:rPr lang="en-GB" sz="2000" dirty="0" err="1"/>
              <a:t>McKelvey</a:t>
            </a:r>
            <a:r>
              <a:rPr lang="en-GB" sz="2000" dirty="0"/>
              <a:t>, </a:t>
            </a:r>
            <a:r>
              <a:rPr lang="en-GB" sz="2000" dirty="0" err="1"/>
              <a:t>Slavo</a:t>
            </a:r>
            <a:r>
              <a:rPr lang="en-GB" sz="2000" dirty="0"/>
              <a:t> </a:t>
            </a:r>
            <a:r>
              <a:rPr lang="en-GB" sz="2000" dirty="0" err="1"/>
              <a:t>Radosevic</a:t>
            </a:r>
            <a:r>
              <a:rPr lang="en-GB" sz="2000" dirty="0"/>
              <a:t> (</a:t>
            </a:r>
            <a:r>
              <a:rPr lang="en-GB" sz="2000" dirty="0" err="1"/>
              <a:t>eds</a:t>
            </a:r>
            <a:r>
              <a:rPr lang="en-GB" sz="2000" dirty="0"/>
              <a:t>) </a:t>
            </a:r>
            <a:r>
              <a:rPr lang="en-GB" sz="2000" i="1" dirty="0"/>
              <a:t>Dynamics of knowledge-intensive </a:t>
            </a:r>
            <a:r>
              <a:rPr lang="en-GB" sz="2000" i="1" dirty="0" smtClean="0"/>
              <a:t>entrepreneurship:</a:t>
            </a:r>
            <a:r>
              <a:rPr lang="en-US" sz="2000" dirty="0" smtClean="0"/>
              <a:t> </a:t>
            </a:r>
            <a:r>
              <a:rPr lang="en-GB" sz="2000" i="1" dirty="0" smtClean="0"/>
              <a:t>business </a:t>
            </a:r>
            <a:r>
              <a:rPr lang="en-GB" sz="2000" i="1" dirty="0"/>
              <a:t>strategy and public policy</a:t>
            </a:r>
            <a:r>
              <a:rPr lang="en-GB" sz="2000" dirty="0"/>
              <a:t>, Routledge, London 2015. </a:t>
            </a:r>
            <a:endParaRPr lang="en-US" sz="2000" dirty="0"/>
          </a:p>
          <a:p>
            <a:r>
              <a:rPr lang="en-GB" sz="2000" dirty="0"/>
              <a:t>Radosevic Slavo and  Esin </a:t>
            </a:r>
            <a:r>
              <a:rPr lang="en-GB" sz="2000" dirty="0" smtClean="0"/>
              <a:t>Yoruk, </a:t>
            </a:r>
            <a:r>
              <a:rPr lang="en-GB" sz="2000" i="1" dirty="0" smtClean="0"/>
              <a:t>Entrepreneurial </a:t>
            </a:r>
            <a:r>
              <a:rPr lang="en-GB" sz="2000" i="1" dirty="0"/>
              <a:t>strategies of knowledge intensive firms in Central and Eastern Europe</a:t>
            </a:r>
            <a:r>
              <a:rPr lang="en-GB" sz="2000" dirty="0"/>
              <a:t>, Chapter 13 in Franco Malerba, </a:t>
            </a:r>
            <a:r>
              <a:rPr lang="en-GB" sz="2000" dirty="0" err="1"/>
              <a:t>Yannis</a:t>
            </a:r>
            <a:r>
              <a:rPr lang="en-GB" sz="2000" dirty="0"/>
              <a:t> </a:t>
            </a:r>
            <a:r>
              <a:rPr lang="en-GB" sz="2000" dirty="0" err="1"/>
              <a:t>Caloghirou</a:t>
            </a:r>
            <a:r>
              <a:rPr lang="en-GB" sz="2000" dirty="0"/>
              <a:t> Maureen </a:t>
            </a:r>
            <a:r>
              <a:rPr lang="en-GB" sz="2000" dirty="0" err="1"/>
              <a:t>McKelvey</a:t>
            </a:r>
            <a:r>
              <a:rPr lang="en-GB" sz="2000" dirty="0"/>
              <a:t>, Slavo Radosevic (</a:t>
            </a:r>
            <a:r>
              <a:rPr lang="en-GB" sz="2000" dirty="0" err="1"/>
              <a:t>eds</a:t>
            </a:r>
            <a:r>
              <a:rPr lang="en-GB" sz="2000" dirty="0"/>
              <a:t>) </a:t>
            </a:r>
            <a:r>
              <a:rPr lang="en-GB" sz="2000" dirty="0" smtClean="0"/>
              <a:t>op cit</a:t>
            </a:r>
            <a:endParaRPr lang="en-US" sz="2000" dirty="0"/>
          </a:p>
          <a:p>
            <a:r>
              <a:rPr lang="en-GB" sz="2000" dirty="0" err="1"/>
              <a:t>Radosevic</a:t>
            </a:r>
            <a:r>
              <a:rPr lang="en-GB" sz="2000" dirty="0"/>
              <a:t>, S., M. </a:t>
            </a:r>
            <a:r>
              <a:rPr lang="en-GB" sz="2000" dirty="0" err="1"/>
              <a:t>Savic</a:t>
            </a:r>
            <a:r>
              <a:rPr lang="en-GB" sz="2000" dirty="0"/>
              <a:t> and R. </a:t>
            </a:r>
            <a:r>
              <a:rPr lang="en-GB" sz="2000" dirty="0" err="1"/>
              <a:t>Woodword</a:t>
            </a:r>
            <a:r>
              <a:rPr lang="en-GB" sz="2000" dirty="0"/>
              <a:t> (2010) Knowledge based entrepreneurship in central and eastern Europe: results of a firm level based survey, In </a:t>
            </a:r>
            <a:r>
              <a:rPr lang="en-GB" sz="2000" dirty="0" err="1"/>
              <a:t>Malerba</a:t>
            </a:r>
            <a:r>
              <a:rPr lang="en-GB" sz="2000" dirty="0"/>
              <a:t>, F. (</a:t>
            </a:r>
            <a:r>
              <a:rPr lang="en-GB" sz="2000" dirty="0" err="1"/>
              <a:t>ed</a:t>
            </a:r>
            <a:r>
              <a:rPr lang="en-GB" sz="2000" dirty="0"/>
              <a:t>) </a:t>
            </a:r>
            <a:r>
              <a:rPr lang="en-GB" sz="2000" i="1" dirty="0"/>
              <a:t>Knowledge-Intensive Entrepreneurship and Innovation Systems</a:t>
            </a:r>
            <a:r>
              <a:rPr lang="en-GB" sz="2000" dirty="0"/>
              <a:t>, Routledge, </a:t>
            </a:r>
            <a:r>
              <a:rPr lang="en-GB" sz="2000" dirty="0" smtClean="0"/>
              <a:t>p.198-218</a:t>
            </a:r>
            <a:endParaRPr lang="en-US" sz="2400" dirty="0"/>
          </a:p>
        </p:txBody>
      </p:sp>
      <p:sp>
        <p:nvSpPr>
          <p:cNvPr id="4" name="Slide Number Placeholder 3"/>
          <p:cNvSpPr>
            <a:spLocks noGrp="1"/>
          </p:cNvSpPr>
          <p:nvPr>
            <p:ph type="sldNum" sz="quarter" idx="10"/>
          </p:nvPr>
        </p:nvSpPr>
        <p:spPr/>
        <p:txBody>
          <a:bodyPr/>
          <a:lstStyle/>
          <a:p>
            <a:pPr>
              <a:defRPr/>
            </a:pPr>
            <a:fld id="{85C10354-3CB4-49A6-9269-FBA0242680CC}" type="slidenum">
              <a:rPr lang="en-US" smtClean="0"/>
              <a:pPr>
                <a:defRPr/>
              </a:pPr>
              <a:t>40</a:t>
            </a:fld>
            <a:endParaRPr lang="en-US"/>
          </a:p>
        </p:txBody>
      </p:sp>
    </p:spTree>
    <p:extLst>
      <p:ext uri="{BB962C8B-B14F-4D97-AF65-F5344CB8AC3E}">
        <p14:creationId xmlns:p14="http://schemas.microsoft.com/office/powerpoint/2010/main" val="718104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23528" y="548680"/>
            <a:ext cx="8489950" cy="576064"/>
          </a:xfrm>
        </p:spPr>
        <p:txBody>
          <a:bodyPr/>
          <a:lstStyle/>
          <a:p>
            <a:pPr algn="ctr" eaLnBrk="1" hangingPunct="1">
              <a:defRPr/>
            </a:pPr>
            <a:r>
              <a:rPr lang="en-GB" sz="2400" b="1" dirty="0" smtClean="0"/>
              <a:t>NIS and entrepreneurship: why there is not explicit link?</a:t>
            </a:r>
            <a:r>
              <a:rPr lang="en-GB" sz="3200" dirty="0" smtClean="0"/>
              <a:t> </a:t>
            </a:r>
          </a:p>
        </p:txBody>
      </p:sp>
      <p:sp>
        <p:nvSpPr>
          <p:cNvPr id="27651" name="Rectangle 3"/>
          <p:cNvSpPr>
            <a:spLocks noGrp="1" noChangeArrowheads="1"/>
          </p:cNvSpPr>
          <p:nvPr>
            <p:ph idx="1"/>
          </p:nvPr>
        </p:nvSpPr>
        <p:spPr>
          <a:xfrm>
            <a:off x="330200" y="1268760"/>
            <a:ext cx="8489950" cy="5400600"/>
          </a:xfrm>
        </p:spPr>
        <p:txBody>
          <a:bodyPr/>
          <a:lstStyle/>
          <a:p>
            <a:pPr eaLnBrk="1" hangingPunct="1">
              <a:defRPr/>
            </a:pPr>
            <a:r>
              <a:rPr lang="en-GB" sz="1800" b="1" dirty="0" smtClean="0">
                <a:latin typeface="Times New Roman" pitchFamily="18" charset="0"/>
              </a:rPr>
              <a:t>Schumpeterian legacy</a:t>
            </a:r>
          </a:p>
          <a:p>
            <a:pPr lvl="1" eaLnBrk="1" hangingPunct="1">
              <a:defRPr/>
            </a:pPr>
            <a:r>
              <a:rPr lang="en-GB" sz="1600" dirty="0" smtClean="0">
                <a:latin typeface="Times New Roman" pitchFamily="18" charset="0"/>
              </a:rPr>
              <a:t>Schumpeter abstracted from the institutional context of market economy which is central to NIS approach</a:t>
            </a:r>
          </a:p>
          <a:p>
            <a:pPr lvl="1" eaLnBrk="1" hangingPunct="1">
              <a:defRPr/>
            </a:pPr>
            <a:r>
              <a:rPr lang="en-GB" sz="1600" dirty="0" smtClean="0">
                <a:latin typeface="Times New Roman" pitchFamily="18" charset="0"/>
              </a:rPr>
              <a:t>‘Markets are there without explanation….’ (Harvey and Metcalfe, 2005,  p. 5/6) </a:t>
            </a:r>
          </a:p>
          <a:p>
            <a:pPr eaLnBrk="1" hangingPunct="1">
              <a:defRPr/>
            </a:pPr>
            <a:r>
              <a:rPr lang="en-GB" sz="2200" b="1" dirty="0" smtClean="0">
                <a:latin typeface="Times New Roman" pitchFamily="18" charset="0"/>
              </a:rPr>
              <a:t>Person centric definition of entrepreneurship cannot be accommodated within the NIS perspective</a:t>
            </a:r>
          </a:p>
          <a:p>
            <a:pPr marL="990600" lvl="1" indent="-533400" eaLnBrk="1" hangingPunct="1">
              <a:lnSpc>
                <a:spcPct val="90000"/>
              </a:lnSpc>
              <a:buClr>
                <a:schemeClr val="tx1"/>
              </a:buClr>
              <a:buFontTx/>
              <a:buChar char="•"/>
              <a:defRPr/>
            </a:pPr>
            <a:r>
              <a:rPr lang="en-GB" sz="1600" dirty="0" smtClean="0">
                <a:latin typeface="Times New Roman" pitchFamily="18" charset="0"/>
              </a:rPr>
              <a:t>Entrepreneurs &gt; individuals who are breaking routines</a:t>
            </a:r>
          </a:p>
          <a:p>
            <a:pPr marL="990600" lvl="1" indent="-533400" eaLnBrk="1" hangingPunct="1">
              <a:lnSpc>
                <a:spcPct val="90000"/>
              </a:lnSpc>
              <a:buClr>
                <a:schemeClr val="tx1"/>
              </a:buClr>
              <a:buFontTx/>
              <a:buChar char="•"/>
              <a:defRPr/>
            </a:pPr>
            <a:r>
              <a:rPr lang="en-GB" sz="1600" dirty="0" smtClean="0">
                <a:latin typeface="Times New Roman" pitchFamily="18" charset="0"/>
              </a:rPr>
              <a:t>NIS &gt; institutions and how they reinforce individual behaviour </a:t>
            </a:r>
          </a:p>
          <a:p>
            <a:pPr marL="990600" lvl="1" indent="-533400" eaLnBrk="1" hangingPunct="1">
              <a:lnSpc>
                <a:spcPct val="90000"/>
              </a:lnSpc>
              <a:buFontTx/>
              <a:buChar char="•"/>
              <a:defRPr/>
            </a:pPr>
            <a:r>
              <a:rPr lang="en-GB" sz="1600" dirty="0" smtClean="0">
                <a:latin typeface="Times New Roman" pitchFamily="18" charset="0"/>
              </a:rPr>
              <a:t>E. is an individual act (‘only individuals discover e. opportunities’?)</a:t>
            </a:r>
          </a:p>
          <a:p>
            <a:pPr marL="990600" lvl="1" indent="-533400" eaLnBrk="1" hangingPunct="1">
              <a:lnSpc>
                <a:spcPct val="90000"/>
              </a:lnSpc>
              <a:buFontTx/>
              <a:buChar char="•"/>
              <a:defRPr/>
            </a:pPr>
            <a:r>
              <a:rPr lang="en-GB" sz="1600" dirty="0" smtClean="0">
                <a:latin typeface="Times New Roman" pitchFamily="18" charset="0"/>
              </a:rPr>
              <a:t>Person centric view ignores interdependencies between institutions and individuals </a:t>
            </a:r>
          </a:p>
          <a:p>
            <a:pPr marL="990600" lvl="1" indent="-533400" eaLnBrk="1" hangingPunct="1">
              <a:lnSpc>
                <a:spcPct val="90000"/>
              </a:lnSpc>
              <a:buFontTx/>
              <a:buChar char="•"/>
              <a:defRPr/>
            </a:pPr>
            <a:r>
              <a:rPr lang="en-GB" sz="1600" dirty="0" smtClean="0">
                <a:latin typeface="Times New Roman" pitchFamily="18" charset="0"/>
              </a:rPr>
              <a:t>Who is an entrepreneur may be a wrong question: functional vs. institutional view of entrepreneurship</a:t>
            </a:r>
          </a:p>
          <a:p>
            <a:pPr marL="609600" indent="-609600" eaLnBrk="1" hangingPunct="1">
              <a:buClr>
                <a:schemeClr val="tx1"/>
              </a:buClr>
              <a:defRPr/>
            </a:pPr>
            <a:r>
              <a:rPr lang="en-GB" sz="1800" b="1" dirty="0" smtClean="0">
                <a:latin typeface="Times New Roman" pitchFamily="18" charset="0"/>
              </a:rPr>
              <a:t>Methodological difficulties to treat entrepreneurship at macro-level </a:t>
            </a:r>
          </a:p>
          <a:p>
            <a:pPr marL="990600" lvl="1" indent="-533400" eaLnBrk="1" hangingPunct="1">
              <a:defRPr/>
            </a:pPr>
            <a:r>
              <a:rPr lang="en-GB" sz="1400" dirty="0" smtClean="0">
                <a:latin typeface="Times New Roman" pitchFamily="18" charset="0"/>
              </a:rPr>
              <a:t>A solution: e. as a factor (self-employment, new firm formation, etc.) .. in reality it is unobservable construct</a:t>
            </a:r>
          </a:p>
          <a:p>
            <a:pPr marL="609600" indent="-609600" eaLnBrk="1" hangingPunct="1">
              <a:defRPr/>
            </a:pPr>
            <a:r>
              <a:rPr lang="en-GB" sz="1600" dirty="0" err="1" smtClean="0">
                <a:latin typeface="Times New Roman" pitchFamily="18" charset="0"/>
              </a:rPr>
              <a:t>E.is</a:t>
            </a:r>
            <a:r>
              <a:rPr lang="en-GB" sz="1600" dirty="0" smtClean="0">
                <a:latin typeface="Times New Roman" pitchFamily="18" charset="0"/>
              </a:rPr>
              <a:t>  not simply a resource or stock but </a:t>
            </a:r>
            <a:r>
              <a:rPr lang="en-GB" sz="1600" dirty="0" smtClean="0">
                <a:solidFill>
                  <a:srgbClr val="FF0000"/>
                </a:solidFill>
                <a:latin typeface="Times New Roman" pitchFamily="18" charset="0"/>
              </a:rPr>
              <a:t>property </a:t>
            </a:r>
            <a:r>
              <a:rPr lang="en-GB" sz="1600" dirty="0" smtClean="0">
                <a:latin typeface="Times New Roman" pitchFamily="18" charset="0"/>
              </a:rPr>
              <a:t>of NIS </a:t>
            </a:r>
          </a:p>
          <a:p>
            <a:pPr marL="609600" indent="-609600" eaLnBrk="1" hangingPunct="1">
              <a:defRPr/>
            </a:pPr>
            <a:r>
              <a:rPr lang="en-GB" sz="1600" dirty="0" smtClean="0">
                <a:latin typeface="Times New Roman" pitchFamily="18" charset="0"/>
              </a:rPr>
              <a:t>‘(..) the institutional framework within which decisions are made may itself vitally affect the alertness out of which those decisions emerge’ (</a:t>
            </a:r>
            <a:r>
              <a:rPr lang="en-GB" sz="1600" dirty="0" err="1" smtClean="0">
                <a:latin typeface="Times New Roman" pitchFamily="18" charset="0"/>
              </a:rPr>
              <a:t>Kirzner</a:t>
            </a:r>
            <a:r>
              <a:rPr lang="en-GB" sz="1600" dirty="0" smtClean="0">
                <a:latin typeface="Times New Roman" pitchFamily="18" charset="0"/>
              </a:rPr>
              <a:t>, 1980)</a:t>
            </a:r>
            <a:endParaRPr lang="en-GB" sz="1600" b="1" dirty="0" smtClean="0">
              <a:latin typeface="Times New Roman" pitchFamily="18" charset="0"/>
            </a:endParaRPr>
          </a:p>
          <a:p>
            <a:pPr eaLnBrk="1" hangingPunct="1">
              <a:defRPr/>
            </a:pPr>
            <a:endParaRPr lang="en-GB" sz="1800" dirty="0" smtClean="0">
              <a:latin typeface="Times New Roman" pitchFamily="18" charset="0"/>
            </a:endParaRPr>
          </a:p>
          <a:p>
            <a:pPr eaLnBrk="1" hangingPunct="1">
              <a:defRPr/>
            </a:pPr>
            <a:endParaRPr lang="en-GB" sz="1800" dirty="0" smtClean="0">
              <a:latin typeface="Times New Roman" pitchFamily="18" charset="0"/>
            </a:endParaRPr>
          </a:p>
          <a:p>
            <a:pPr eaLnBrk="1" hangingPunct="1">
              <a:defRPr/>
            </a:pPr>
            <a:endParaRPr lang="en-GB" sz="1800" dirty="0" smtClean="0">
              <a:latin typeface="Times New Roman" pitchFamily="18" charset="0"/>
            </a:endParaRPr>
          </a:p>
        </p:txBody>
      </p:sp>
      <p:sp>
        <p:nvSpPr>
          <p:cNvPr id="6" name="Slide Number Placeholder 5"/>
          <p:cNvSpPr>
            <a:spLocks noGrp="1"/>
          </p:cNvSpPr>
          <p:nvPr>
            <p:ph type="sldNum" sz="quarter" idx="10"/>
          </p:nvPr>
        </p:nvSpPr>
        <p:spPr>
          <a:prstGeom prst="rect">
            <a:avLst/>
          </a:prstGeom>
        </p:spPr>
        <p:txBody>
          <a:bodyPr/>
          <a:lstStyle>
            <a:lvl1pPr>
              <a:defRPr>
                <a:solidFill>
                  <a:schemeClr val="tx1"/>
                </a:solidFill>
                <a:latin typeface="Times New Roman" charset="0"/>
              </a:defRPr>
            </a:lvl1pPr>
            <a:lvl2pPr marL="742950" indent="-285750">
              <a:defRPr>
                <a:solidFill>
                  <a:schemeClr val="tx1"/>
                </a:solidFill>
                <a:latin typeface="Times New Roman" charset="0"/>
              </a:defRPr>
            </a:lvl2pPr>
            <a:lvl3pPr marL="1143000" indent="-228600">
              <a:defRPr>
                <a:solidFill>
                  <a:schemeClr val="tx1"/>
                </a:solidFill>
                <a:latin typeface="Times New Roman" charset="0"/>
              </a:defRPr>
            </a:lvl3pPr>
            <a:lvl4pPr marL="1600200" indent="-228600">
              <a:defRPr>
                <a:solidFill>
                  <a:schemeClr val="tx1"/>
                </a:solidFill>
                <a:latin typeface="Times New Roman" charset="0"/>
              </a:defRPr>
            </a:lvl4pPr>
            <a:lvl5pPr marL="2057400" indent="-22860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fld id="{09B48B24-23AC-DD43-9B5D-D7E7E8741567}" type="slidenum">
              <a:rPr lang="en-US" altLang="x-none">
                <a:latin typeface="Arial" charset="0"/>
              </a:rPr>
              <a:pPr/>
              <a:t>5</a:t>
            </a:fld>
            <a:endParaRPr lang="en-US" altLang="x-none">
              <a:latin typeface="Arial" charset="0"/>
            </a:endParaRPr>
          </a:p>
        </p:txBody>
      </p:sp>
    </p:spTree>
    <p:extLst>
      <p:ext uri="{BB962C8B-B14F-4D97-AF65-F5344CB8AC3E}">
        <p14:creationId xmlns:p14="http://schemas.microsoft.com/office/powerpoint/2010/main" val="17123334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pPr algn="ctr" eaLnBrk="1" hangingPunct="1">
              <a:defRPr/>
            </a:pPr>
            <a:r>
              <a:rPr lang="en-GB" sz="3600" b="1" dirty="0" smtClean="0"/>
              <a:t>How to make explicit link between NIS and entrepreneurship?</a:t>
            </a:r>
            <a:r>
              <a:rPr lang="en-GB" sz="4000" dirty="0" smtClean="0"/>
              <a:t> </a:t>
            </a:r>
          </a:p>
        </p:txBody>
      </p:sp>
      <p:sp>
        <p:nvSpPr>
          <p:cNvPr id="108547" name="Rectangle 3"/>
          <p:cNvSpPr>
            <a:spLocks noGrp="1" noChangeArrowheads="1"/>
          </p:cNvSpPr>
          <p:nvPr>
            <p:ph idx="1"/>
          </p:nvPr>
        </p:nvSpPr>
        <p:spPr/>
        <p:txBody>
          <a:bodyPr/>
          <a:lstStyle/>
          <a:p>
            <a:pPr eaLnBrk="1" hangingPunct="1">
              <a:defRPr/>
            </a:pPr>
            <a:r>
              <a:rPr lang="en-GB" dirty="0" smtClean="0"/>
              <a:t>In search of a common denominator</a:t>
            </a:r>
          </a:p>
          <a:p>
            <a:pPr eaLnBrk="1" hangingPunct="1">
              <a:defRPr/>
            </a:pPr>
            <a:endParaRPr lang="en-GB" dirty="0" smtClean="0"/>
          </a:p>
          <a:p>
            <a:pPr eaLnBrk="1" hangingPunct="1">
              <a:defRPr/>
            </a:pPr>
            <a:endParaRPr lang="en-GB" dirty="0" smtClean="0"/>
          </a:p>
          <a:p>
            <a:pPr eaLnBrk="1" hangingPunct="1">
              <a:defRPr/>
            </a:pPr>
            <a:endParaRPr lang="en-GB" dirty="0" smtClean="0"/>
          </a:p>
          <a:p>
            <a:pPr eaLnBrk="1" hangingPunct="1">
              <a:defRPr/>
            </a:pPr>
            <a:r>
              <a:rPr lang="en-GB" dirty="0" smtClean="0"/>
              <a:t>Our line of inquiry: functional vs. institutional views on both concepts</a:t>
            </a:r>
          </a:p>
          <a:p>
            <a:pPr eaLnBrk="1" hangingPunct="1">
              <a:defRPr/>
            </a:pPr>
            <a:endParaRPr lang="en-GB" dirty="0" smtClean="0"/>
          </a:p>
        </p:txBody>
      </p:sp>
      <p:sp>
        <p:nvSpPr>
          <p:cNvPr id="7" name="Slide Number Placeholder 5"/>
          <p:cNvSpPr>
            <a:spLocks noGrp="1"/>
          </p:cNvSpPr>
          <p:nvPr>
            <p:ph type="sldNum" sz="quarter" idx="10"/>
          </p:nvPr>
        </p:nvSpPr>
        <p:spPr>
          <a:prstGeom prst="rect">
            <a:avLst/>
          </a:prstGeom>
        </p:spPr>
        <p:txBody>
          <a:bodyPr/>
          <a:lstStyle>
            <a:lvl1pPr>
              <a:defRPr>
                <a:solidFill>
                  <a:schemeClr val="tx1"/>
                </a:solidFill>
                <a:latin typeface="Times New Roman" charset="0"/>
              </a:defRPr>
            </a:lvl1pPr>
            <a:lvl2pPr marL="742950" indent="-285750">
              <a:defRPr>
                <a:solidFill>
                  <a:schemeClr val="tx1"/>
                </a:solidFill>
                <a:latin typeface="Times New Roman" charset="0"/>
              </a:defRPr>
            </a:lvl2pPr>
            <a:lvl3pPr marL="1143000" indent="-228600">
              <a:defRPr>
                <a:solidFill>
                  <a:schemeClr val="tx1"/>
                </a:solidFill>
                <a:latin typeface="Times New Roman" charset="0"/>
              </a:defRPr>
            </a:lvl3pPr>
            <a:lvl4pPr marL="1600200" indent="-228600">
              <a:defRPr>
                <a:solidFill>
                  <a:schemeClr val="tx1"/>
                </a:solidFill>
                <a:latin typeface="Times New Roman" charset="0"/>
              </a:defRPr>
            </a:lvl4pPr>
            <a:lvl5pPr marL="2057400" indent="-22860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fld id="{6DEA1F3F-9F12-184C-ABE5-FD47488F7D0A}" type="slidenum">
              <a:rPr lang="en-US" altLang="x-none">
                <a:latin typeface="Arial" charset="0"/>
              </a:rPr>
              <a:pPr/>
              <a:t>6</a:t>
            </a:fld>
            <a:endParaRPr lang="en-US" altLang="x-none">
              <a:latin typeface="Arial" charset="0"/>
            </a:endParaRPr>
          </a:p>
        </p:txBody>
      </p:sp>
      <p:pic>
        <p:nvPicPr>
          <p:cNvPr id="10245" name="Picture 5" descr="DIA-Jan-2000-3">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47864" y="3356992"/>
            <a:ext cx="1944687"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91914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95536" y="620688"/>
            <a:ext cx="8489950" cy="576734"/>
          </a:xfrm>
        </p:spPr>
        <p:txBody>
          <a:bodyPr/>
          <a:lstStyle/>
          <a:p>
            <a:pPr algn="ctr" eaLnBrk="1" hangingPunct="1">
              <a:defRPr/>
            </a:pPr>
            <a:r>
              <a:rPr lang="en-GB" sz="3200" b="1" dirty="0" smtClean="0"/>
              <a:t>What is the entrepreneurial IS ?</a:t>
            </a:r>
            <a:r>
              <a:rPr lang="en-GB" sz="2800" b="1" dirty="0" smtClean="0"/>
              <a:t> </a:t>
            </a:r>
          </a:p>
        </p:txBody>
      </p:sp>
      <p:sp>
        <p:nvSpPr>
          <p:cNvPr id="8195" name="Rectangle 3"/>
          <p:cNvSpPr>
            <a:spLocks noGrp="1" noChangeArrowheads="1"/>
          </p:cNvSpPr>
          <p:nvPr>
            <p:ph idx="1"/>
          </p:nvPr>
        </p:nvSpPr>
        <p:spPr>
          <a:xfrm>
            <a:off x="330200" y="1340768"/>
            <a:ext cx="8489950" cy="5256583"/>
          </a:xfrm>
        </p:spPr>
        <p:txBody>
          <a:bodyPr/>
          <a:lstStyle/>
          <a:p>
            <a:pPr marL="609600" indent="-609600" eaLnBrk="1" hangingPunct="1">
              <a:lnSpc>
                <a:spcPct val="90000"/>
              </a:lnSpc>
              <a:defRPr/>
            </a:pPr>
            <a:r>
              <a:rPr lang="en-GB" sz="2400" dirty="0" smtClean="0">
                <a:latin typeface="Times New Roman" pitchFamily="18" charset="0"/>
              </a:rPr>
              <a:t>‘The varying degree of success with which alternative economic systems can inspire entrepreneurial alertness’  (</a:t>
            </a:r>
            <a:r>
              <a:rPr lang="en-GB" sz="2400" dirty="0" err="1" smtClean="0">
                <a:latin typeface="Times New Roman" pitchFamily="18" charset="0"/>
              </a:rPr>
              <a:t>Kirzner</a:t>
            </a:r>
            <a:r>
              <a:rPr lang="en-GB" sz="2400" dirty="0" smtClean="0">
                <a:latin typeface="Times New Roman" pitchFamily="18" charset="0"/>
              </a:rPr>
              <a:t>, 1980 p. 12)</a:t>
            </a:r>
          </a:p>
          <a:p>
            <a:pPr marL="609600" indent="-609600" eaLnBrk="1" hangingPunct="1">
              <a:lnSpc>
                <a:spcPct val="90000"/>
              </a:lnSpc>
              <a:buFontTx/>
              <a:buAutoNum type="arabicPeriod"/>
              <a:defRPr/>
            </a:pPr>
            <a:r>
              <a:rPr lang="en-GB" sz="2400" dirty="0" smtClean="0">
                <a:effectLst/>
                <a:latin typeface="Times New Roman" pitchFamily="18" charset="0"/>
              </a:rPr>
              <a:t>‘Creative’ vs. ‘cooperative’ components of entrepreneurship &gt; </a:t>
            </a:r>
            <a:r>
              <a:rPr lang="en-GB" sz="2400" dirty="0" smtClean="0">
                <a:latin typeface="Times New Roman" pitchFamily="18" charset="0"/>
              </a:rPr>
              <a:t>systems able to change </a:t>
            </a:r>
            <a:r>
              <a:rPr lang="en-GB" sz="2400" dirty="0" smtClean="0">
                <a:solidFill>
                  <a:srgbClr val="FF0000"/>
                </a:solidFill>
                <a:latin typeface="Times New Roman" pitchFamily="18" charset="0"/>
              </a:rPr>
              <a:t>balance between creative (individual) and cooperative entrepreneurship </a:t>
            </a:r>
          </a:p>
          <a:p>
            <a:pPr marL="609600" indent="-609600" eaLnBrk="1" hangingPunct="1">
              <a:lnSpc>
                <a:spcPct val="90000"/>
              </a:lnSpc>
              <a:buFontTx/>
              <a:buAutoNum type="arabicPeriod"/>
              <a:defRPr/>
            </a:pPr>
            <a:r>
              <a:rPr lang="en-GB" sz="2400" dirty="0" smtClean="0">
                <a:effectLst/>
                <a:latin typeface="Times New Roman" pitchFamily="18" charset="0"/>
              </a:rPr>
              <a:t>Entrepreneurship as act of insight vs. act of skill &gt; </a:t>
            </a:r>
            <a:r>
              <a:rPr lang="en-GB" sz="2400" dirty="0" smtClean="0">
                <a:latin typeface="Times New Roman" pitchFamily="18" charset="0"/>
              </a:rPr>
              <a:t>which enhances </a:t>
            </a:r>
            <a:r>
              <a:rPr lang="en-GB" sz="2400" dirty="0" smtClean="0">
                <a:solidFill>
                  <a:srgbClr val="FF0000"/>
                </a:solidFill>
                <a:latin typeface="Times New Roman" pitchFamily="18" charset="0"/>
              </a:rPr>
              <a:t>both aspects of entrepreneurship (market opportunities &gt; alertness) and skills </a:t>
            </a:r>
          </a:p>
          <a:p>
            <a:pPr marL="609600" indent="-609600" eaLnBrk="1" hangingPunct="1">
              <a:lnSpc>
                <a:spcPct val="90000"/>
              </a:lnSpc>
              <a:buFontTx/>
              <a:buAutoNum type="arabicPeriod"/>
              <a:defRPr/>
            </a:pPr>
            <a:r>
              <a:rPr lang="en-GB" sz="2400" dirty="0" smtClean="0">
                <a:effectLst/>
                <a:latin typeface="Times New Roman" pitchFamily="18" charset="0"/>
              </a:rPr>
              <a:t>Generation of uncertainty vs. pooling of uncertainty &gt; </a:t>
            </a:r>
            <a:r>
              <a:rPr lang="en-GB" sz="2400" dirty="0" smtClean="0">
                <a:latin typeface="Times New Roman" pitchFamily="18" charset="0"/>
              </a:rPr>
              <a:t>how to facilitate </a:t>
            </a:r>
            <a:r>
              <a:rPr lang="en-GB" sz="2400" dirty="0" smtClean="0">
                <a:solidFill>
                  <a:srgbClr val="FF0000"/>
                </a:solidFill>
                <a:latin typeface="Times New Roman" pitchFamily="18" charset="0"/>
              </a:rPr>
              <a:t>generation of uncertainty (deregulation, liberalisation, product market reforms) vs. support to business models that pool uncertainty</a:t>
            </a:r>
            <a:r>
              <a:rPr lang="en-GB" sz="2400" dirty="0" smtClean="0">
                <a:solidFill>
                  <a:srgbClr val="FF0000"/>
                </a:solidFill>
              </a:rPr>
              <a:t> </a:t>
            </a:r>
          </a:p>
          <a:p>
            <a:pPr marL="609600" indent="-609600" eaLnBrk="1" hangingPunct="1">
              <a:lnSpc>
                <a:spcPct val="90000"/>
              </a:lnSpc>
              <a:defRPr/>
            </a:pPr>
            <a:endParaRPr lang="en-GB" sz="2400" dirty="0" smtClean="0">
              <a:effectLst/>
              <a:latin typeface="Times New Roman" pitchFamily="18" charset="0"/>
            </a:endParaRPr>
          </a:p>
        </p:txBody>
      </p:sp>
      <p:sp>
        <p:nvSpPr>
          <p:cNvPr id="6" name="Slide Number Placeholder 5"/>
          <p:cNvSpPr>
            <a:spLocks noGrp="1"/>
          </p:cNvSpPr>
          <p:nvPr>
            <p:ph type="sldNum" sz="quarter" idx="10"/>
          </p:nvPr>
        </p:nvSpPr>
        <p:spPr>
          <a:prstGeom prst="rect">
            <a:avLst/>
          </a:prstGeom>
        </p:spPr>
        <p:txBody>
          <a:bodyPr/>
          <a:lstStyle>
            <a:lvl1pPr>
              <a:defRPr>
                <a:solidFill>
                  <a:schemeClr val="tx1"/>
                </a:solidFill>
                <a:latin typeface="Times New Roman" charset="0"/>
              </a:defRPr>
            </a:lvl1pPr>
            <a:lvl2pPr marL="742950" indent="-285750">
              <a:defRPr>
                <a:solidFill>
                  <a:schemeClr val="tx1"/>
                </a:solidFill>
                <a:latin typeface="Times New Roman" charset="0"/>
              </a:defRPr>
            </a:lvl2pPr>
            <a:lvl3pPr marL="1143000" indent="-228600">
              <a:defRPr>
                <a:solidFill>
                  <a:schemeClr val="tx1"/>
                </a:solidFill>
                <a:latin typeface="Times New Roman" charset="0"/>
              </a:defRPr>
            </a:lvl3pPr>
            <a:lvl4pPr marL="1600200" indent="-228600">
              <a:defRPr>
                <a:solidFill>
                  <a:schemeClr val="tx1"/>
                </a:solidFill>
                <a:latin typeface="Times New Roman" charset="0"/>
              </a:defRPr>
            </a:lvl4pPr>
            <a:lvl5pPr marL="2057400" indent="-22860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fld id="{5A5D5BD8-9025-9A4C-98E8-0EDA73CF9EF8}" type="slidenum">
              <a:rPr lang="en-US" altLang="x-none">
                <a:latin typeface="Arial" charset="0"/>
              </a:rPr>
              <a:pPr/>
              <a:t>7</a:t>
            </a:fld>
            <a:endParaRPr lang="en-US" altLang="x-none">
              <a:latin typeface="Arial" charset="0"/>
            </a:endParaRPr>
          </a:p>
        </p:txBody>
      </p:sp>
    </p:spTree>
    <p:extLst>
      <p:ext uri="{BB962C8B-B14F-4D97-AF65-F5344CB8AC3E}">
        <p14:creationId xmlns:p14="http://schemas.microsoft.com/office/powerpoint/2010/main" val="9462085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6553200" y="6245225"/>
            <a:ext cx="2133600" cy="476250"/>
          </a:xfrm>
          <a:prstGeom prst="rect">
            <a:avLst/>
          </a:prstGeom>
        </p:spPr>
        <p:txBody>
          <a:bodyPr/>
          <a:lstStyle>
            <a:lvl1pPr>
              <a:defRPr>
                <a:solidFill>
                  <a:schemeClr val="tx1"/>
                </a:solidFill>
                <a:latin typeface="Times New Roman" charset="0"/>
              </a:defRPr>
            </a:lvl1pPr>
            <a:lvl2pPr marL="742950" indent="-285750">
              <a:defRPr>
                <a:solidFill>
                  <a:schemeClr val="tx1"/>
                </a:solidFill>
                <a:latin typeface="Times New Roman" charset="0"/>
              </a:defRPr>
            </a:lvl2pPr>
            <a:lvl3pPr marL="1143000" indent="-228600">
              <a:defRPr>
                <a:solidFill>
                  <a:schemeClr val="tx1"/>
                </a:solidFill>
                <a:latin typeface="Times New Roman" charset="0"/>
              </a:defRPr>
            </a:lvl3pPr>
            <a:lvl4pPr marL="1600200" indent="-228600">
              <a:defRPr>
                <a:solidFill>
                  <a:schemeClr val="tx1"/>
                </a:solidFill>
                <a:latin typeface="Times New Roman" charset="0"/>
              </a:defRPr>
            </a:lvl4pPr>
            <a:lvl5pPr marL="2057400" indent="-22860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fld id="{953D1DEF-CCF9-5740-B882-128F5ED11BB9}" type="slidenum">
              <a:rPr lang="en-US" altLang="x-none">
                <a:latin typeface="Arial" charset="0"/>
              </a:rPr>
              <a:pPr/>
              <a:t>8</a:t>
            </a:fld>
            <a:endParaRPr lang="en-US" altLang="x-none">
              <a:latin typeface="Arial" charset="0"/>
            </a:endParaRPr>
          </a:p>
        </p:txBody>
      </p:sp>
      <p:sp>
        <p:nvSpPr>
          <p:cNvPr id="10242" name="Rectangle 2"/>
          <p:cNvSpPr>
            <a:spLocks noGrp="1" noChangeArrowheads="1"/>
          </p:cNvSpPr>
          <p:nvPr>
            <p:ph type="title"/>
          </p:nvPr>
        </p:nvSpPr>
        <p:spPr>
          <a:xfrm>
            <a:off x="395288" y="549275"/>
            <a:ext cx="8229600" cy="976313"/>
          </a:xfrm>
        </p:spPr>
        <p:txBody>
          <a:bodyPr/>
          <a:lstStyle/>
          <a:p>
            <a:pPr algn="ctr" eaLnBrk="1" hangingPunct="1">
              <a:defRPr/>
            </a:pPr>
            <a:r>
              <a:rPr lang="en-GB" sz="3200" b="1" dirty="0" smtClean="0"/>
              <a:t>How do we explain entrepreneurship from SI perspective? </a:t>
            </a:r>
            <a:br>
              <a:rPr lang="en-GB" sz="3200" b="1" dirty="0" smtClean="0"/>
            </a:br>
            <a:endParaRPr lang="en-GB" sz="3200" b="1" dirty="0" smtClean="0"/>
          </a:p>
        </p:txBody>
      </p:sp>
      <p:sp>
        <p:nvSpPr>
          <p:cNvPr id="10243" name="Rectangle 3"/>
          <p:cNvSpPr>
            <a:spLocks noGrp="1" noChangeArrowheads="1"/>
          </p:cNvSpPr>
          <p:nvPr>
            <p:ph type="body" idx="1"/>
          </p:nvPr>
        </p:nvSpPr>
        <p:spPr>
          <a:xfrm>
            <a:off x="457200" y="1773238"/>
            <a:ext cx="8229600" cy="4535487"/>
          </a:xfrm>
        </p:spPr>
        <p:txBody>
          <a:bodyPr/>
          <a:lstStyle/>
          <a:p>
            <a:pPr marL="609600" indent="-609600" eaLnBrk="1" hangingPunct="1">
              <a:buClr>
                <a:schemeClr val="tx1"/>
              </a:buClr>
              <a:defRPr/>
            </a:pPr>
            <a:r>
              <a:rPr lang="en-GB" sz="2800" dirty="0" smtClean="0">
                <a:latin typeface="Times New Roman" pitchFamily="18" charset="0"/>
              </a:rPr>
              <a:t>Entrepreneurship as </a:t>
            </a:r>
            <a:r>
              <a:rPr lang="en-GB" sz="2800" dirty="0" smtClean="0">
                <a:solidFill>
                  <a:srgbClr val="FF0000"/>
                </a:solidFill>
                <a:latin typeface="Times New Roman" pitchFamily="18" charset="0"/>
              </a:rPr>
              <a:t>a systemic phenomenon </a:t>
            </a:r>
            <a:r>
              <a:rPr lang="en-GB" sz="2800" dirty="0" smtClean="0">
                <a:latin typeface="Times New Roman" pitchFamily="18" charset="0"/>
              </a:rPr>
              <a:t>driven by </a:t>
            </a:r>
            <a:r>
              <a:rPr lang="en-GB" sz="2800" dirty="0" smtClean="0">
                <a:solidFill>
                  <a:srgbClr val="FF0000"/>
                </a:solidFill>
                <a:latin typeface="Times New Roman" pitchFamily="18" charset="0"/>
              </a:rPr>
              <a:t>complementarities</a:t>
            </a:r>
            <a:r>
              <a:rPr lang="en-GB" sz="2800" dirty="0" smtClean="0">
                <a:latin typeface="Times New Roman" pitchFamily="18" charset="0"/>
              </a:rPr>
              <a:t> between:</a:t>
            </a:r>
          </a:p>
          <a:p>
            <a:pPr marL="990600" lvl="1" indent="-533400" eaLnBrk="1" hangingPunct="1">
              <a:buClr>
                <a:schemeClr val="tx1"/>
              </a:buClr>
              <a:defRPr/>
            </a:pPr>
            <a:r>
              <a:rPr lang="en-GB" sz="2400" b="1" dirty="0" smtClean="0">
                <a:latin typeface="Times New Roman" pitchFamily="18" charset="0"/>
              </a:rPr>
              <a:t>Technological opportunities</a:t>
            </a:r>
          </a:p>
          <a:p>
            <a:pPr marL="990600" lvl="1" indent="-533400" eaLnBrk="1" hangingPunct="1">
              <a:buClr>
                <a:schemeClr val="tx1"/>
              </a:buClr>
              <a:defRPr/>
            </a:pPr>
            <a:r>
              <a:rPr lang="en-GB" sz="2400" b="1" dirty="0" smtClean="0">
                <a:latin typeface="Times New Roman" pitchFamily="18" charset="0"/>
              </a:rPr>
              <a:t>Market opportunities</a:t>
            </a:r>
          </a:p>
          <a:p>
            <a:pPr marL="990600" lvl="1" indent="-533400" eaLnBrk="1" hangingPunct="1">
              <a:buClr>
                <a:schemeClr val="tx1"/>
              </a:buClr>
              <a:defRPr/>
            </a:pPr>
            <a:r>
              <a:rPr lang="en-GB" sz="2400" b="1" dirty="0" smtClean="0">
                <a:latin typeface="Times New Roman" pitchFamily="18" charset="0"/>
              </a:rPr>
              <a:t>Institutional opportunities</a:t>
            </a:r>
          </a:p>
          <a:p>
            <a:pPr marL="609600" indent="-609600" eaLnBrk="1" hangingPunct="1">
              <a:buClr>
                <a:schemeClr val="tx1"/>
              </a:buClr>
              <a:defRPr/>
            </a:pPr>
            <a:r>
              <a:rPr lang="en-GB" sz="2800" dirty="0" smtClean="0">
                <a:latin typeface="Times New Roman" pitchFamily="18" charset="0"/>
              </a:rPr>
              <a:t>What makes it systemic ?</a:t>
            </a:r>
          </a:p>
          <a:p>
            <a:pPr marL="990600" lvl="1" indent="-533400" eaLnBrk="1" hangingPunct="1">
              <a:defRPr/>
            </a:pPr>
            <a:r>
              <a:rPr lang="en-GB" sz="2400" dirty="0" smtClean="0">
                <a:latin typeface="Times New Roman" pitchFamily="18" charset="0"/>
              </a:rPr>
              <a:t>Absence or presence of complementarities which may lead to either </a:t>
            </a:r>
            <a:r>
              <a:rPr lang="en-GB" sz="2400" dirty="0" smtClean="0">
                <a:solidFill>
                  <a:srgbClr val="FF0000"/>
                </a:solidFill>
                <a:latin typeface="Times New Roman" pitchFamily="18" charset="0"/>
              </a:rPr>
              <a:t>alignment (coupling) or failure </a:t>
            </a:r>
            <a:r>
              <a:rPr lang="en-GB" sz="2400" dirty="0" smtClean="0">
                <a:latin typeface="Times New Roman" pitchFamily="18" charset="0"/>
              </a:rPr>
              <a:t>between market, technological and institutional opportunities</a:t>
            </a:r>
          </a:p>
          <a:p>
            <a:pPr marL="609600" indent="-609600" eaLnBrk="1" hangingPunct="1">
              <a:buClr>
                <a:schemeClr val="tx1"/>
              </a:buClr>
              <a:buFontTx/>
              <a:buNone/>
              <a:defRPr/>
            </a:pPr>
            <a:r>
              <a:rPr lang="en-GB" b="1" dirty="0" smtClean="0"/>
              <a:t> </a:t>
            </a:r>
          </a:p>
        </p:txBody>
      </p:sp>
    </p:spTree>
    <p:extLst>
      <p:ext uri="{BB962C8B-B14F-4D97-AF65-F5344CB8AC3E}">
        <p14:creationId xmlns:p14="http://schemas.microsoft.com/office/powerpoint/2010/main" val="10601616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4294967295"/>
          </p:nvPr>
        </p:nvSpPr>
        <p:spPr>
          <a:xfrm>
            <a:off x="6553200" y="6245225"/>
            <a:ext cx="2133600" cy="476250"/>
          </a:xfrm>
          <a:prstGeom prst="rect">
            <a:avLst/>
          </a:prstGeom>
        </p:spPr>
        <p:txBody>
          <a:bodyPr/>
          <a:lstStyle>
            <a:lvl1pPr>
              <a:defRPr>
                <a:solidFill>
                  <a:schemeClr val="tx1"/>
                </a:solidFill>
                <a:latin typeface="Times New Roman" charset="0"/>
              </a:defRPr>
            </a:lvl1pPr>
            <a:lvl2pPr marL="742950" indent="-285750">
              <a:defRPr>
                <a:solidFill>
                  <a:schemeClr val="tx1"/>
                </a:solidFill>
                <a:latin typeface="Times New Roman" charset="0"/>
              </a:defRPr>
            </a:lvl2pPr>
            <a:lvl3pPr marL="1143000" indent="-228600">
              <a:defRPr>
                <a:solidFill>
                  <a:schemeClr val="tx1"/>
                </a:solidFill>
                <a:latin typeface="Times New Roman" charset="0"/>
              </a:defRPr>
            </a:lvl3pPr>
            <a:lvl4pPr marL="1600200" indent="-228600">
              <a:defRPr>
                <a:solidFill>
                  <a:schemeClr val="tx1"/>
                </a:solidFill>
                <a:latin typeface="Times New Roman" charset="0"/>
              </a:defRPr>
            </a:lvl4pPr>
            <a:lvl5pPr marL="2057400" indent="-22860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fld id="{CDC9A969-8479-6740-AA02-9FA8F715C59B}" type="slidenum">
              <a:rPr lang="en-US" altLang="x-none">
                <a:latin typeface="Arial" charset="0"/>
              </a:rPr>
              <a:pPr/>
              <a:t>9</a:t>
            </a:fld>
            <a:endParaRPr lang="en-US" altLang="x-none">
              <a:latin typeface="Arial" charset="0"/>
            </a:endParaRPr>
          </a:p>
        </p:txBody>
      </p:sp>
      <p:sp>
        <p:nvSpPr>
          <p:cNvPr id="26626" name="Rectangle 2"/>
          <p:cNvSpPr>
            <a:spLocks noGrp="1" noChangeArrowheads="1"/>
          </p:cNvSpPr>
          <p:nvPr>
            <p:ph type="title"/>
          </p:nvPr>
        </p:nvSpPr>
        <p:spPr>
          <a:xfrm>
            <a:off x="196850" y="626269"/>
            <a:ext cx="8489950" cy="1505744"/>
          </a:xfrm>
        </p:spPr>
        <p:txBody>
          <a:bodyPr/>
          <a:lstStyle/>
          <a:p>
            <a:pPr algn="ctr" eaLnBrk="1" hangingPunct="1">
              <a:defRPr/>
            </a:pPr>
            <a:r>
              <a:rPr lang="en-GB" sz="2400" b="1" smtClean="0"/>
              <a:t>Knowledge (innovation) based entrepreneurship as successful matching between three types of</a:t>
            </a:r>
            <a:br>
              <a:rPr lang="en-GB" sz="2400" b="1" smtClean="0"/>
            </a:br>
            <a:r>
              <a:rPr lang="en-GB" sz="2400" b="1" smtClean="0"/>
              <a:t>opportunities</a:t>
            </a:r>
            <a:r>
              <a:rPr lang="en-GB" sz="4000" smtClean="0"/>
              <a:t>  </a:t>
            </a:r>
          </a:p>
        </p:txBody>
      </p:sp>
      <p:sp>
        <p:nvSpPr>
          <p:cNvPr id="24580" name="Line 4"/>
          <p:cNvSpPr>
            <a:spLocks noChangeShapeType="1"/>
          </p:cNvSpPr>
          <p:nvPr/>
        </p:nvSpPr>
        <p:spPr bwMode="auto">
          <a:xfrm flipH="1">
            <a:off x="2268538" y="2636838"/>
            <a:ext cx="1655762" cy="2663825"/>
          </a:xfrm>
          <a:prstGeom prst="line">
            <a:avLst/>
          </a:prstGeom>
          <a:noFill/>
          <a:ln w="9525">
            <a:solidFill>
              <a:schemeClr val="tx1"/>
            </a:solidFill>
            <a:round/>
            <a:headEnd type="stealth" w="med" len="me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4581" name="Line 5"/>
          <p:cNvSpPr>
            <a:spLocks noChangeShapeType="1"/>
          </p:cNvSpPr>
          <p:nvPr/>
        </p:nvSpPr>
        <p:spPr bwMode="auto">
          <a:xfrm>
            <a:off x="2268538" y="5300663"/>
            <a:ext cx="3598862" cy="0"/>
          </a:xfrm>
          <a:prstGeom prst="line">
            <a:avLst/>
          </a:prstGeom>
          <a:noFill/>
          <a:ln w="9525">
            <a:solidFill>
              <a:schemeClr val="tx1"/>
            </a:solidFill>
            <a:round/>
            <a:headEnd type="stealth" w="med" len="me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4582" name="Line 6"/>
          <p:cNvSpPr>
            <a:spLocks noChangeShapeType="1"/>
          </p:cNvSpPr>
          <p:nvPr/>
        </p:nvSpPr>
        <p:spPr bwMode="auto">
          <a:xfrm flipH="1" flipV="1">
            <a:off x="3924300" y="2636838"/>
            <a:ext cx="1943100" cy="2663825"/>
          </a:xfrm>
          <a:prstGeom prst="line">
            <a:avLst/>
          </a:prstGeom>
          <a:noFill/>
          <a:ln w="9525">
            <a:solidFill>
              <a:schemeClr val="tx1"/>
            </a:solidFill>
            <a:round/>
            <a:headEnd type="stealth" w="med" len="med"/>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24583" name="Text Box 7"/>
          <p:cNvSpPr txBox="1">
            <a:spLocks noChangeArrowheads="1"/>
          </p:cNvSpPr>
          <p:nvPr/>
        </p:nvSpPr>
        <p:spPr bwMode="auto">
          <a:xfrm>
            <a:off x="2555875" y="2205038"/>
            <a:ext cx="3003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charset="0"/>
              </a:defRPr>
            </a:lvl1pPr>
            <a:lvl2pPr marL="742950" indent="-285750">
              <a:defRPr>
                <a:solidFill>
                  <a:schemeClr val="tx1"/>
                </a:solidFill>
                <a:latin typeface="Times New Roman" charset="0"/>
              </a:defRPr>
            </a:lvl2pPr>
            <a:lvl3pPr marL="1143000" indent="-228600">
              <a:defRPr>
                <a:solidFill>
                  <a:schemeClr val="tx1"/>
                </a:solidFill>
                <a:latin typeface="Times New Roman" charset="0"/>
              </a:defRPr>
            </a:lvl3pPr>
            <a:lvl4pPr marL="1600200" indent="-228600">
              <a:defRPr>
                <a:solidFill>
                  <a:schemeClr val="tx1"/>
                </a:solidFill>
                <a:latin typeface="Times New Roman" charset="0"/>
              </a:defRPr>
            </a:lvl4pPr>
            <a:lvl5pPr marL="2057400" indent="-22860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en-GB" altLang="x-none" b="1">
                <a:latin typeface="Arial" charset="0"/>
              </a:rPr>
              <a:t>Institutional opportunities</a:t>
            </a:r>
          </a:p>
        </p:txBody>
      </p:sp>
      <p:sp>
        <p:nvSpPr>
          <p:cNvPr id="24584" name="Text Box 8"/>
          <p:cNvSpPr txBox="1">
            <a:spLocks noChangeArrowheads="1"/>
          </p:cNvSpPr>
          <p:nvPr/>
        </p:nvSpPr>
        <p:spPr bwMode="auto">
          <a:xfrm>
            <a:off x="808038" y="5321300"/>
            <a:ext cx="2444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charset="0"/>
              </a:defRPr>
            </a:lvl1pPr>
            <a:lvl2pPr marL="742950" indent="-285750">
              <a:defRPr>
                <a:solidFill>
                  <a:schemeClr val="tx1"/>
                </a:solidFill>
                <a:latin typeface="Times New Roman" charset="0"/>
              </a:defRPr>
            </a:lvl2pPr>
            <a:lvl3pPr marL="1143000" indent="-228600">
              <a:defRPr>
                <a:solidFill>
                  <a:schemeClr val="tx1"/>
                </a:solidFill>
                <a:latin typeface="Times New Roman" charset="0"/>
              </a:defRPr>
            </a:lvl3pPr>
            <a:lvl4pPr marL="1600200" indent="-228600">
              <a:defRPr>
                <a:solidFill>
                  <a:schemeClr val="tx1"/>
                </a:solidFill>
                <a:latin typeface="Times New Roman" charset="0"/>
              </a:defRPr>
            </a:lvl4pPr>
            <a:lvl5pPr marL="2057400" indent="-22860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en-GB" altLang="x-none" b="1">
                <a:latin typeface="Arial" charset="0"/>
              </a:rPr>
              <a:t>Market opportunities</a:t>
            </a:r>
          </a:p>
        </p:txBody>
      </p:sp>
      <p:sp>
        <p:nvSpPr>
          <p:cNvPr id="24585" name="Text Box 9"/>
          <p:cNvSpPr txBox="1">
            <a:spLocks noChangeArrowheads="1"/>
          </p:cNvSpPr>
          <p:nvPr/>
        </p:nvSpPr>
        <p:spPr bwMode="auto">
          <a:xfrm>
            <a:off x="4572000" y="5373688"/>
            <a:ext cx="3244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imes New Roman" charset="0"/>
              </a:defRPr>
            </a:lvl1pPr>
            <a:lvl2pPr marL="742950" indent="-285750">
              <a:defRPr>
                <a:solidFill>
                  <a:schemeClr val="tx1"/>
                </a:solidFill>
                <a:latin typeface="Times New Roman" charset="0"/>
              </a:defRPr>
            </a:lvl2pPr>
            <a:lvl3pPr marL="1143000" indent="-228600">
              <a:defRPr>
                <a:solidFill>
                  <a:schemeClr val="tx1"/>
                </a:solidFill>
                <a:latin typeface="Times New Roman" charset="0"/>
              </a:defRPr>
            </a:lvl3pPr>
            <a:lvl4pPr marL="1600200" indent="-228600">
              <a:defRPr>
                <a:solidFill>
                  <a:schemeClr val="tx1"/>
                </a:solidFill>
                <a:latin typeface="Times New Roman" charset="0"/>
              </a:defRPr>
            </a:lvl4pPr>
            <a:lvl5pPr marL="2057400" indent="-228600">
              <a:defRPr>
                <a:solidFill>
                  <a:schemeClr val="tx1"/>
                </a:solidFill>
                <a:latin typeface="Times New Roman" charset="0"/>
              </a:defRPr>
            </a:lvl5pPr>
            <a:lvl6pPr marL="2514600" indent="-228600" eaLnBrk="0" fontAlgn="base" hangingPunct="0">
              <a:spcBef>
                <a:spcPct val="0"/>
              </a:spcBef>
              <a:spcAft>
                <a:spcPct val="0"/>
              </a:spcAft>
              <a:defRPr>
                <a:solidFill>
                  <a:schemeClr val="tx1"/>
                </a:solidFill>
                <a:latin typeface="Times New Roman" charset="0"/>
              </a:defRPr>
            </a:lvl6pPr>
            <a:lvl7pPr marL="2971800" indent="-228600" eaLnBrk="0" fontAlgn="base" hangingPunct="0">
              <a:spcBef>
                <a:spcPct val="0"/>
              </a:spcBef>
              <a:spcAft>
                <a:spcPct val="0"/>
              </a:spcAft>
              <a:defRPr>
                <a:solidFill>
                  <a:schemeClr val="tx1"/>
                </a:solidFill>
                <a:latin typeface="Times New Roman" charset="0"/>
              </a:defRPr>
            </a:lvl7pPr>
            <a:lvl8pPr marL="3429000" indent="-228600" eaLnBrk="0" fontAlgn="base" hangingPunct="0">
              <a:spcBef>
                <a:spcPct val="0"/>
              </a:spcBef>
              <a:spcAft>
                <a:spcPct val="0"/>
              </a:spcAft>
              <a:defRPr>
                <a:solidFill>
                  <a:schemeClr val="tx1"/>
                </a:solidFill>
                <a:latin typeface="Times New Roman" charset="0"/>
              </a:defRPr>
            </a:lvl8pPr>
            <a:lvl9pPr marL="3886200" indent="-228600" eaLnBrk="0" fontAlgn="base" hangingPunct="0">
              <a:spcBef>
                <a:spcPct val="0"/>
              </a:spcBef>
              <a:spcAft>
                <a:spcPct val="0"/>
              </a:spcAft>
              <a:defRPr>
                <a:solidFill>
                  <a:schemeClr val="tx1"/>
                </a:solidFill>
                <a:latin typeface="Times New Roman" charset="0"/>
              </a:defRPr>
            </a:lvl9pPr>
          </a:lstStyle>
          <a:p>
            <a:pPr eaLnBrk="1" hangingPunct="1"/>
            <a:r>
              <a:rPr lang="en-GB" altLang="x-none" b="1">
                <a:latin typeface="Arial" charset="0"/>
              </a:rPr>
              <a:t>Technological opportunities</a:t>
            </a:r>
          </a:p>
        </p:txBody>
      </p:sp>
    </p:spTree>
    <p:extLst>
      <p:ext uri="{BB962C8B-B14F-4D97-AF65-F5344CB8AC3E}">
        <p14:creationId xmlns:p14="http://schemas.microsoft.com/office/powerpoint/2010/main" val="21206279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Custom Design">
  <a:themeElements>
    <a:clrScheme name="Custom Design 15">
      <a:dk1>
        <a:srgbClr val="000000"/>
      </a:dk1>
      <a:lt1>
        <a:srgbClr val="FFFFFF"/>
      </a:lt1>
      <a:dk2>
        <a:srgbClr val="004359"/>
      </a:dk2>
      <a:lt2>
        <a:srgbClr val="808080"/>
      </a:lt2>
      <a:accent1>
        <a:srgbClr val="7FA1AC"/>
      </a:accent1>
      <a:accent2>
        <a:srgbClr val="004359"/>
      </a:accent2>
      <a:accent3>
        <a:srgbClr val="FFFFFF"/>
      </a:accent3>
      <a:accent4>
        <a:srgbClr val="000000"/>
      </a:accent4>
      <a:accent5>
        <a:srgbClr val="C0CDD2"/>
      </a:accent5>
      <a:accent6>
        <a:srgbClr val="003C50"/>
      </a:accent6>
      <a:hlink>
        <a:srgbClr val="4B4620"/>
      </a:hlink>
      <a:folHlink>
        <a:srgbClr val="C88BA9"/>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000000"/>
        </a:dk2>
        <a:lt2>
          <a:srgbClr val="808080"/>
        </a:lt2>
        <a:accent1>
          <a:srgbClr val="7FA1AC"/>
        </a:accent1>
        <a:accent2>
          <a:srgbClr val="004359"/>
        </a:accent2>
        <a:accent3>
          <a:srgbClr val="FFFFFF"/>
        </a:accent3>
        <a:accent4>
          <a:srgbClr val="000000"/>
        </a:accent4>
        <a:accent5>
          <a:srgbClr val="C0CDD2"/>
        </a:accent5>
        <a:accent6>
          <a:srgbClr val="003C50"/>
        </a:accent6>
        <a:hlink>
          <a:srgbClr val="4B4620"/>
        </a:hlink>
        <a:folHlink>
          <a:srgbClr val="B25D86"/>
        </a:folHlink>
      </a:clrScheme>
      <a:clrMap bg1="lt1" tx1="dk1" bg2="lt2" tx2="dk2" accent1="accent1" accent2="accent2" accent3="accent3" accent4="accent4" accent5="accent5" accent6="accent6" hlink="hlink" folHlink="folHlink"/>
    </a:extraClrScheme>
    <a:extraClrScheme>
      <a:clrScheme name="Custom Design 14">
        <a:dk1>
          <a:srgbClr val="000000"/>
        </a:dk1>
        <a:lt1>
          <a:srgbClr val="FFFFFF"/>
        </a:lt1>
        <a:dk2>
          <a:srgbClr val="004359"/>
        </a:dk2>
        <a:lt2>
          <a:srgbClr val="808080"/>
        </a:lt2>
        <a:accent1>
          <a:srgbClr val="7FA1AC"/>
        </a:accent1>
        <a:accent2>
          <a:srgbClr val="004359"/>
        </a:accent2>
        <a:accent3>
          <a:srgbClr val="FFFFFF"/>
        </a:accent3>
        <a:accent4>
          <a:srgbClr val="000000"/>
        </a:accent4>
        <a:accent5>
          <a:srgbClr val="C0CDD2"/>
        </a:accent5>
        <a:accent6>
          <a:srgbClr val="003C50"/>
        </a:accent6>
        <a:hlink>
          <a:srgbClr val="4B4620"/>
        </a:hlink>
        <a:folHlink>
          <a:srgbClr val="B25D86"/>
        </a:folHlink>
      </a:clrScheme>
      <a:clrMap bg1="lt1" tx1="dk1" bg2="lt2" tx2="dk2" accent1="accent1" accent2="accent2" accent3="accent3" accent4="accent4" accent5="accent5" accent6="accent6" hlink="hlink" folHlink="folHlink"/>
    </a:extraClrScheme>
    <a:extraClrScheme>
      <a:clrScheme name="Custom Design 15">
        <a:dk1>
          <a:srgbClr val="000000"/>
        </a:dk1>
        <a:lt1>
          <a:srgbClr val="FFFFFF"/>
        </a:lt1>
        <a:dk2>
          <a:srgbClr val="004359"/>
        </a:dk2>
        <a:lt2>
          <a:srgbClr val="808080"/>
        </a:lt2>
        <a:accent1>
          <a:srgbClr val="7FA1AC"/>
        </a:accent1>
        <a:accent2>
          <a:srgbClr val="004359"/>
        </a:accent2>
        <a:accent3>
          <a:srgbClr val="FFFFFF"/>
        </a:accent3>
        <a:accent4>
          <a:srgbClr val="000000"/>
        </a:accent4>
        <a:accent5>
          <a:srgbClr val="C0CDD2"/>
        </a:accent5>
        <a:accent6>
          <a:srgbClr val="003C50"/>
        </a:accent6>
        <a:hlink>
          <a:srgbClr val="4B4620"/>
        </a:hlink>
        <a:folHlink>
          <a:srgbClr val="C88BA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4010</TotalTime>
  <Words>2696</Words>
  <Application>Microsoft Macintosh PowerPoint</Application>
  <PresentationFormat>On-screen Show (4:3)</PresentationFormat>
  <Paragraphs>491</Paragraphs>
  <Slides>40</Slides>
  <Notes>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5" baseType="lpstr">
      <vt:lpstr>Calibri</vt:lpstr>
      <vt:lpstr>Times New Roman</vt:lpstr>
      <vt:lpstr>Arial</vt:lpstr>
      <vt:lpstr>Custom Design</vt:lpstr>
      <vt:lpstr>Document</vt:lpstr>
      <vt:lpstr>Entrepreneurship in a comparative economics perspective:   Varieties of institutional shaping of entrepreneurial opportunities  </vt:lpstr>
      <vt:lpstr>Outline</vt:lpstr>
      <vt:lpstr>The dominant focus on individual entrepreneurship</vt:lpstr>
      <vt:lpstr>Systems and networks in entrepreneurship</vt:lpstr>
      <vt:lpstr>NIS and entrepreneurship: why there is not explicit link? </vt:lpstr>
      <vt:lpstr>How to make explicit link between NIS and entrepreneurship? </vt:lpstr>
      <vt:lpstr>What is the entrepreneurial IS ? </vt:lpstr>
      <vt:lpstr>How do we explain entrepreneurship from SI perspective?  </vt:lpstr>
      <vt:lpstr>Knowledge (innovation) based entrepreneurship as successful matching between three types of opportunities  </vt:lpstr>
      <vt:lpstr>Entrepreneurial Opportunities from a           System of Innovation Perspective</vt:lpstr>
      <vt:lpstr>Two views on Entrepreneurship  (micro v. macro)</vt:lpstr>
      <vt:lpstr>For statistical testing of this approach and its application in the EU context see: </vt:lpstr>
      <vt:lpstr>Key features of entrepreneurship and varieties of capitalism research programs</vt:lpstr>
      <vt:lpstr>GEM/GEDI &amp; RNN &amp; EPIS: ‘systemic’ as  commonality </vt:lpstr>
      <vt:lpstr>Comparative summary of three approaches</vt:lpstr>
      <vt:lpstr>VARIETIES OF INSTITUTIONAL SHAPING OF ENTREPRENEURIAL OPPORTUNITIES: CONCEPTUAL APPROACH AND STATISTICAL FRAMEWORK </vt:lpstr>
      <vt:lpstr>‘TECHNOLOGICAL regime’: institutional shaping of technology generation and diffusion </vt:lpstr>
      <vt:lpstr>‘MARKET REGIME’ - REAL: INSTITUTIONAL SHAPING OF DEMAND FOR NEW TECHNOLOGIES AND INNOVATION</vt:lpstr>
      <vt:lpstr>‘MARKET  regime’ FINANCE: institutional shaping of FINANCE AVAILABILITY  for new technologies and innovation</vt:lpstr>
      <vt:lpstr>‘organisational regime’ : institutional shaping of risks and rewards from innovation process</vt:lpstr>
      <vt:lpstr>Descriptive statistics of manifest indicators I </vt:lpstr>
      <vt:lpstr>Descriptive statistics of manifest indicators II </vt:lpstr>
      <vt:lpstr>Descriptive statistics of manifest indicators III </vt:lpstr>
      <vt:lpstr>Cronbach alfa: a measure of internal consistency of our constructs </vt:lpstr>
      <vt:lpstr>‘Laggards’: key features </vt:lpstr>
      <vt:lpstr>‘Advanced’ cluster: Key features </vt:lpstr>
      <vt:lpstr>‘Intermediates’ cluster: Key features </vt:lpstr>
      <vt:lpstr>Clustering of countries based on ‘technology regime’ institutional variables</vt:lpstr>
      <vt:lpstr>Clustering of countries based on ‘market regime’ institutional variables</vt:lpstr>
      <vt:lpstr>Clustering of countries based on ‘organisational regime’ variables</vt:lpstr>
      <vt:lpstr>Averages of ‘technology regime’ indicators by clusters 2001 and 2015</vt:lpstr>
      <vt:lpstr>Averages of ‘market regime’ indicators by clusters 2001 and 2015</vt:lpstr>
      <vt:lpstr>Averages of ‘organisational regime’ indicators by clusters 2001 and 2015</vt:lpstr>
      <vt:lpstr>‘Technology regime’: country shifts among clusters 2001-2015</vt:lpstr>
      <vt:lpstr>‘Market regime’: country shifts among clusters2001-2005  </vt:lpstr>
      <vt:lpstr>‘Organisational regime’: country shifts among clusters 2001-2015</vt:lpstr>
      <vt:lpstr>Very preliminary conclusions </vt:lpstr>
      <vt:lpstr>Thank you </vt:lpstr>
      <vt:lpstr>Entrepreneurship as systemic phenomenon</vt:lpstr>
      <vt:lpstr>Knowledge intensive entrepreneurship in Central and Eastern Europe: evidence and stylized facts</vt:lpstr>
    </vt:vector>
  </TitlesOfParts>
  <Company>UCL</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Simon Brown</dc:creator>
  <cp:lastModifiedBy>s.radosevic@ucl.ac.uk</cp:lastModifiedBy>
  <cp:revision>226</cp:revision>
  <dcterms:created xsi:type="dcterms:W3CDTF">2005-07-13T12:26:50Z</dcterms:created>
  <dcterms:modified xsi:type="dcterms:W3CDTF">2019-11-13T19:19:44Z</dcterms:modified>
</cp:coreProperties>
</file>