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63" r:id="rId3"/>
    <p:sldId id="262" r:id="rId4"/>
    <p:sldId id="257" r:id="rId5"/>
    <p:sldId id="264" r:id="rId6"/>
    <p:sldId id="265" r:id="rId7"/>
    <p:sldId id="266" r:id="rId8"/>
    <p:sldId id="269" r:id="rId9"/>
    <p:sldId id="270" r:id="rId10"/>
    <p:sldId id="278" r:id="rId11"/>
    <p:sldId id="272" r:id="rId12"/>
    <p:sldId id="280" r:id="rId13"/>
    <p:sldId id="281" r:id="rId14"/>
    <p:sldId id="282" r:id="rId15"/>
    <p:sldId id="273" r:id="rId16"/>
    <p:sldId id="283" r:id="rId17"/>
    <p:sldId id="284" r:id="rId18"/>
    <p:sldId id="274" r:id="rId19"/>
    <p:sldId id="275"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68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DD49C0-9A04-3B41-89B7-03BBD8FA8ADE}" type="datetimeFigureOut">
              <a:rPr lang="en-US" smtClean="0"/>
              <a:t>08/09/19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5A712F-0562-BF40-8123-A227E21566B9}" type="slidenum">
              <a:rPr lang="en-US" smtClean="0"/>
              <a:t>‹#›</a:t>
            </a:fld>
            <a:endParaRPr lang="en-US"/>
          </a:p>
        </p:txBody>
      </p:sp>
    </p:spTree>
    <p:extLst>
      <p:ext uri="{BB962C8B-B14F-4D97-AF65-F5344CB8AC3E}">
        <p14:creationId xmlns:p14="http://schemas.microsoft.com/office/powerpoint/2010/main" val="12864644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Hewitt-</a:t>
            </a:r>
            <a:r>
              <a:rPr lang="en-GB" sz="1200" kern="1200" dirty="0" err="1" smtClean="0">
                <a:solidFill>
                  <a:schemeClr val="tx1"/>
                </a:solidFill>
                <a:effectLst/>
                <a:latin typeface="+mn-lt"/>
                <a:ea typeface="+mn-ea"/>
                <a:cs typeface="+mn-cs"/>
              </a:rPr>
              <a:t>Dundas</a:t>
            </a:r>
            <a:r>
              <a:rPr lang="en-GB" sz="1200" kern="1200" dirty="0" smtClean="0">
                <a:solidFill>
                  <a:schemeClr val="tx1"/>
                </a:solidFill>
                <a:effectLst/>
                <a:latin typeface="+mn-lt"/>
                <a:ea typeface="+mn-ea"/>
                <a:cs typeface="+mn-cs"/>
              </a:rPr>
              <a:t>, 2012; </a:t>
            </a:r>
            <a:endParaRPr lang="en-GB" dirty="0" smtClean="0"/>
          </a:p>
        </p:txBody>
      </p:sp>
      <p:sp>
        <p:nvSpPr>
          <p:cNvPr id="4" name="Slide Number Placeholder 3"/>
          <p:cNvSpPr>
            <a:spLocks noGrp="1"/>
          </p:cNvSpPr>
          <p:nvPr>
            <p:ph type="sldNum" sz="quarter" idx="10"/>
          </p:nvPr>
        </p:nvSpPr>
        <p:spPr/>
        <p:txBody>
          <a:bodyPr/>
          <a:lstStyle/>
          <a:p>
            <a:fld id="{E35A712F-0562-BF40-8123-A227E21566B9}" type="slidenum">
              <a:rPr lang="en-US" smtClean="0"/>
              <a:t>2</a:t>
            </a:fld>
            <a:endParaRPr lang="en-US"/>
          </a:p>
        </p:txBody>
      </p:sp>
    </p:spTree>
    <p:extLst>
      <p:ext uri="{BB962C8B-B14F-4D97-AF65-F5344CB8AC3E}">
        <p14:creationId xmlns:p14="http://schemas.microsoft.com/office/powerpoint/2010/main" val="1283766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“I think there is always work that myself and my team can do to actually increase awareness. I think some are really, really highly aware. I think some colleagues are not as aware. I will also say knowledge exchange should probably be fundamental for some people’s research profile because of the work they are doing. In the interest of other researchers, it might be less relevant to other colleagues. There is not a one size fits all here I think. I think it really depends so that awareness is variable. I think the best way of increasing awareness though is if you can demonstrate success with people’s close colleagues and I think that really improves awareness</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[S-3</a:t>
            </a:r>
            <a:r>
              <a:rPr lang="en-GB" sz="1200" kern="1200" dirty="0" smtClean="0">
                <a:solidFill>
                  <a:schemeClr val="tx1"/>
                </a:solidFill>
                <a:effectLst/>
                <a:latin typeface="+mn-lt"/>
                <a:ea typeface="+mn-ea"/>
                <a:cs typeface="+mn-cs"/>
              </a:rPr>
              <a:t>]</a:t>
            </a:r>
          </a:p>
          <a:p>
            <a:r>
              <a:rPr lang="en-GB" sz="1200" i="1" kern="1200" dirty="0" smtClean="0">
                <a:solidFill>
                  <a:schemeClr val="tx1"/>
                </a:solidFill>
                <a:effectLst/>
                <a:latin typeface="+mn-lt"/>
                <a:ea typeface="+mn-ea"/>
                <a:cs typeface="+mn-cs"/>
              </a:rPr>
              <a:t>“One of the challenges that we have when we have time limited people is around the quality of KE and public engagement and some of that is driven by individual’s perceptions of how well they will do it or their ambition from it and for a university like [us] that’s traditionally been quite modest and reticent, ten people that know you are that good go out and tell someone about it.” [S-6]</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“In terms of resources, I would say they were two fold. One is through the consultancy support framework that we use which enables any income generated through consultancy or third stream activities more generally, to be then used by the department that generated it. So we have a framework that I would say then supports people or encourages that activity. Then the second one is through the provision of the enterprise and employment coordinator who I mentioned earlier.” [S-2]</a:t>
            </a:r>
          </a:p>
          <a:p>
            <a:r>
              <a:rPr lang="en-GB" sz="1200" i="1" kern="1200" dirty="0" smtClean="0">
                <a:solidFill>
                  <a:schemeClr val="tx1"/>
                </a:solidFill>
                <a:effectLst/>
                <a:latin typeface="+mn-lt"/>
                <a:ea typeface="+mn-ea"/>
                <a:cs typeface="+mn-cs"/>
              </a:rPr>
              <a:t>“There are various ways that we go in and get contact with academics. Part of it is through events, so for example in my team we run learning lunches on various topics which some of it is to raise awareness of opportunities and things that we do but mainly it’s about sharing good practice. We bring in academics and partners who have done projects together so they talk about their experiences. We talk about the barriers or what didn’t work well and then we also have funders coming in.”</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[S-4]</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“Various initiatives might do, so [we] also set up various workshops and networking events with business and academics, just interested broadly in the field of innovation and sometimes very specific things, so we do loads of events.” [S-5]</a:t>
            </a:r>
          </a:p>
          <a:p>
            <a:endParaRPr lang="en-GB" sz="1200" i="1"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“In terms of the support we’ve done a number of workshops with academics here. Through the ERDF program we have also led a number of workshops where we’re trying to give companies more information and generally it’s my role to see what support we can provide and how I can do that by whatever means.” [M-2]</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 have regular forums with the businesses and I do a quarterly update on what the themes are coming out from the businesses. I run a logistics forum at the moment and one of the things coming out of that is health and wellbeing so we’re feeding that back into our health faculty because there’s various things around wellbeing that they’re looking to develop that could link back into it.” [M-2]</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“Again, [KE] is a skill set, some people are better at it than others and that is why it is recognized in those career pathways.” [M-3]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E35A712F-0562-BF40-8123-A227E21566B9}" type="slidenum">
              <a:rPr lang="en-US" smtClean="0"/>
              <a:t>15</a:t>
            </a:fld>
            <a:endParaRPr lang="en-US"/>
          </a:p>
        </p:txBody>
      </p:sp>
    </p:spTree>
    <p:extLst>
      <p:ext uri="{BB962C8B-B14F-4D97-AF65-F5344CB8AC3E}">
        <p14:creationId xmlns:p14="http://schemas.microsoft.com/office/powerpoint/2010/main" val="555983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“I think there is always work that myself and my team can do to actually increase awareness. I think some are really, really highly aware. I think some colleagues are not as aware. I will also say knowledge exchange should probably be fundamental for some people’s research profile because of the work they are doing. In the interest of other researchers, it might be less relevant to other colleagues. There is not a one size fits all here I think. I think it really depends so that awareness is variable. I think the best way of increasing awareness though is if you can demonstrate success with people’s close colleagues and I think that really improves awareness</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[S-3</a:t>
            </a:r>
            <a:r>
              <a:rPr lang="en-GB" sz="1200" kern="1200" dirty="0" smtClean="0">
                <a:solidFill>
                  <a:schemeClr val="tx1"/>
                </a:solidFill>
                <a:effectLst/>
                <a:latin typeface="+mn-lt"/>
                <a:ea typeface="+mn-ea"/>
                <a:cs typeface="+mn-cs"/>
              </a:rPr>
              <a:t>]</a:t>
            </a:r>
          </a:p>
          <a:p>
            <a:r>
              <a:rPr lang="en-GB" sz="1200" i="1" kern="1200" dirty="0" smtClean="0">
                <a:solidFill>
                  <a:schemeClr val="tx1"/>
                </a:solidFill>
                <a:effectLst/>
                <a:latin typeface="+mn-lt"/>
                <a:ea typeface="+mn-ea"/>
                <a:cs typeface="+mn-cs"/>
              </a:rPr>
              <a:t>“One of the challenges that we have when we have time limited people is around the quality of KE and public engagement and some of that is driven by individual’s perceptions of how well they will do it or their ambition from it and for a university like [us] that’s traditionally been quite modest and reticent, ten people that know you are that good go out and tell someone about it.” [S-6]</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“In terms of resources, I would say they were two fold. One is through the consultancy support framework that we use which enables any income generated through consultancy or third stream activities more generally, to be then used by the department that generated it. So we have a framework that I would say then supports people or encourages that activity. Then the second one is through the provision of the enterprise and employment coordinator who I mentioned earlier.” [S-2]</a:t>
            </a:r>
          </a:p>
          <a:p>
            <a:r>
              <a:rPr lang="en-GB" sz="1200" i="1" kern="1200" dirty="0" smtClean="0">
                <a:solidFill>
                  <a:schemeClr val="tx1"/>
                </a:solidFill>
                <a:effectLst/>
                <a:latin typeface="+mn-lt"/>
                <a:ea typeface="+mn-ea"/>
                <a:cs typeface="+mn-cs"/>
              </a:rPr>
              <a:t>“There are various ways that we go in and get contact with academics. Part of it is through events, so for example in my team we run learning lunches on various topics which some of it is to raise awareness of opportunities and things that we do but mainly it’s about sharing good practice. We bring in academics and partners who have done projects together so they talk about their experiences. We talk about the barriers or what didn’t work well and then we also have funders coming in.”</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[S-4]</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“Various initiatives might do, so [we] also set up various workshops and networking events with business and academics, just interested broadly in the field of innovation and sometimes very specific things, so we do loads of events.” [S-5]</a:t>
            </a:r>
          </a:p>
          <a:p>
            <a:endParaRPr lang="en-GB" sz="1200" i="1"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“In terms of the support we’ve done a number of workshops with academics here. Through the ERDF program we have also led a number of workshops where we’re trying to give companies more information and generally it’s my role to see what support we can provide and how I can do that by whatever means.” [M-2]</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 have regular forums with the businesses and I do a quarterly update on what the themes are coming out from the businesses. I run a logistics forum at the moment and one of the things coming out of that is health and wellbeing so we’re feeding that back into our health faculty because there’s various things around wellbeing that they’re looking to develop that could link back into it.” [M-2]</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“Again, [KE] is a skill set, some people are better at it than others and that is why it is recognized in those career pathways.” [M-3]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E35A712F-0562-BF40-8123-A227E21566B9}" type="slidenum">
              <a:rPr lang="en-US" smtClean="0"/>
              <a:t>16</a:t>
            </a:fld>
            <a:endParaRPr lang="en-US"/>
          </a:p>
        </p:txBody>
      </p:sp>
    </p:spTree>
    <p:extLst>
      <p:ext uri="{BB962C8B-B14F-4D97-AF65-F5344CB8AC3E}">
        <p14:creationId xmlns:p14="http://schemas.microsoft.com/office/powerpoint/2010/main" val="555983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“I think there is always work that myself and my team can do to actually increase awareness. I think some are really, really highly aware. I think some colleagues are not as aware. I will also say knowledge exchange should probably be fundamental for some people’s research profile because of the work they are doing. In the interest of other researchers, it might be less relevant to other colleagues. There is not a one size fits all here I think. I think it really depends so that awareness is variable. I think the best way of increasing awareness though is if you can demonstrate success with people’s close colleagues and I think that really improves awareness</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[S-3</a:t>
            </a:r>
            <a:r>
              <a:rPr lang="en-GB" sz="1200" kern="1200" dirty="0" smtClean="0">
                <a:solidFill>
                  <a:schemeClr val="tx1"/>
                </a:solidFill>
                <a:effectLst/>
                <a:latin typeface="+mn-lt"/>
                <a:ea typeface="+mn-ea"/>
                <a:cs typeface="+mn-cs"/>
              </a:rPr>
              <a:t>]</a:t>
            </a:r>
          </a:p>
          <a:p>
            <a:r>
              <a:rPr lang="en-GB" sz="1200" i="1" kern="1200" dirty="0" smtClean="0">
                <a:solidFill>
                  <a:schemeClr val="tx1"/>
                </a:solidFill>
                <a:effectLst/>
                <a:latin typeface="+mn-lt"/>
                <a:ea typeface="+mn-ea"/>
                <a:cs typeface="+mn-cs"/>
              </a:rPr>
              <a:t>“One of the challenges that we have when we have time limited people is around the quality of KE and public engagement and some of that is driven by individual’s perceptions of how well they will do it or their ambition from it and for a university like [us] that’s traditionally been quite modest and reticent, ten people that know you are that good go out and tell someone about it.” [S-6]</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“In terms of resources, I would say they were two fold. One is through the consultancy support framework that we use which enables any income generated through consultancy or third stream activities more generally, to be then used by the department that generated it. So we have a framework that I would say then supports people or encourages that activity. Then the second one is through the provision of the enterprise and employment coordinator who I mentioned earlier.” [S-2]</a:t>
            </a:r>
          </a:p>
          <a:p>
            <a:r>
              <a:rPr lang="en-GB" sz="1200" i="1" kern="1200" dirty="0" smtClean="0">
                <a:solidFill>
                  <a:schemeClr val="tx1"/>
                </a:solidFill>
                <a:effectLst/>
                <a:latin typeface="+mn-lt"/>
                <a:ea typeface="+mn-ea"/>
                <a:cs typeface="+mn-cs"/>
              </a:rPr>
              <a:t>“There are various ways that we go in and get contact with academics. Part of it is through events, so for example in my team we run learning lunches on various topics which some of it is to raise awareness of opportunities and things that we do but mainly it’s about sharing good practice. We bring in academics and partners who have done projects together so they talk about their experiences. We talk about the barriers or what didn’t work well and then we also have funders coming in.”</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[S-4]</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“Various initiatives might do, so [we] also set up various workshops and networking events with business and academics, just interested broadly in the field of innovation and sometimes very specific things, so we do loads of events.” [S-5]</a:t>
            </a:r>
          </a:p>
          <a:p>
            <a:endParaRPr lang="en-GB" sz="1200" i="1"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“In terms of the support we’ve done a number of workshops with academics here. Through the ERDF program we have also led a number of workshops where we’re trying to give companies more information and generally it’s my role to see what support we can provide and how I can do that by whatever means.” [M-2]</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 have regular forums with the businesses and I do a quarterly update on what the themes are coming out from the businesses. I run a logistics forum at the moment and one of the things coming out of that is health and wellbeing so we’re feeding that back into our health faculty because there’s various things around wellbeing that they’re looking to develop that could link back into it.” [M-2]</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“Again, [KE] is a skill set, some people are better at it than others and that is why it is recognized in those career pathways.” [M-3]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E35A712F-0562-BF40-8123-A227E21566B9}" type="slidenum">
              <a:rPr lang="en-US" smtClean="0"/>
              <a:t>17</a:t>
            </a:fld>
            <a:endParaRPr lang="en-US"/>
          </a:p>
        </p:txBody>
      </p:sp>
    </p:spTree>
    <p:extLst>
      <p:ext uri="{BB962C8B-B14F-4D97-AF65-F5344CB8AC3E}">
        <p14:creationId xmlns:p14="http://schemas.microsoft.com/office/powerpoint/2010/main" val="555983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Some diagnostic control systems interventions, namely, benchmarking the university’s performance against other institutions, are also important as more diversified universities are less differentiated from the rest of the system, and hence they are in greater competition with other universities.</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E35A712F-0562-BF40-8123-A227E21566B9}" type="slidenum">
              <a:rPr lang="en-US" smtClean="0"/>
              <a:t>18</a:t>
            </a:fld>
            <a:endParaRPr lang="en-US"/>
          </a:p>
        </p:txBody>
      </p:sp>
    </p:spTree>
    <p:extLst>
      <p:ext uri="{BB962C8B-B14F-4D97-AF65-F5344CB8AC3E}">
        <p14:creationId xmlns:p14="http://schemas.microsoft.com/office/powerpoint/2010/main" val="555983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“At [the university] you are constantly working with people from other parts of the university which means that you build a network and that I think encourages the </a:t>
            </a:r>
            <a:r>
              <a:rPr lang="en-GB" sz="1200" i="1" kern="1200" dirty="0" err="1" smtClean="0">
                <a:solidFill>
                  <a:schemeClr val="tx1"/>
                </a:solidFill>
                <a:effectLst/>
                <a:latin typeface="+mn-lt"/>
                <a:ea typeface="+mn-ea"/>
                <a:cs typeface="+mn-cs"/>
              </a:rPr>
              <a:t>interdisciplinarity</a:t>
            </a:r>
            <a:r>
              <a:rPr lang="en-GB" sz="1200" i="1" kern="1200" dirty="0" smtClean="0">
                <a:solidFill>
                  <a:schemeClr val="tx1"/>
                </a:solidFill>
                <a:effectLst/>
                <a:latin typeface="+mn-lt"/>
                <a:ea typeface="+mn-ea"/>
                <a:cs typeface="+mn-cs"/>
              </a:rPr>
              <a:t> […] I think that’s about the culture of the institution which is a very intangible thing but it had the effect of encouraging </a:t>
            </a:r>
            <a:r>
              <a:rPr lang="en-GB" sz="1200" i="1" kern="1200" dirty="0" err="1" smtClean="0">
                <a:solidFill>
                  <a:schemeClr val="tx1"/>
                </a:solidFill>
                <a:effectLst/>
                <a:latin typeface="+mn-lt"/>
                <a:ea typeface="+mn-ea"/>
                <a:cs typeface="+mn-cs"/>
              </a:rPr>
              <a:t>interdisciplinarity</a:t>
            </a:r>
            <a:r>
              <a:rPr lang="en-GB" sz="1200" i="1" kern="1200" dirty="0" smtClean="0">
                <a:solidFill>
                  <a:schemeClr val="tx1"/>
                </a:solidFill>
                <a:effectLst/>
                <a:latin typeface="+mn-lt"/>
                <a:ea typeface="+mn-ea"/>
                <a:cs typeface="+mn-cs"/>
              </a:rPr>
              <a:t>.” [D-2]</a:t>
            </a:r>
          </a:p>
          <a:p>
            <a:r>
              <a:rPr lang="en-GB" sz="1200" i="1" kern="1200" dirty="0" smtClean="0">
                <a:solidFill>
                  <a:schemeClr val="tx1"/>
                </a:solidFill>
                <a:effectLst/>
                <a:latin typeface="+mn-lt"/>
                <a:ea typeface="+mn-ea"/>
                <a:cs typeface="+mn-cs"/>
              </a:rPr>
              <a:t>“And people from social science backgrounds will think about the research in a completely different way to people with a physical science background which means you actually have to get them to interact very early in the process, however if you’re interacting that early it’s often without there being – you know people interact with an objective to doing something so it’s getting them to interact with the objective that something might happen.” [S-6]</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“It’s definitely more organized. If you just let people just do it themselves, then they might not get round to it, particularly, you know, with the timetable they have, and so, you know, there are a number of people, you know, including ourselves, who are looking at these, you know, what sort of funding is coming out there; what’s [</a:t>
            </a:r>
            <a:r>
              <a:rPr lang="en-GB" sz="1200" i="1" kern="1200" dirty="0" err="1" smtClean="0">
                <a:solidFill>
                  <a:schemeClr val="tx1"/>
                </a:solidFill>
                <a:effectLst/>
                <a:latin typeface="+mn-lt"/>
                <a:ea typeface="+mn-ea"/>
                <a:cs typeface="+mn-cs"/>
              </a:rPr>
              <a:t>s.l</a:t>
            </a:r>
            <a:r>
              <a:rPr lang="en-GB" sz="1200" i="1" kern="1200" dirty="0" smtClean="0">
                <a:solidFill>
                  <a:schemeClr val="tx1"/>
                </a:solidFill>
                <a:effectLst/>
                <a:latin typeface="+mn-lt"/>
                <a:ea typeface="+mn-ea"/>
                <a:cs typeface="+mn-cs"/>
              </a:rPr>
              <a:t>. sustainable 26:42] with Horizon and then looking, ‘Okay, these are the sort of people we need to try and bring in,’ and if we don’t know exactly who they are, that’s when we really talk with our Associate Deans and sort of say, ‘Who are the right people could we bring in in those projects?’” [D-1]</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“We certainly encourage those type of discussions and we have been for a while, and certainly the focus has moved far more towards multi-disciplinary approaches, and because a lot of that’s been driven by the external environment, particularly with the Industrial Strategy and also with the advent of UKRI, you know, the funders are focusing on multi-disciplinary-type approaches, and not just within, obviously, our own institution but between institutions as well.” [D-1]</a:t>
            </a:r>
          </a:p>
          <a:p>
            <a:endParaRPr lang="en-GB" sz="1200" i="1"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“There are more events that our research leaders are trying to put on to try and get all of the researchers across the faculties to […] Now it has started to gradually happen, we have much more events that are interdisciplinary, we have research seminar series. I think it certainly is moving a bit more into that collaborative environment.” [M-2]</a:t>
            </a: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 would say that part of the research strategy is to encouraging inter-disciplinary. We don’t have a document to say this is something but it is definitely part of that other strategy and we have some internal seed funding that encourages that. We’ve also had events and workshops and things, particularly actually around the global challenges research”. [S-4]</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“How that translates into support is more variable. So we have a number of interdisciplinary units but the problem is that the way that the university is structured, doesn’t always fit interdisciplinary research but we would always be keen to encourage it and my remit, as you see, some of it is on the research side, some of it’s on the innovation side but one of the things that we try to do is to get researchers who we think are in aligned fields to meet and we’ll put them on special seminars.” [S-6]</a:t>
            </a: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E35A712F-0562-BF40-8123-A227E21566B9}" type="slidenum">
              <a:rPr lang="en-US" smtClean="0"/>
              <a:t>19</a:t>
            </a:fld>
            <a:endParaRPr lang="en-US"/>
          </a:p>
        </p:txBody>
      </p:sp>
    </p:spTree>
    <p:extLst>
      <p:ext uri="{BB962C8B-B14F-4D97-AF65-F5344CB8AC3E}">
        <p14:creationId xmlns:p14="http://schemas.microsoft.com/office/powerpoint/2010/main" val="555983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A712F-0562-BF40-8123-A227E21566B9}" type="slidenum">
              <a:rPr lang="en-US" smtClean="0"/>
              <a:t>20</a:t>
            </a:fld>
            <a:endParaRPr lang="en-US"/>
          </a:p>
        </p:txBody>
      </p:sp>
    </p:spTree>
    <p:extLst>
      <p:ext uri="{BB962C8B-B14F-4D97-AF65-F5344CB8AC3E}">
        <p14:creationId xmlns:p14="http://schemas.microsoft.com/office/powerpoint/2010/main" val="1969346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A712F-0562-BF40-8123-A227E21566B9}" type="slidenum">
              <a:rPr lang="en-US" smtClean="0"/>
              <a:t>3</a:t>
            </a:fld>
            <a:endParaRPr lang="en-US"/>
          </a:p>
        </p:txBody>
      </p:sp>
    </p:spTree>
    <p:extLst>
      <p:ext uri="{BB962C8B-B14F-4D97-AF65-F5344CB8AC3E}">
        <p14:creationId xmlns:p14="http://schemas.microsoft.com/office/powerpoint/2010/main" val="1283766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E35A712F-0562-BF40-8123-A227E21566B9}" type="slidenum">
              <a:rPr lang="en-US" smtClean="0"/>
              <a:t>7</a:t>
            </a:fld>
            <a:endParaRPr lang="en-US"/>
          </a:p>
        </p:txBody>
      </p:sp>
    </p:spTree>
    <p:extLst>
      <p:ext uri="{BB962C8B-B14F-4D97-AF65-F5344CB8AC3E}">
        <p14:creationId xmlns:p14="http://schemas.microsoft.com/office/powerpoint/2010/main" val="555983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E35A712F-0562-BF40-8123-A227E21566B9}" type="slidenum">
              <a:rPr lang="en-US" smtClean="0"/>
              <a:t>9</a:t>
            </a:fld>
            <a:endParaRPr lang="en-US"/>
          </a:p>
        </p:txBody>
      </p:sp>
    </p:spTree>
    <p:extLst>
      <p:ext uri="{BB962C8B-B14F-4D97-AF65-F5344CB8AC3E}">
        <p14:creationId xmlns:p14="http://schemas.microsoft.com/office/powerpoint/2010/main" val="555983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5A712F-0562-BF40-8123-A227E21566B9}" type="slidenum">
              <a:rPr lang="en-US" smtClean="0"/>
              <a:t>10</a:t>
            </a:fld>
            <a:endParaRPr lang="en-US"/>
          </a:p>
        </p:txBody>
      </p:sp>
    </p:spTree>
    <p:extLst>
      <p:ext uri="{BB962C8B-B14F-4D97-AF65-F5344CB8AC3E}">
        <p14:creationId xmlns:p14="http://schemas.microsoft.com/office/powerpoint/2010/main" val="555983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“The way [the university] seems to be going is that a lot of knowledge exchange activities are being centralized […] there is obviously engagement with academics based in sort of faculties and schools but the overall management of knowledge exchange activities sit centrally and sort of rests with not academic staff.”  [D-2]</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“We have a centralized knowledge transfer office here in my department. Up until last year we had faculty business development managers that reported directly to me […] but now they report to an associate dean within the faculty focusing particularly on what the faculties needs are. We kind of work through them into the faculties and support them achieve the income generation targets.” [D-3]</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“When I took over as a new role of Deputy Director in 2012, I basically pulled those two teams into the centre so that we could more readily share the workload that was out there, and also to address some of the shortages in some of the skills that were there.” [D-1]</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“Within each school we have Associate Deans who are responsible for commercial activity and we liaise very, very closely with those guys and I regularly have bi-monthly meetings with them in order to sort of let them know what the new developments are coming along, what’s happening with things like the Industrial Strategy and what’s </a:t>
            </a:r>
            <a:r>
              <a:rPr lang="en-GB" sz="1200" i="1" kern="1200" dirty="0" err="1" smtClean="0">
                <a:solidFill>
                  <a:schemeClr val="tx1"/>
                </a:solidFill>
                <a:effectLst/>
                <a:latin typeface="+mn-lt"/>
                <a:ea typeface="+mn-ea"/>
                <a:cs typeface="+mn-cs"/>
              </a:rPr>
              <a:t>gonna</a:t>
            </a:r>
            <a:r>
              <a:rPr lang="en-GB" sz="1200" i="1" kern="1200" dirty="0" smtClean="0">
                <a:solidFill>
                  <a:schemeClr val="tx1"/>
                </a:solidFill>
                <a:effectLst/>
                <a:latin typeface="+mn-lt"/>
                <a:ea typeface="+mn-ea"/>
                <a:cs typeface="+mn-cs"/>
              </a:rPr>
              <a:t> impact with regards to future funding, but any issues that they might have as well. […] those relationships are absolutely key and that’s what makes things work really well for us.” [D-1]</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[S-3]</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“We don’t have a knowledge exchange strategy, as such, it is primarily situated in one faculty and is more oriented towards public sector work or, as I said, social enterprise.” [S-2]</a:t>
            </a:r>
          </a:p>
          <a:p>
            <a:endParaRPr lang="en-GB" sz="1200" i="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“There’s been many changes that have happened at the university […] We’re currently reviewing various bits and pieces but in the eyes that I have it is fairly crucial to what we do and I was brought on board about 18 months ago in this dual role to continue on what we’re doing and to try and give us a bigger business focus.” [M-2]</a:t>
            </a:r>
          </a:p>
          <a:p>
            <a:r>
              <a:rPr lang="en-GB" sz="1200" i="1" kern="1200" dirty="0" smtClean="0">
                <a:solidFill>
                  <a:schemeClr val="tx1"/>
                </a:solidFill>
                <a:effectLst/>
                <a:latin typeface="+mn-lt"/>
                <a:ea typeface="+mn-ea"/>
                <a:cs typeface="+mn-cs"/>
              </a:rPr>
              <a:t>“That goes back to our mission as an institution that makes us a bit distinct from other larger institutions is that one of the things about engaging in the public square so public engagement but it is for the good of society so quantifying that in management terms is very difficult but we do work for the facts driven by our mission.”  [M-3]</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“SMEs are a difficult kind of sector really and you know a lot of people work in SMEs across Europe but they’re the ones, ironically, they’re struggling to get access to some of the nice things that go on in universities. So a university, the things that are happening there with 1,200 academics and about 30 different departments and facilities and all the rest of it and knowledge assets. Then to not tap into that just doesn’t make sense.” [M-1]</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5A712F-0562-BF40-8123-A227E21566B9}" type="slidenum">
              <a:rPr lang="en-US" smtClean="0"/>
              <a:t>11</a:t>
            </a:fld>
            <a:endParaRPr lang="en-US"/>
          </a:p>
        </p:txBody>
      </p:sp>
    </p:spTree>
    <p:extLst>
      <p:ext uri="{BB962C8B-B14F-4D97-AF65-F5344CB8AC3E}">
        <p14:creationId xmlns:p14="http://schemas.microsoft.com/office/powerpoint/2010/main" val="555983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“The way [the university] seems to be going is that a lot of knowledge exchange activities are being centralized […] there is obviously engagement with academics based in sort of faculties and schools but the overall management of knowledge exchange activities sit centrally and sort of rests with not academic staff.”  [D-2]</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“We have a centralized knowledge transfer office here in my department. Up until last year we had faculty business development managers that reported directly to me […] but now they report to an associate dean within the faculty focusing particularly on what the faculties needs are. We kind of work through them into the faculties and support them achieve the income generation targets.” [D-3]</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“When I took over as a new role of Deputy Director in 2012, I basically pulled those two teams into the centre so that we could more readily share the workload that was out there, and also to address some of the shortages in some of the skills that were there.” [D-1]</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“Within each school we have Associate Deans who are responsible for commercial activity and we liaise very, very closely with those guys and I regularly have bi-monthly meetings with them in order to sort of let them know what the new developments are coming along, what’s happening with things like the Industrial Strategy and what’s </a:t>
            </a:r>
            <a:r>
              <a:rPr lang="en-GB" sz="1200" i="1" kern="1200" dirty="0" err="1" smtClean="0">
                <a:solidFill>
                  <a:schemeClr val="tx1"/>
                </a:solidFill>
                <a:effectLst/>
                <a:latin typeface="+mn-lt"/>
                <a:ea typeface="+mn-ea"/>
                <a:cs typeface="+mn-cs"/>
              </a:rPr>
              <a:t>gonna</a:t>
            </a:r>
            <a:r>
              <a:rPr lang="en-GB" sz="1200" i="1" kern="1200" dirty="0" smtClean="0">
                <a:solidFill>
                  <a:schemeClr val="tx1"/>
                </a:solidFill>
                <a:effectLst/>
                <a:latin typeface="+mn-lt"/>
                <a:ea typeface="+mn-ea"/>
                <a:cs typeface="+mn-cs"/>
              </a:rPr>
              <a:t> impact with regards to future funding, but any issues that they might have as well. […] those relationships are absolutely key and that’s what makes things work really well for us.” [D-1]</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[S-3]</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“We don’t have a knowledge exchange strategy, as such, it is primarily situated in one faculty and is more oriented towards public sector work or, as I said, social enterprise.” [S-2]</a:t>
            </a:r>
          </a:p>
          <a:p>
            <a:endParaRPr lang="en-GB" sz="1200" i="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“There’s been many changes that have happened at the university […] We’re currently reviewing various bits and pieces but in the eyes that I have it is fairly crucial to what we do and I was brought on board about 18 months ago in this dual role to continue on what we’re doing and to try and give us a bigger business focus.” [M-2]</a:t>
            </a:r>
          </a:p>
          <a:p>
            <a:r>
              <a:rPr lang="en-GB" sz="1200" i="1" kern="1200" dirty="0" smtClean="0">
                <a:solidFill>
                  <a:schemeClr val="tx1"/>
                </a:solidFill>
                <a:effectLst/>
                <a:latin typeface="+mn-lt"/>
                <a:ea typeface="+mn-ea"/>
                <a:cs typeface="+mn-cs"/>
              </a:rPr>
              <a:t>“That goes back to our mission as an institution that makes us a bit distinct from other larger institutions is that one of the things about engaging in the public square so public engagement but it is for the good of society so quantifying that in management terms is very difficult but we do work for the facts driven by our mission.”  [M-3]</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“SMEs are a difficult kind of sector really and you know a lot of people work in SMEs across Europe but they’re the ones, ironically, they’re struggling to get access to some of the nice things that go on in universities. So a university, the things that are happening there with 1,200 academics and about 30 different departments and facilities and all the rest of it and knowledge assets. Then to not tap into that just doesn’t make sense.” [M-1]</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5A712F-0562-BF40-8123-A227E21566B9}" type="slidenum">
              <a:rPr lang="en-US" smtClean="0"/>
              <a:t>12</a:t>
            </a:fld>
            <a:endParaRPr lang="en-US"/>
          </a:p>
        </p:txBody>
      </p:sp>
    </p:spTree>
    <p:extLst>
      <p:ext uri="{BB962C8B-B14F-4D97-AF65-F5344CB8AC3E}">
        <p14:creationId xmlns:p14="http://schemas.microsoft.com/office/powerpoint/2010/main" val="555983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“The way [the university] seems to be going is that a lot of knowledge exchange activities are being centralized […] there is obviously engagement with academics based in sort of faculties and schools but the overall management of knowledge exchange activities sit centrally and sort of rests with not academic staff.”  [D-2]</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“We have a centralized knowledge transfer office here in my department. Up until last year we had faculty business development managers that reported directly to me […] but now they report to an associate dean within the faculty focusing particularly on what the faculties needs are. We kind of work through them into the faculties and support them achieve the income generation targets.” [D-3]</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“When I took over as a new role of Deputy Director in 2012, I basically pulled those two teams into the centre so that we could more readily share the workload that was out there, and also to address some of the shortages in some of the skills that were there.” [D-1]</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“Within each school we have Associate Deans who are responsible for commercial activity and we liaise very, very closely with those guys and I regularly have bi-monthly meetings with them in order to sort of let them know what the new developments are coming along, what’s happening with things like the Industrial Strategy and what’s </a:t>
            </a:r>
            <a:r>
              <a:rPr lang="en-GB" sz="1200" i="1" kern="1200" dirty="0" err="1" smtClean="0">
                <a:solidFill>
                  <a:schemeClr val="tx1"/>
                </a:solidFill>
                <a:effectLst/>
                <a:latin typeface="+mn-lt"/>
                <a:ea typeface="+mn-ea"/>
                <a:cs typeface="+mn-cs"/>
              </a:rPr>
              <a:t>gonna</a:t>
            </a:r>
            <a:r>
              <a:rPr lang="en-GB" sz="1200" i="1" kern="1200" dirty="0" smtClean="0">
                <a:solidFill>
                  <a:schemeClr val="tx1"/>
                </a:solidFill>
                <a:effectLst/>
                <a:latin typeface="+mn-lt"/>
                <a:ea typeface="+mn-ea"/>
                <a:cs typeface="+mn-cs"/>
              </a:rPr>
              <a:t> impact with regards to future funding, but any issues that they might have as well. […] those relationships are absolutely key and that’s what makes things work really well for us.” [D-1]</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[S-3]</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“We don’t have a knowledge exchange strategy, as such, it is primarily situated in one faculty and is more oriented towards public sector work or, as I said, social enterprise.” [S-2]</a:t>
            </a:r>
          </a:p>
          <a:p>
            <a:endParaRPr lang="en-GB" sz="1200" i="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“There’s been many changes that have happened at the university […] We’re currently reviewing various bits and pieces but in the eyes that I have it is fairly crucial to what we do and I was brought on board about 18 months ago in this dual role to continue on what we’re doing and to try and give us a bigger business focus.” [M-2]</a:t>
            </a:r>
          </a:p>
          <a:p>
            <a:r>
              <a:rPr lang="en-GB" sz="1200" i="1" kern="1200" dirty="0" smtClean="0">
                <a:solidFill>
                  <a:schemeClr val="tx1"/>
                </a:solidFill>
                <a:effectLst/>
                <a:latin typeface="+mn-lt"/>
                <a:ea typeface="+mn-ea"/>
                <a:cs typeface="+mn-cs"/>
              </a:rPr>
              <a:t>“That goes back to our mission as an institution that makes us a bit distinct from other larger institutions is that one of the things about engaging in the public square so public engagement but it is for the good of society so quantifying that in management terms is very difficult but we do work for the facts driven by our mission.”  [M-3]</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“SMEs are a difficult kind of sector really and you know a lot of people work in SMEs across Europe but they’re the ones, ironically, they’re struggling to get access to some of the nice things that go on in universities. So a university, the things that are happening there with 1,200 academics and about 30 different departments and facilities and all the rest of it and knowledge assets. Then to not tap into that just doesn’t make sense.” [M-1]</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5A712F-0562-BF40-8123-A227E21566B9}" type="slidenum">
              <a:rPr lang="en-US" smtClean="0"/>
              <a:t>13</a:t>
            </a:fld>
            <a:endParaRPr lang="en-US"/>
          </a:p>
        </p:txBody>
      </p:sp>
    </p:spTree>
    <p:extLst>
      <p:ext uri="{BB962C8B-B14F-4D97-AF65-F5344CB8AC3E}">
        <p14:creationId xmlns:p14="http://schemas.microsoft.com/office/powerpoint/2010/main" val="555983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“The way [the university] seems to be going is that a lot of knowledge exchange activities are being centralized […] there is obviously engagement with academics based in sort of faculties and schools but the overall management of knowledge exchange activities sit centrally and sort of rests with not academic staff.”  [D-2]</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“We have a centralized knowledge transfer office here in my department. Up until last year we had faculty business development managers that reported directly to me […] but now they report to an associate dean within the faculty focusing particularly on what the faculties needs are. We kind of work through them into the faculties and support them achieve the income generation targets.” [D-3]</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“When I took over as a new role of Deputy Director in 2012, I basically pulled those two teams into the centre so that we could more readily share the workload that was out there, and also to address some of the shortages in some of the skills that were there.” [D-1]</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“Within each school we have Associate Deans who are responsible for commercial activity and we liaise very, very closely with those guys and I regularly have bi-monthly meetings with them in order to sort of let them know what the new developments are coming along, what’s happening with things like the Industrial Strategy and what’s </a:t>
            </a:r>
            <a:r>
              <a:rPr lang="en-GB" sz="1200" i="1" kern="1200" dirty="0" err="1" smtClean="0">
                <a:solidFill>
                  <a:schemeClr val="tx1"/>
                </a:solidFill>
                <a:effectLst/>
                <a:latin typeface="+mn-lt"/>
                <a:ea typeface="+mn-ea"/>
                <a:cs typeface="+mn-cs"/>
              </a:rPr>
              <a:t>gonna</a:t>
            </a:r>
            <a:r>
              <a:rPr lang="en-GB" sz="1200" i="1" kern="1200" dirty="0" smtClean="0">
                <a:solidFill>
                  <a:schemeClr val="tx1"/>
                </a:solidFill>
                <a:effectLst/>
                <a:latin typeface="+mn-lt"/>
                <a:ea typeface="+mn-ea"/>
                <a:cs typeface="+mn-cs"/>
              </a:rPr>
              <a:t> impact with regards to future funding, but any issues that they might have as well. […] those relationships are absolutely key and that’s what makes things work really well for us.” [D-1]</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i="1"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[S-3]</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“We don’t have a knowledge exchange strategy, as such, it is primarily situated in one faculty and is more oriented towards public sector work or, as I said, social enterprise.” [S-2]</a:t>
            </a:r>
          </a:p>
          <a:p>
            <a:endParaRPr lang="en-GB" sz="1200" i="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“There’s been many changes that have happened at the university […] We’re currently reviewing various bits and pieces but in the eyes that I have it is fairly crucial to what we do and I was brought on board about 18 months ago in this dual role to continue on what we’re doing and to try and give us a bigger business focus.” [M-2]</a:t>
            </a:r>
          </a:p>
          <a:p>
            <a:r>
              <a:rPr lang="en-GB" sz="1200" i="1" kern="1200" dirty="0" smtClean="0">
                <a:solidFill>
                  <a:schemeClr val="tx1"/>
                </a:solidFill>
                <a:effectLst/>
                <a:latin typeface="+mn-lt"/>
                <a:ea typeface="+mn-ea"/>
                <a:cs typeface="+mn-cs"/>
              </a:rPr>
              <a:t>“That goes back to our mission as an institution that makes us a bit distinct from other larger institutions is that one of the things about engaging in the public square so public engagement but it is for the good of society so quantifying that in management terms is very difficult but we do work for the facts driven by our mission.”  [M-3]</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“SMEs are a difficult kind of sector really and you know a lot of people work in SMEs across Europe but they’re the ones, ironically, they’re struggling to get access to some of the nice things that go on in universities. So a university, the things that are happening there with 1,200 academics and about 30 different departments and facilities and all the rest of it and knowledge assets. Then to not tap into that just doesn’t make sense.” [M-1]</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5A712F-0562-BF40-8123-A227E21566B9}" type="slidenum">
              <a:rPr lang="en-US" smtClean="0"/>
              <a:t>14</a:t>
            </a:fld>
            <a:endParaRPr lang="en-US"/>
          </a:p>
        </p:txBody>
      </p:sp>
    </p:spTree>
    <p:extLst>
      <p:ext uri="{BB962C8B-B14F-4D97-AF65-F5344CB8AC3E}">
        <p14:creationId xmlns:p14="http://schemas.microsoft.com/office/powerpoint/2010/main" val="555983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9106C13B-5BD5-7B44-91B2-E1394B01E3B2}" type="datetimeFigureOut">
              <a:rPr lang="en-US" smtClean="0"/>
              <a:t>08/09/19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4E7C3-9022-6947-A181-BCA58ED1D93F}" type="slidenum">
              <a:rPr lang="en-US" smtClean="0"/>
              <a:t>‹#›</a:t>
            </a:fld>
            <a:endParaRPr lang="en-US"/>
          </a:p>
        </p:txBody>
      </p:sp>
    </p:spTree>
    <p:extLst>
      <p:ext uri="{BB962C8B-B14F-4D97-AF65-F5344CB8AC3E}">
        <p14:creationId xmlns:p14="http://schemas.microsoft.com/office/powerpoint/2010/main" val="3326807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106C13B-5BD5-7B44-91B2-E1394B01E3B2}" type="datetimeFigureOut">
              <a:rPr lang="en-US" smtClean="0"/>
              <a:t>08/09/19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4E7C3-9022-6947-A181-BCA58ED1D93F}" type="slidenum">
              <a:rPr lang="en-US" smtClean="0"/>
              <a:t>‹#›</a:t>
            </a:fld>
            <a:endParaRPr lang="en-US"/>
          </a:p>
        </p:txBody>
      </p:sp>
    </p:spTree>
    <p:extLst>
      <p:ext uri="{BB962C8B-B14F-4D97-AF65-F5344CB8AC3E}">
        <p14:creationId xmlns:p14="http://schemas.microsoft.com/office/powerpoint/2010/main" val="4191333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106C13B-5BD5-7B44-91B2-E1394B01E3B2}" type="datetimeFigureOut">
              <a:rPr lang="en-US" smtClean="0"/>
              <a:t>08/09/19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4E7C3-9022-6947-A181-BCA58ED1D93F}" type="slidenum">
              <a:rPr lang="en-US" smtClean="0"/>
              <a:t>‹#›</a:t>
            </a:fld>
            <a:endParaRPr lang="en-US"/>
          </a:p>
        </p:txBody>
      </p:sp>
    </p:spTree>
    <p:extLst>
      <p:ext uri="{BB962C8B-B14F-4D97-AF65-F5344CB8AC3E}">
        <p14:creationId xmlns:p14="http://schemas.microsoft.com/office/powerpoint/2010/main" val="76467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106C13B-5BD5-7B44-91B2-E1394B01E3B2}" type="datetimeFigureOut">
              <a:rPr lang="en-US" smtClean="0"/>
              <a:t>08/09/19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4E7C3-9022-6947-A181-BCA58ED1D93F}" type="slidenum">
              <a:rPr lang="en-US" smtClean="0"/>
              <a:t>‹#›</a:t>
            </a:fld>
            <a:endParaRPr lang="en-US"/>
          </a:p>
        </p:txBody>
      </p:sp>
    </p:spTree>
    <p:extLst>
      <p:ext uri="{BB962C8B-B14F-4D97-AF65-F5344CB8AC3E}">
        <p14:creationId xmlns:p14="http://schemas.microsoft.com/office/powerpoint/2010/main" val="379223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106C13B-5BD5-7B44-91B2-E1394B01E3B2}" type="datetimeFigureOut">
              <a:rPr lang="en-US" smtClean="0"/>
              <a:t>08/09/19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4E7C3-9022-6947-A181-BCA58ED1D93F}" type="slidenum">
              <a:rPr lang="en-US" smtClean="0"/>
              <a:t>‹#›</a:t>
            </a:fld>
            <a:endParaRPr lang="en-US"/>
          </a:p>
        </p:txBody>
      </p:sp>
    </p:spTree>
    <p:extLst>
      <p:ext uri="{BB962C8B-B14F-4D97-AF65-F5344CB8AC3E}">
        <p14:creationId xmlns:p14="http://schemas.microsoft.com/office/powerpoint/2010/main" val="2490255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9106C13B-5BD5-7B44-91B2-E1394B01E3B2}" type="datetimeFigureOut">
              <a:rPr lang="en-US" smtClean="0"/>
              <a:t>08/09/19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4E7C3-9022-6947-A181-BCA58ED1D93F}" type="slidenum">
              <a:rPr lang="en-US" smtClean="0"/>
              <a:t>‹#›</a:t>
            </a:fld>
            <a:endParaRPr lang="en-US"/>
          </a:p>
        </p:txBody>
      </p:sp>
    </p:spTree>
    <p:extLst>
      <p:ext uri="{BB962C8B-B14F-4D97-AF65-F5344CB8AC3E}">
        <p14:creationId xmlns:p14="http://schemas.microsoft.com/office/powerpoint/2010/main" val="150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9106C13B-5BD5-7B44-91B2-E1394B01E3B2}" type="datetimeFigureOut">
              <a:rPr lang="en-US" smtClean="0"/>
              <a:t>08/09/19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C4E7C3-9022-6947-A181-BCA58ED1D93F}" type="slidenum">
              <a:rPr lang="en-US" smtClean="0"/>
              <a:t>‹#›</a:t>
            </a:fld>
            <a:endParaRPr lang="en-US"/>
          </a:p>
        </p:txBody>
      </p:sp>
    </p:spTree>
    <p:extLst>
      <p:ext uri="{BB962C8B-B14F-4D97-AF65-F5344CB8AC3E}">
        <p14:creationId xmlns:p14="http://schemas.microsoft.com/office/powerpoint/2010/main" val="765634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106C13B-5BD5-7B44-91B2-E1394B01E3B2}" type="datetimeFigureOut">
              <a:rPr lang="en-US" smtClean="0"/>
              <a:t>08/09/19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C4E7C3-9022-6947-A181-BCA58ED1D93F}" type="slidenum">
              <a:rPr lang="en-US" smtClean="0"/>
              <a:t>‹#›</a:t>
            </a:fld>
            <a:endParaRPr lang="en-US"/>
          </a:p>
        </p:txBody>
      </p:sp>
    </p:spTree>
    <p:extLst>
      <p:ext uri="{BB962C8B-B14F-4D97-AF65-F5344CB8AC3E}">
        <p14:creationId xmlns:p14="http://schemas.microsoft.com/office/powerpoint/2010/main" val="277843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C13B-5BD5-7B44-91B2-E1394B01E3B2}" type="datetimeFigureOut">
              <a:rPr lang="en-US" smtClean="0"/>
              <a:t>08/09/19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C4E7C3-9022-6947-A181-BCA58ED1D93F}" type="slidenum">
              <a:rPr lang="en-US" smtClean="0"/>
              <a:t>‹#›</a:t>
            </a:fld>
            <a:endParaRPr lang="en-US"/>
          </a:p>
        </p:txBody>
      </p:sp>
    </p:spTree>
    <p:extLst>
      <p:ext uri="{BB962C8B-B14F-4D97-AF65-F5344CB8AC3E}">
        <p14:creationId xmlns:p14="http://schemas.microsoft.com/office/powerpoint/2010/main" val="312811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106C13B-5BD5-7B44-91B2-E1394B01E3B2}" type="datetimeFigureOut">
              <a:rPr lang="en-US" smtClean="0"/>
              <a:t>08/09/19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4E7C3-9022-6947-A181-BCA58ED1D93F}" type="slidenum">
              <a:rPr lang="en-US" smtClean="0"/>
              <a:t>‹#›</a:t>
            </a:fld>
            <a:endParaRPr lang="en-US"/>
          </a:p>
        </p:txBody>
      </p:sp>
    </p:spTree>
    <p:extLst>
      <p:ext uri="{BB962C8B-B14F-4D97-AF65-F5344CB8AC3E}">
        <p14:creationId xmlns:p14="http://schemas.microsoft.com/office/powerpoint/2010/main" val="3943526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106C13B-5BD5-7B44-91B2-E1394B01E3B2}" type="datetimeFigureOut">
              <a:rPr lang="en-US" smtClean="0"/>
              <a:t>08/09/19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4E7C3-9022-6947-A181-BCA58ED1D93F}" type="slidenum">
              <a:rPr lang="en-US" smtClean="0"/>
              <a:t>‹#›</a:t>
            </a:fld>
            <a:endParaRPr lang="en-US"/>
          </a:p>
        </p:txBody>
      </p:sp>
    </p:spTree>
    <p:extLst>
      <p:ext uri="{BB962C8B-B14F-4D97-AF65-F5344CB8AC3E}">
        <p14:creationId xmlns:p14="http://schemas.microsoft.com/office/powerpoint/2010/main" val="3393071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06C13B-5BD5-7B44-91B2-E1394B01E3B2}" type="datetimeFigureOut">
              <a:rPr lang="en-US" smtClean="0"/>
              <a:t>08/09/19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4E7C3-9022-6947-A181-BCA58ED1D93F}" type="slidenum">
              <a:rPr lang="en-US" smtClean="0"/>
              <a:t>‹#›</a:t>
            </a:fld>
            <a:endParaRPr lang="en-US"/>
          </a:p>
        </p:txBody>
      </p:sp>
    </p:spTree>
    <p:extLst>
      <p:ext uri="{BB962C8B-B14F-4D97-AF65-F5344CB8AC3E}">
        <p14:creationId xmlns:p14="http://schemas.microsoft.com/office/powerpoint/2010/main" val="1905785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9889"/>
            <a:ext cx="7772400" cy="1470025"/>
          </a:xfrm>
        </p:spPr>
        <p:txBody>
          <a:bodyPr>
            <a:normAutofit fontScale="90000"/>
          </a:bodyPr>
          <a:lstStyle/>
          <a:p>
            <a:pPr>
              <a:lnSpc>
                <a:spcPct val="130000"/>
              </a:lnSpc>
            </a:pPr>
            <a:r>
              <a:rPr lang="en-GB" b="1" dirty="0"/>
              <a:t>Implementing </a:t>
            </a:r>
            <a:r>
              <a:rPr lang="en-GB" b="1" dirty="0" smtClean="0"/>
              <a:t>changes </a:t>
            </a:r>
            <a:r>
              <a:rPr lang="en-GB" b="1" dirty="0"/>
              <a:t>in universities’ knowledge exchange profiles: a management perspective</a:t>
            </a:r>
            <a:r>
              <a:rPr lang="en-GB" dirty="0"/>
              <a:t/>
            </a:r>
            <a:br>
              <a:rPr lang="en-GB" dirty="0"/>
            </a:br>
            <a:endParaRPr lang="en-US" dirty="0"/>
          </a:p>
        </p:txBody>
      </p:sp>
      <p:sp>
        <p:nvSpPr>
          <p:cNvPr id="3" name="Subtitle 2"/>
          <p:cNvSpPr>
            <a:spLocks noGrp="1"/>
          </p:cNvSpPr>
          <p:nvPr>
            <p:ph type="subTitle" idx="1"/>
          </p:nvPr>
        </p:nvSpPr>
        <p:spPr/>
        <p:txBody>
          <a:bodyPr>
            <a:normAutofit fontScale="62500" lnSpcReduction="20000"/>
          </a:bodyPr>
          <a:lstStyle/>
          <a:p>
            <a:r>
              <a:rPr lang="en-GB" i="1" dirty="0"/>
              <a:t>Federica Rossi</a:t>
            </a:r>
            <a:endParaRPr lang="en-GB" dirty="0"/>
          </a:p>
          <a:p>
            <a:r>
              <a:rPr lang="en-GB" i="1" dirty="0"/>
              <a:t>Department of Management, </a:t>
            </a:r>
            <a:r>
              <a:rPr lang="en-GB" i="1" dirty="0" err="1"/>
              <a:t>Birkbeck</a:t>
            </a:r>
            <a:r>
              <a:rPr lang="en-GB" i="1" dirty="0"/>
              <a:t>, University of London</a:t>
            </a:r>
            <a:endParaRPr lang="en-GB" dirty="0"/>
          </a:p>
          <a:p>
            <a:r>
              <a:rPr lang="en-GB" i="1" dirty="0"/>
              <a:t> </a:t>
            </a:r>
            <a:endParaRPr lang="en-GB" dirty="0"/>
          </a:p>
          <a:p>
            <a:r>
              <a:rPr lang="en-GB" i="1" dirty="0" err="1"/>
              <a:t>Abhijit</a:t>
            </a:r>
            <a:r>
              <a:rPr lang="en-GB" i="1" dirty="0"/>
              <a:t> </a:t>
            </a:r>
            <a:r>
              <a:rPr lang="en-GB" i="1" dirty="0" err="1"/>
              <a:t>Sengupta</a:t>
            </a:r>
            <a:endParaRPr lang="en-GB" dirty="0"/>
          </a:p>
          <a:p>
            <a:r>
              <a:rPr lang="en-GB" i="1" dirty="0"/>
              <a:t>Kent Business School, University of Kent</a:t>
            </a:r>
            <a:endParaRPr lang="en-GB" dirty="0"/>
          </a:p>
          <a:p>
            <a:endParaRPr lang="en-US" dirty="0"/>
          </a:p>
        </p:txBody>
      </p:sp>
    </p:spTree>
    <p:extLst>
      <p:ext uri="{BB962C8B-B14F-4D97-AF65-F5344CB8AC3E}">
        <p14:creationId xmlns:p14="http://schemas.microsoft.com/office/powerpoint/2010/main" val="1700392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01743115"/>
              </p:ext>
            </p:extLst>
          </p:nvPr>
        </p:nvGraphicFramePr>
        <p:xfrm>
          <a:off x="237509" y="62868"/>
          <a:ext cx="8651879" cy="6714527"/>
        </p:xfrm>
        <a:graphic>
          <a:graphicData uri="http://schemas.openxmlformats.org/drawingml/2006/table">
            <a:tbl>
              <a:tblPr firstRow="1" bandRow="1">
                <a:tableStyleId>{69012ECD-51FC-41F1-AA8D-1B2483CD663E}</a:tableStyleId>
              </a:tblPr>
              <a:tblGrid>
                <a:gridCol w="1447326"/>
                <a:gridCol w="3357096"/>
                <a:gridCol w="3847457"/>
              </a:tblGrid>
              <a:tr h="219894">
                <a:tc>
                  <a:txBody>
                    <a:bodyPr/>
                    <a:lstStyle/>
                    <a:p>
                      <a:pPr algn="ctr">
                        <a:lnSpc>
                          <a:spcPct val="100000"/>
                        </a:lnSpc>
                        <a:spcAft>
                          <a:spcPts val="0"/>
                        </a:spcAft>
                      </a:pPr>
                      <a:r>
                        <a:rPr lang="en-GB" sz="1400" dirty="0" smtClean="0">
                          <a:effectLst/>
                          <a:latin typeface="+mn-lt"/>
                          <a:ea typeface="ＭＳ 明朝"/>
                        </a:rPr>
                        <a:t>Control system</a:t>
                      </a:r>
                      <a:endParaRPr lang="en-GB" sz="14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lnSpc>
                          <a:spcPct val="100000"/>
                        </a:lnSpc>
                        <a:spcAft>
                          <a:spcPts val="0"/>
                        </a:spcAft>
                      </a:pPr>
                      <a:r>
                        <a:rPr lang="en-GB" sz="1400" dirty="0">
                          <a:effectLst/>
                          <a:latin typeface="+mn-lt"/>
                        </a:rPr>
                        <a:t>Second-order themes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lnSpc>
                          <a:spcPct val="100000"/>
                        </a:lnSpc>
                        <a:spcAft>
                          <a:spcPts val="0"/>
                        </a:spcAft>
                      </a:pPr>
                      <a:r>
                        <a:rPr lang="en-GB" sz="1400" dirty="0">
                          <a:effectLst/>
                          <a:latin typeface="+mn-lt"/>
                        </a:rPr>
                        <a:t>First-order themes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196618">
                <a:tc rowSpan="7">
                  <a:txBody>
                    <a:bodyPr/>
                    <a:lstStyle/>
                    <a:p>
                      <a:pPr algn="ctr">
                        <a:lnSpc>
                          <a:spcPct val="100000"/>
                        </a:lnSpc>
                        <a:spcAft>
                          <a:spcPts val="0"/>
                        </a:spcAft>
                      </a:pPr>
                      <a:r>
                        <a:rPr lang="en-GB" sz="1400" kern="1200" dirty="0" smtClean="0">
                          <a:solidFill>
                            <a:schemeClr val="tx1"/>
                          </a:solidFill>
                          <a:effectLst/>
                          <a:latin typeface="+mn-lt"/>
                          <a:ea typeface="+mn-ea"/>
                          <a:cs typeface="+mn-cs"/>
                        </a:rPr>
                        <a:t>Beliefs systems</a:t>
                      </a:r>
                      <a:r>
                        <a:rPr lang="en-GB" sz="1400" dirty="0" smtClean="0">
                          <a:effectLst/>
                        </a:rPr>
                        <a:t> </a:t>
                      </a:r>
                      <a:endParaRPr lang="en-GB" sz="14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lnSpc>
                          <a:spcPct val="100000"/>
                        </a:lnSpc>
                        <a:spcAft>
                          <a:spcPts val="0"/>
                        </a:spcAft>
                      </a:pPr>
                      <a:r>
                        <a:rPr lang="en-GB" sz="1400" dirty="0">
                          <a:effectLst/>
                          <a:latin typeface="+mn-lt"/>
                        </a:rPr>
                        <a:t>KE strategy definition</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1400" dirty="0">
                          <a:effectLst/>
                          <a:latin typeface="+mn-lt"/>
                        </a:rPr>
                        <a:t>Central KE strategy</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effectLst/>
                          <a:latin typeface="+mn-lt"/>
                        </a:rPr>
                        <a:t>Departmental KE strategy</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effectLst/>
                          <a:latin typeface="+mn-lt"/>
                        </a:rPr>
                        <a:t>Strategic importance of KE</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pPr algn="ctr">
                        <a:lnSpc>
                          <a:spcPct val="100000"/>
                        </a:lnSpc>
                        <a:spcAft>
                          <a:spcPts val="0"/>
                        </a:spcAft>
                      </a:pPr>
                      <a:endParaRPr lang="en-GB" sz="1400" dirty="0">
                        <a:effectLst/>
                        <a:latin typeface="+mn-lt"/>
                        <a:ea typeface="ＭＳ 明朝"/>
                      </a:endParaRPr>
                    </a:p>
                  </a:txBody>
                  <a:tcPr marL="68580" marR="68580" marT="0" marB="0"/>
                </a:tc>
                <a:tc rowSpan="4">
                  <a:txBody>
                    <a:bodyPr/>
                    <a:lstStyle/>
                    <a:p>
                      <a:pPr algn="ctr">
                        <a:lnSpc>
                          <a:spcPct val="100000"/>
                        </a:lnSpc>
                        <a:spcAft>
                          <a:spcPts val="0"/>
                        </a:spcAft>
                      </a:pPr>
                      <a:r>
                        <a:rPr lang="en-GB" sz="1400" dirty="0">
                          <a:effectLst/>
                          <a:latin typeface="+mn-lt"/>
                        </a:rPr>
                        <a:t>KE focus and mission</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1400" dirty="0">
                          <a:effectLst/>
                          <a:latin typeface="+mn-lt"/>
                        </a:rPr>
                        <a:t>Mission</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effectLst/>
                          <a:latin typeface="+mn-lt"/>
                        </a:rPr>
                        <a:t>Definition of KE</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effectLst/>
                          <a:latin typeface="+mn-lt"/>
                        </a:rPr>
                        <a:t>KE stakeholders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effectLst/>
                          <a:latin typeface="+mn-lt"/>
                        </a:rPr>
                        <a:t>Engagement in KE</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196618">
                <a:tc rowSpan="11">
                  <a:txBody>
                    <a:bodyPr/>
                    <a:lstStyle/>
                    <a:p>
                      <a:pPr algn="ctr">
                        <a:lnSpc>
                          <a:spcPct val="100000"/>
                        </a:lnSpc>
                        <a:spcAft>
                          <a:spcPts val="0"/>
                        </a:spcAft>
                      </a:pPr>
                      <a:r>
                        <a:rPr lang="en-GB" sz="1400" kern="1200" dirty="0" smtClean="0">
                          <a:solidFill>
                            <a:schemeClr val="tx1"/>
                          </a:solidFill>
                          <a:effectLst/>
                          <a:latin typeface="+mn-lt"/>
                          <a:ea typeface="+mn-ea"/>
                          <a:cs typeface="+mn-cs"/>
                        </a:rPr>
                        <a:t>Boundary systems</a:t>
                      </a:r>
                      <a:r>
                        <a:rPr lang="en-GB" sz="1400" dirty="0" smtClean="0">
                          <a:effectLst/>
                        </a:rPr>
                        <a:t> </a:t>
                      </a:r>
                      <a:endParaRPr lang="en-GB" sz="14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rowSpan="5">
                  <a:txBody>
                    <a:bodyPr/>
                    <a:lstStyle/>
                    <a:p>
                      <a:pPr algn="ctr">
                        <a:lnSpc>
                          <a:spcPct val="100000"/>
                        </a:lnSpc>
                        <a:spcAft>
                          <a:spcPts val="0"/>
                        </a:spcAft>
                      </a:pPr>
                      <a:r>
                        <a:rPr lang="en-GB" sz="1400" dirty="0">
                          <a:solidFill>
                            <a:srgbClr val="000000"/>
                          </a:solidFill>
                          <a:effectLst/>
                          <a:latin typeface="+mn-lt"/>
                          <a:ea typeface="Times New Roman"/>
                        </a:rPr>
                        <a:t>Incentives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1400" dirty="0">
                          <a:solidFill>
                            <a:srgbClr val="000000"/>
                          </a:solidFill>
                          <a:effectLst/>
                          <a:latin typeface="+mn-lt"/>
                          <a:ea typeface="Times New Roman"/>
                        </a:rPr>
                        <a:t>Career incentives for academics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solidFill>
                            <a:srgbClr val="000000"/>
                          </a:solidFill>
                          <a:effectLst/>
                          <a:latin typeface="+mn-lt"/>
                          <a:ea typeface="Times New Roman"/>
                        </a:rPr>
                        <a:t>Incentives for managers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solidFill>
                            <a:srgbClr val="000000"/>
                          </a:solidFill>
                          <a:effectLst/>
                          <a:latin typeface="+mn-lt"/>
                          <a:ea typeface="Times New Roman"/>
                        </a:rPr>
                        <a:t>Incentives for initiatives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9894">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solidFill>
                            <a:srgbClr val="000000"/>
                          </a:solidFill>
                          <a:effectLst/>
                          <a:latin typeface="+mn-lt"/>
                          <a:ea typeface="Times New Roman"/>
                        </a:rPr>
                        <a:t>Creating awareness of KE</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9894">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solidFill>
                            <a:srgbClr val="000000"/>
                          </a:solidFill>
                          <a:effectLst/>
                          <a:latin typeface="+mn-lt"/>
                          <a:ea typeface="Times New Roman"/>
                        </a:rPr>
                        <a:t>Other incentives for academics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9894">
                <a:tc vMerge="1">
                  <a:txBody>
                    <a:bodyPr/>
                    <a:lstStyle/>
                    <a:p>
                      <a:pPr algn="ctr">
                        <a:lnSpc>
                          <a:spcPct val="100000"/>
                        </a:lnSpc>
                        <a:spcAft>
                          <a:spcPts val="0"/>
                        </a:spcAft>
                      </a:pPr>
                      <a:endParaRPr lang="en-GB" sz="1400" dirty="0">
                        <a:effectLst/>
                        <a:latin typeface="+mn-lt"/>
                        <a:ea typeface="ＭＳ 明朝"/>
                      </a:endParaRPr>
                    </a:p>
                  </a:txBody>
                  <a:tcPr marL="68580" marR="68580" marT="0" marB="0"/>
                </a:tc>
                <a:tc rowSpan="6">
                  <a:txBody>
                    <a:bodyPr/>
                    <a:lstStyle/>
                    <a:p>
                      <a:pPr algn="ctr">
                        <a:lnSpc>
                          <a:spcPct val="100000"/>
                        </a:lnSpc>
                        <a:spcAft>
                          <a:spcPts val="0"/>
                        </a:spcAft>
                      </a:pPr>
                      <a:r>
                        <a:rPr lang="en-GB" sz="1400" dirty="0">
                          <a:solidFill>
                            <a:srgbClr val="000000"/>
                          </a:solidFill>
                          <a:effectLst/>
                          <a:latin typeface="+mn-lt"/>
                          <a:ea typeface="Times New Roman"/>
                        </a:rPr>
                        <a:t>Support for KE</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1400" dirty="0">
                          <a:solidFill>
                            <a:srgbClr val="000000"/>
                          </a:solidFill>
                          <a:effectLst/>
                          <a:latin typeface="+mn-lt"/>
                          <a:ea typeface="Times New Roman"/>
                        </a:rPr>
                        <a:t>Support for KE – general</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9894">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solidFill>
                            <a:srgbClr val="000000"/>
                          </a:solidFill>
                          <a:effectLst/>
                          <a:latin typeface="+mn-lt"/>
                          <a:ea typeface="Times New Roman"/>
                        </a:rPr>
                        <a:t>Support for KE – mentoring</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9894">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solidFill>
                            <a:srgbClr val="000000"/>
                          </a:solidFill>
                          <a:effectLst/>
                          <a:latin typeface="+mn-lt"/>
                          <a:ea typeface="Times New Roman"/>
                        </a:rPr>
                        <a:t>Support for KE – meetings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9894">
                <a:tc vMerge="1">
                  <a:txBody>
                    <a:bodyPr/>
                    <a:lstStyle/>
                    <a:p>
                      <a:endParaRPr lang="en-US"/>
                    </a:p>
                  </a:txBody>
                  <a:tcPr/>
                </a:tc>
                <a:tc vMerge="1">
                  <a:txBody>
                    <a:bodyPr/>
                    <a:lstStyle/>
                    <a:p>
                      <a:pPr algn="ctr">
                        <a:lnSpc>
                          <a:spcPct val="100000"/>
                        </a:lnSpc>
                        <a:spcAft>
                          <a:spcPts val="0"/>
                        </a:spcAft>
                      </a:pPr>
                      <a:endParaRPr lang="en-GB" sz="1200">
                        <a:effectLst/>
                        <a:latin typeface="+mn-lt"/>
                        <a:ea typeface="ＭＳ 明朝"/>
                      </a:endParaRPr>
                    </a:p>
                  </a:txBody>
                  <a:tcPr marL="68580" marR="68580" marT="0" marB="0"/>
                </a:tc>
                <a:tc>
                  <a:txBody>
                    <a:bodyPr/>
                    <a:lstStyle/>
                    <a:p>
                      <a:pPr algn="ctr">
                        <a:lnSpc>
                          <a:spcPct val="100000"/>
                        </a:lnSpc>
                        <a:spcAft>
                          <a:spcPts val="0"/>
                        </a:spcAft>
                      </a:pPr>
                      <a:r>
                        <a:rPr lang="en-GB" sz="1400" dirty="0">
                          <a:solidFill>
                            <a:srgbClr val="000000"/>
                          </a:solidFill>
                          <a:effectLst/>
                          <a:latin typeface="+mn-lt"/>
                          <a:ea typeface="Times New Roman"/>
                        </a:rPr>
                        <a:t>Support for KE – seminars and workshops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9894">
                <a:tc vMerge="1">
                  <a:txBody>
                    <a:bodyPr/>
                    <a:lstStyle/>
                    <a:p>
                      <a:endParaRPr lang="en-US"/>
                    </a:p>
                  </a:txBody>
                  <a:tcPr/>
                </a:tc>
                <a:tc vMerge="1">
                  <a:txBody>
                    <a:bodyPr/>
                    <a:lstStyle/>
                    <a:p>
                      <a:pPr algn="ctr">
                        <a:lnSpc>
                          <a:spcPct val="100000"/>
                        </a:lnSpc>
                        <a:spcAft>
                          <a:spcPts val="0"/>
                        </a:spcAft>
                      </a:pPr>
                      <a:endParaRPr lang="en-GB" sz="1200" dirty="0">
                        <a:effectLst/>
                        <a:latin typeface="+mn-lt"/>
                        <a:ea typeface="ＭＳ 明朝"/>
                      </a:endParaRPr>
                    </a:p>
                  </a:txBody>
                  <a:tcPr marL="68580" marR="68580" marT="0" marB="0"/>
                </a:tc>
                <a:tc>
                  <a:txBody>
                    <a:bodyPr/>
                    <a:lstStyle/>
                    <a:p>
                      <a:pPr algn="ctr">
                        <a:lnSpc>
                          <a:spcPct val="100000"/>
                        </a:lnSpc>
                        <a:spcAft>
                          <a:spcPts val="0"/>
                        </a:spcAft>
                      </a:pPr>
                      <a:r>
                        <a:rPr lang="en-GB" sz="1400" dirty="0">
                          <a:solidFill>
                            <a:srgbClr val="000000"/>
                          </a:solidFill>
                          <a:effectLst/>
                          <a:latin typeface="+mn-lt"/>
                          <a:ea typeface="Times New Roman"/>
                        </a:rPr>
                        <a:t>Funding for KE</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9894">
                <a:tc vMerge="1">
                  <a:txBody>
                    <a:bodyPr/>
                    <a:lstStyle/>
                    <a:p>
                      <a:endParaRPr lang="en-US"/>
                    </a:p>
                  </a:txBody>
                  <a:tcPr/>
                </a:tc>
                <a:tc vMerge="1">
                  <a:txBody>
                    <a:bodyPr/>
                    <a:lstStyle/>
                    <a:p>
                      <a:pPr algn="ctr">
                        <a:lnSpc>
                          <a:spcPct val="100000"/>
                        </a:lnSpc>
                        <a:spcAft>
                          <a:spcPts val="0"/>
                        </a:spcAft>
                      </a:pPr>
                      <a:endParaRPr lang="en-GB" sz="1200" dirty="0">
                        <a:effectLst/>
                        <a:latin typeface="+mn-lt"/>
                        <a:ea typeface="ＭＳ 明朝"/>
                      </a:endParaRPr>
                    </a:p>
                  </a:txBody>
                  <a:tcPr marL="68580" marR="68580" marT="0" marB="0"/>
                </a:tc>
                <a:tc>
                  <a:txBody>
                    <a:bodyPr/>
                    <a:lstStyle/>
                    <a:p>
                      <a:pPr algn="ctr">
                        <a:lnSpc>
                          <a:spcPct val="100000"/>
                        </a:lnSpc>
                        <a:spcAft>
                          <a:spcPts val="0"/>
                        </a:spcAft>
                      </a:pPr>
                      <a:r>
                        <a:rPr lang="en-GB" sz="1400" dirty="0">
                          <a:solidFill>
                            <a:srgbClr val="000000"/>
                          </a:solidFill>
                          <a:effectLst/>
                          <a:latin typeface="+mn-lt"/>
                          <a:ea typeface="Times New Roman"/>
                        </a:rPr>
                        <a:t>Structure of KE</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196618">
                <a:tc rowSpan="3">
                  <a:txBody>
                    <a:bodyPr/>
                    <a:lstStyle/>
                    <a:p>
                      <a:pPr algn="ctr">
                        <a:lnSpc>
                          <a:spcPct val="100000"/>
                        </a:lnSpc>
                        <a:spcAft>
                          <a:spcPts val="0"/>
                        </a:spcAft>
                      </a:pPr>
                      <a:r>
                        <a:rPr lang="en-GB" sz="1400" kern="1200" dirty="0" smtClean="0">
                          <a:solidFill>
                            <a:schemeClr val="tx1"/>
                          </a:solidFill>
                          <a:effectLst/>
                          <a:latin typeface="+mn-lt"/>
                          <a:ea typeface="+mn-ea"/>
                          <a:cs typeface="+mn-cs"/>
                        </a:rPr>
                        <a:t>Diagnostic systems</a:t>
                      </a:r>
                      <a:r>
                        <a:rPr lang="en-GB" sz="1400" dirty="0" smtClean="0">
                          <a:effectLst/>
                        </a:rPr>
                        <a:t> </a:t>
                      </a:r>
                      <a:endParaRPr lang="en-GB" sz="14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lnSpc>
                          <a:spcPct val="100000"/>
                        </a:lnSpc>
                        <a:spcAft>
                          <a:spcPts val="0"/>
                        </a:spcAft>
                      </a:pPr>
                      <a:r>
                        <a:rPr lang="en-GB" sz="1400">
                          <a:solidFill>
                            <a:srgbClr val="000000"/>
                          </a:solidFill>
                          <a:effectLst/>
                          <a:latin typeface="+mn-lt"/>
                          <a:ea typeface="Times New Roman"/>
                        </a:rPr>
                        <a:t>Benchmarking, best practices</a:t>
                      </a:r>
                      <a:endParaRPr lang="en-GB" sz="140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1400" dirty="0">
                          <a:solidFill>
                            <a:srgbClr val="000000"/>
                          </a:solidFill>
                          <a:effectLst/>
                          <a:latin typeface="+mn-lt"/>
                          <a:ea typeface="Times New Roman"/>
                        </a:rPr>
                        <a:t>KE Benchmarking</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solidFill>
                            <a:srgbClr val="000000"/>
                          </a:solidFill>
                          <a:effectLst/>
                          <a:latin typeface="+mn-lt"/>
                          <a:ea typeface="Times New Roman"/>
                        </a:rPr>
                        <a:t>Best practices in KE assessment</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solidFill>
                            <a:srgbClr val="000000"/>
                          </a:solidFill>
                          <a:effectLst/>
                          <a:latin typeface="+mn-lt"/>
                          <a:ea typeface="Times New Roman"/>
                        </a:rPr>
                        <a:t>Reporting issues in KE assessment</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196618">
                <a:tc rowSpan="8">
                  <a:txBody>
                    <a:bodyPr/>
                    <a:lstStyle/>
                    <a:p>
                      <a:pPr algn="ctr">
                        <a:lnSpc>
                          <a:spcPct val="100000"/>
                        </a:lnSpc>
                        <a:spcAft>
                          <a:spcPts val="0"/>
                        </a:spcAft>
                      </a:pPr>
                      <a:r>
                        <a:rPr lang="en-GB" sz="1400" kern="1200" dirty="0" smtClean="0">
                          <a:solidFill>
                            <a:schemeClr val="tx1"/>
                          </a:solidFill>
                          <a:effectLst/>
                          <a:latin typeface="+mn-lt"/>
                          <a:ea typeface="+mn-ea"/>
                          <a:cs typeface="+mn-cs"/>
                        </a:rPr>
                        <a:t>Interaction systems</a:t>
                      </a:r>
                      <a:r>
                        <a:rPr lang="en-GB" sz="1400" dirty="0" smtClean="0">
                          <a:effectLst/>
                        </a:rPr>
                        <a:t> </a:t>
                      </a:r>
                      <a:endParaRPr lang="en-GB" sz="14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rowSpan="5">
                  <a:txBody>
                    <a:bodyPr/>
                    <a:lstStyle/>
                    <a:p>
                      <a:pPr algn="ctr">
                        <a:lnSpc>
                          <a:spcPct val="100000"/>
                        </a:lnSpc>
                        <a:spcAft>
                          <a:spcPts val="0"/>
                        </a:spcAft>
                      </a:pPr>
                      <a:r>
                        <a:rPr lang="en-GB" sz="1400">
                          <a:solidFill>
                            <a:srgbClr val="000000"/>
                          </a:solidFill>
                          <a:effectLst/>
                          <a:latin typeface="+mn-lt"/>
                          <a:ea typeface="Times New Roman"/>
                        </a:rPr>
                        <a:t>Interactions within university</a:t>
                      </a:r>
                      <a:endParaRPr lang="en-GB" sz="1400">
                        <a:effectLst/>
                        <a:latin typeface="+mn-lt"/>
                        <a:ea typeface="ＭＳ 明朝"/>
                      </a:endParaRPr>
                    </a:p>
                    <a:p>
                      <a:pPr algn="ctr">
                        <a:lnSpc>
                          <a:spcPct val="100000"/>
                        </a:lnSpc>
                        <a:spcAft>
                          <a:spcPts val="0"/>
                        </a:spcAft>
                      </a:pPr>
                      <a:r>
                        <a:rPr lang="en-GB" sz="1400">
                          <a:solidFill>
                            <a:srgbClr val="000000"/>
                          </a:solidFill>
                          <a:effectLst/>
                          <a:latin typeface="+mn-lt"/>
                          <a:ea typeface="Times New Roman"/>
                        </a:rPr>
                        <a:t> </a:t>
                      </a:r>
                      <a:endParaRPr lang="en-GB" sz="140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1400" dirty="0">
                          <a:solidFill>
                            <a:srgbClr val="000000"/>
                          </a:solidFill>
                          <a:effectLst/>
                          <a:latin typeface="+mn-lt"/>
                          <a:ea typeface="Times New Roman"/>
                        </a:rPr>
                        <a:t>Institution-level collaborations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solidFill>
                            <a:srgbClr val="000000"/>
                          </a:solidFill>
                          <a:effectLst/>
                          <a:latin typeface="+mn-lt"/>
                          <a:ea typeface="Times New Roman"/>
                        </a:rPr>
                        <a:t>Faculty-level collaborations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solidFill>
                            <a:srgbClr val="000000"/>
                          </a:solidFill>
                          <a:effectLst/>
                          <a:latin typeface="+mn-lt"/>
                          <a:ea typeface="Times New Roman"/>
                        </a:rPr>
                        <a:t>Department-level collaborations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solidFill>
                            <a:srgbClr val="000000"/>
                          </a:solidFill>
                          <a:effectLst/>
                          <a:latin typeface="+mn-lt"/>
                          <a:ea typeface="Times New Roman"/>
                        </a:rPr>
                        <a:t>Student collaborations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618">
                <a:tc vMerge="1">
                  <a:txBody>
                    <a:bodyPr/>
                    <a:lstStyle/>
                    <a:p>
                      <a:endParaRPr lang="en-US"/>
                    </a:p>
                  </a:txBody>
                  <a:tcPr/>
                </a:tc>
                <a:tc vMerge="1">
                  <a:txBody>
                    <a:bodyPr/>
                    <a:lstStyle/>
                    <a:p>
                      <a:endParaRPr lang="en-US"/>
                    </a:p>
                  </a:txBody>
                  <a:tcPr/>
                </a:tc>
                <a:tc>
                  <a:txBody>
                    <a:bodyPr/>
                    <a:lstStyle/>
                    <a:p>
                      <a:pPr algn="ctr">
                        <a:lnSpc>
                          <a:spcPct val="100000"/>
                        </a:lnSpc>
                        <a:spcAft>
                          <a:spcPts val="0"/>
                        </a:spcAft>
                      </a:pPr>
                      <a:r>
                        <a:rPr lang="en-GB" sz="1400" dirty="0">
                          <a:solidFill>
                            <a:srgbClr val="000000"/>
                          </a:solidFill>
                          <a:effectLst/>
                          <a:latin typeface="+mn-lt"/>
                          <a:ea typeface="Times New Roman"/>
                        </a:rPr>
                        <a:t>Interdisciplinary collaborations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98334">
                <a:tc vMerge="1">
                  <a:txBody>
                    <a:bodyPr/>
                    <a:lstStyle/>
                    <a:p>
                      <a:pPr algn="ctr">
                        <a:lnSpc>
                          <a:spcPct val="100000"/>
                        </a:lnSpc>
                        <a:spcAft>
                          <a:spcPts val="0"/>
                        </a:spcAft>
                      </a:pPr>
                      <a:endParaRPr lang="en-GB" sz="1400" dirty="0">
                        <a:effectLst/>
                        <a:latin typeface="+mn-lt"/>
                        <a:ea typeface="ＭＳ 明朝"/>
                      </a:endParaRPr>
                    </a:p>
                  </a:txBody>
                  <a:tcPr marL="68580" marR="68580" marT="0" marB="0" anchor="ctr"/>
                </a:tc>
                <a:tc rowSpan="3">
                  <a:txBody>
                    <a:bodyPr/>
                    <a:lstStyle/>
                    <a:p>
                      <a:pPr algn="ctr">
                        <a:lnSpc>
                          <a:spcPct val="100000"/>
                        </a:lnSpc>
                        <a:spcAft>
                          <a:spcPts val="0"/>
                        </a:spcAft>
                      </a:pPr>
                      <a:r>
                        <a:rPr lang="en-GB" sz="1400" dirty="0">
                          <a:solidFill>
                            <a:srgbClr val="000000"/>
                          </a:solidFill>
                          <a:effectLst/>
                          <a:latin typeface="+mn-lt"/>
                          <a:ea typeface="Times New Roman"/>
                        </a:rPr>
                        <a:t>Incentives for collaboration between researchers</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1400" dirty="0">
                          <a:solidFill>
                            <a:srgbClr val="000000"/>
                          </a:solidFill>
                          <a:effectLst/>
                          <a:latin typeface="+mn-lt"/>
                          <a:ea typeface="Times New Roman"/>
                        </a:rPr>
                        <a:t>Strategies to encourage collaboration</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98334">
                <a:tc vMerge="1">
                  <a:txBody>
                    <a:bodyPr/>
                    <a:lstStyle/>
                    <a:p>
                      <a:endParaRPr lang="en-US"/>
                    </a:p>
                  </a:txBody>
                  <a:tcPr/>
                </a:tc>
                <a:tc vMerge="1">
                  <a:txBody>
                    <a:bodyPr/>
                    <a:lstStyle/>
                    <a:p>
                      <a:pPr algn="ctr">
                        <a:lnSpc>
                          <a:spcPct val="100000"/>
                        </a:lnSpc>
                        <a:spcAft>
                          <a:spcPts val="0"/>
                        </a:spcAft>
                      </a:pPr>
                      <a:endParaRPr lang="en-GB" sz="1200" dirty="0">
                        <a:effectLst/>
                        <a:latin typeface="+mn-lt"/>
                        <a:ea typeface="ＭＳ 明朝"/>
                      </a:endParaRPr>
                    </a:p>
                  </a:txBody>
                  <a:tcPr marL="68580" marR="68580" marT="0" marB="0" anchor="ctr"/>
                </a:tc>
                <a:tc>
                  <a:txBody>
                    <a:bodyPr/>
                    <a:lstStyle/>
                    <a:p>
                      <a:pPr algn="ctr">
                        <a:spcAft>
                          <a:spcPts val="0"/>
                        </a:spcAft>
                      </a:pPr>
                      <a:r>
                        <a:rPr lang="en-GB" sz="1400" dirty="0">
                          <a:solidFill>
                            <a:srgbClr val="000000"/>
                          </a:solidFill>
                          <a:effectLst/>
                          <a:latin typeface="+mn-lt"/>
                          <a:ea typeface="Times New Roman"/>
                        </a:rPr>
                        <a:t>Strategies to encourage </a:t>
                      </a:r>
                      <a:r>
                        <a:rPr lang="en-GB" sz="1400" dirty="0" err="1">
                          <a:solidFill>
                            <a:srgbClr val="000000"/>
                          </a:solidFill>
                          <a:effectLst/>
                          <a:latin typeface="+mn-lt"/>
                          <a:ea typeface="Times New Roman"/>
                        </a:rPr>
                        <a:t>interdisciplinarity</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98334">
                <a:tc vMerge="1">
                  <a:txBody>
                    <a:bodyPr/>
                    <a:lstStyle/>
                    <a:p>
                      <a:endParaRPr lang="en-US"/>
                    </a:p>
                  </a:txBody>
                  <a:tcPr/>
                </a:tc>
                <a:tc vMerge="1">
                  <a:txBody>
                    <a:bodyPr/>
                    <a:lstStyle/>
                    <a:p>
                      <a:pPr algn="ctr">
                        <a:lnSpc>
                          <a:spcPct val="100000"/>
                        </a:lnSpc>
                        <a:spcAft>
                          <a:spcPts val="0"/>
                        </a:spcAft>
                      </a:pPr>
                      <a:endParaRPr lang="en-GB" sz="1200" dirty="0">
                        <a:effectLst/>
                        <a:latin typeface="+mn-lt"/>
                        <a:ea typeface="ＭＳ 明朝"/>
                      </a:endParaRPr>
                    </a:p>
                  </a:txBody>
                  <a:tcPr marL="68580" marR="68580" marT="0" marB="0" anchor="ctr"/>
                </a:tc>
                <a:tc>
                  <a:txBody>
                    <a:bodyPr/>
                    <a:lstStyle/>
                    <a:p>
                      <a:pPr algn="ctr">
                        <a:spcAft>
                          <a:spcPts val="0"/>
                        </a:spcAft>
                      </a:pPr>
                      <a:r>
                        <a:rPr lang="en-GB" sz="1400" dirty="0">
                          <a:solidFill>
                            <a:srgbClr val="000000"/>
                          </a:solidFill>
                          <a:effectLst/>
                          <a:latin typeface="+mn-lt"/>
                          <a:ea typeface="Times New Roman"/>
                        </a:rPr>
                        <a:t>Events to encourage collaboration</a:t>
                      </a:r>
                      <a:endParaRPr lang="en-GB" sz="1400" dirty="0">
                        <a:effectLst/>
                        <a:latin typeface="+mn-lt"/>
                        <a:ea typeface="ＭＳ 明朝"/>
                      </a:endParaRPr>
                    </a:p>
                  </a:txBody>
                  <a:tcPr marL="68580" marR="68580" marT="0" marB="0"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Content Placeholder 2"/>
          <p:cNvSpPr txBox="1">
            <a:spLocks/>
          </p:cNvSpPr>
          <p:nvPr/>
        </p:nvSpPr>
        <p:spPr>
          <a:xfrm>
            <a:off x="238893" y="364670"/>
            <a:ext cx="8650495" cy="624969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30000"/>
              </a:lnSpc>
            </a:pPr>
            <a:endParaRPr lang="en-GB" sz="2400" dirty="0"/>
          </a:p>
        </p:txBody>
      </p:sp>
    </p:spTree>
    <p:extLst>
      <p:ext uri="{BB962C8B-B14F-4D97-AF65-F5344CB8AC3E}">
        <p14:creationId xmlns:p14="http://schemas.microsoft.com/office/powerpoint/2010/main" val="1198860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64914112"/>
              </p:ext>
            </p:extLst>
          </p:nvPr>
        </p:nvGraphicFramePr>
        <p:xfrm>
          <a:off x="237513" y="2309247"/>
          <a:ext cx="8651875" cy="3855720"/>
        </p:xfrm>
        <a:graphic>
          <a:graphicData uri="http://schemas.openxmlformats.org/drawingml/2006/table">
            <a:tbl>
              <a:tblPr firstRow="1" bandRow="1">
                <a:tableStyleId>{69012ECD-51FC-41F1-AA8D-1B2483CD663E}</a:tableStyleId>
              </a:tblPr>
              <a:tblGrid>
                <a:gridCol w="1730375"/>
                <a:gridCol w="1730375"/>
                <a:gridCol w="1730375"/>
                <a:gridCol w="1730375"/>
                <a:gridCol w="1730375"/>
              </a:tblGrid>
              <a:tr h="370840">
                <a:tc>
                  <a:txBody>
                    <a:bodyPr/>
                    <a:lstStyle/>
                    <a:p>
                      <a:pPr algn="ctr">
                        <a:spcAft>
                          <a:spcPts val="0"/>
                        </a:spcAft>
                      </a:pPr>
                      <a:r>
                        <a:rPr lang="en-GB" sz="1800" dirty="0">
                          <a:effectLst/>
                        </a:rPr>
                        <a:t>Second-order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First-order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KE specialization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KE mixing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KE diversification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rowSpan="3">
                  <a:txBody>
                    <a:bodyPr/>
                    <a:lstStyle/>
                    <a:p>
                      <a:pPr algn="ctr">
                        <a:spcAft>
                          <a:spcPts val="0"/>
                        </a:spcAft>
                      </a:pPr>
                      <a:r>
                        <a:rPr lang="en-GB" sz="1800" dirty="0">
                          <a:effectLst/>
                        </a:rPr>
                        <a:t>KE strategy definition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800" dirty="0">
                          <a:effectLst/>
                        </a:rPr>
                        <a:t>Central KE strategy</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dirty="0">
                          <a:effectLst/>
                        </a:rPr>
                        <a:t>Departmental KE strategy</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dirty="0">
                          <a:effectLst/>
                        </a:rPr>
                        <a:t>Strategic importance of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rowSpan="4">
                  <a:txBody>
                    <a:bodyPr/>
                    <a:lstStyle/>
                    <a:p>
                      <a:pPr algn="ctr">
                        <a:spcAft>
                          <a:spcPts val="0"/>
                        </a:spcAft>
                      </a:pPr>
                      <a:r>
                        <a:rPr lang="en-GB" sz="1800">
                          <a:effectLst/>
                        </a:rPr>
                        <a:t>KE focus and mission</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800" dirty="0">
                          <a:effectLst/>
                        </a:rPr>
                        <a:t>Mission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a:effectLst/>
                        </a:rPr>
                        <a:t>Definition of KE</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a:effectLst/>
                        </a:rPr>
                        <a:t>KE stakeholders</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dirty="0">
                          <a:effectLst/>
                        </a:rPr>
                        <a:t>Engagement in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Content Placeholder 2"/>
          <p:cNvSpPr txBox="1">
            <a:spLocks/>
          </p:cNvSpPr>
          <p:nvPr/>
        </p:nvSpPr>
        <p:spPr>
          <a:xfrm>
            <a:off x="238893" y="364670"/>
            <a:ext cx="8650495" cy="624969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30000"/>
              </a:lnSpc>
            </a:pPr>
            <a:r>
              <a:rPr lang="en-GB" sz="2400" dirty="0" smtClean="0"/>
              <a:t>Themes relating to belief systems interventions: prevalent in all change patterns, however, different types of interventions matter</a:t>
            </a:r>
            <a:endParaRPr lang="en-GB" sz="2400" dirty="0"/>
          </a:p>
        </p:txBody>
      </p:sp>
    </p:spTree>
    <p:extLst>
      <p:ext uri="{BB962C8B-B14F-4D97-AF65-F5344CB8AC3E}">
        <p14:creationId xmlns:p14="http://schemas.microsoft.com/office/powerpoint/2010/main" val="2246934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64702187"/>
              </p:ext>
            </p:extLst>
          </p:nvPr>
        </p:nvGraphicFramePr>
        <p:xfrm>
          <a:off x="237513" y="2309247"/>
          <a:ext cx="8651875" cy="3855720"/>
        </p:xfrm>
        <a:graphic>
          <a:graphicData uri="http://schemas.openxmlformats.org/drawingml/2006/table">
            <a:tbl>
              <a:tblPr firstRow="1" bandRow="1">
                <a:tableStyleId>{69012ECD-51FC-41F1-AA8D-1B2483CD663E}</a:tableStyleId>
              </a:tblPr>
              <a:tblGrid>
                <a:gridCol w="1730375"/>
                <a:gridCol w="1730375"/>
                <a:gridCol w="1730375"/>
                <a:gridCol w="1730375"/>
                <a:gridCol w="1730375"/>
              </a:tblGrid>
              <a:tr h="370840">
                <a:tc>
                  <a:txBody>
                    <a:bodyPr/>
                    <a:lstStyle/>
                    <a:p>
                      <a:pPr algn="ctr">
                        <a:spcAft>
                          <a:spcPts val="0"/>
                        </a:spcAft>
                      </a:pPr>
                      <a:r>
                        <a:rPr lang="en-GB" sz="1800" dirty="0">
                          <a:effectLst/>
                        </a:rPr>
                        <a:t>Second-order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First-order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KE specialization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KE mixing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KE diversification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rowSpan="3">
                  <a:txBody>
                    <a:bodyPr/>
                    <a:lstStyle/>
                    <a:p>
                      <a:pPr algn="ctr">
                        <a:spcAft>
                          <a:spcPts val="0"/>
                        </a:spcAft>
                      </a:pPr>
                      <a:r>
                        <a:rPr lang="en-GB" sz="1800" dirty="0">
                          <a:effectLst/>
                        </a:rPr>
                        <a:t>KE strategy definition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800" dirty="0">
                          <a:effectLst/>
                        </a:rPr>
                        <a:t>Central KE strategy</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dirty="0">
                          <a:effectLst/>
                        </a:rPr>
                        <a:t>Departmental KE strategy</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dirty="0">
                          <a:effectLst/>
                        </a:rPr>
                        <a:t>Strategic importance of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rowSpan="4">
                  <a:txBody>
                    <a:bodyPr/>
                    <a:lstStyle/>
                    <a:p>
                      <a:pPr algn="ctr">
                        <a:spcAft>
                          <a:spcPts val="0"/>
                        </a:spcAft>
                      </a:pPr>
                      <a:r>
                        <a:rPr lang="en-GB" sz="1800">
                          <a:effectLst/>
                        </a:rPr>
                        <a:t>KE focus and mission</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800" dirty="0">
                          <a:effectLst/>
                        </a:rPr>
                        <a:t>Mission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a:effectLst/>
                        </a:rPr>
                        <a:t>Definition of KE</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a:effectLst/>
                        </a:rPr>
                        <a:t>KE stakeholders</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dirty="0">
                          <a:effectLst/>
                        </a:rPr>
                        <a:t>Engagement in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Content Placeholder 2"/>
          <p:cNvSpPr txBox="1">
            <a:spLocks/>
          </p:cNvSpPr>
          <p:nvPr/>
        </p:nvSpPr>
        <p:spPr>
          <a:xfrm>
            <a:off x="238893" y="364670"/>
            <a:ext cx="8650495" cy="624969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30000"/>
              </a:lnSpc>
            </a:pPr>
            <a:r>
              <a:rPr lang="en-GB" sz="2400" dirty="0" smtClean="0"/>
              <a:t>Themes relating to belief systems interventions: prevalent in all change patterns, however, different types of interventions matter</a:t>
            </a:r>
            <a:endParaRPr lang="en-GB" sz="2400" dirty="0"/>
          </a:p>
        </p:txBody>
      </p:sp>
      <p:sp>
        <p:nvSpPr>
          <p:cNvPr id="5" name="Rectangular Callout 4"/>
          <p:cNvSpPr/>
          <p:nvPr/>
        </p:nvSpPr>
        <p:spPr>
          <a:xfrm>
            <a:off x="3667320" y="2412910"/>
            <a:ext cx="3654360" cy="1736367"/>
          </a:xfrm>
          <a:prstGeom prst="wedgeRectCallout">
            <a:avLst/>
          </a:prstGeom>
          <a:solidFill>
            <a:srgbClr val="C0504D"/>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solidFill>
                  <a:schemeClr val="tx1"/>
                </a:solidFill>
              </a:rPr>
              <a:t>“We don’t have a knowledge exchange strategy, as such, it is primarily situated in one faculty and is more oriented towards public sector work </a:t>
            </a:r>
            <a:r>
              <a:rPr lang="en-GB" i="1" dirty="0" smtClean="0">
                <a:solidFill>
                  <a:schemeClr val="tx1"/>
                </a:solidFill>
              </a:rPr>
              <a:t>or </a:t>
            </a:r>
            <a:r>
              <a:rPr lang="en-GB" i="1" dirty="0">
                <a:solidFill>
                  <a:schemeClr val="tx1"/>
                </a:solidFill>
              </a:rPr>
              <a:t>social enterprise.” [S-2]</a:t>
            </a:r>
          </a:p>
        </p:txBody>
      </p:sp>
    </p:spTree>
    <p:extLst>
      <p:ext uri="{BB962C8B-B14F-4D97-AF65-F5344CB8AC3E}">
        <p14:creationId xmlns:p14="http://schemas.microsoft.com/office/powerpoint/2010/main" val="2640428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28040595"/>
              </p:ext>
            </p:extLst>
          </p:nvPr>
        </p:nvGraphicFramePr>
        <p:xfrm>
          <a:off x="237513" y="2309247"/>
          <a:ext cx="8651875" cy="3855720"/>
        </p:xfrm>
        <a:graphic>
          <a:graphicData uri="http://schemas.openxmlformats.org/drawingml/2006/table">
            <a:tbl>
              <a:tblPr firstRow="1" bandRow="1">
                <a:tableStyleId>{69012ECD-51FC-41F1-AA8D-1B2483CD663E}</a:tableStyleId>
              </a:tblPr>
              <a:tblGrid>
                <a:gridCol w="1730375"/>
                <a:gridCol w="1730375"/>
                <a:gridCol w="1730375"/>
                <a:gridCol w="1730375"/>
                <a:gridCol w="1730375"/>
              </a:tblGrid>
              <a:tr h="370840">
                <a:tc>
                  <a:txBody>
                    <a:bodyPr/>
                    <a:lstStyle/>
                    <a:p>
                      <a:pPr algn="ctr">
                        <a:spcAft>
                          <a:spcPts val="0"/>
                        </a:spcAft>
                      </a:pPr>
                      <a:r>
                        <a:rPr lang="en-GB" sz="1800" dirty="0">
                          <a:effectLst/>
                        </a:rPr>
                        <a:t>Second-order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First-order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KE specialization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KE mixing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KE diversification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rowSpan="3">
                  <a:txBody>
                    <a:bodyPr/>
                    <a:lstStyle/>
                    <a:p>
                      <a:pPr algn="ctr">
                        <a:spcAft>
                          <a:spcPts val="0"/>
                        </a:spcAft>
                      </a:pPr>
                      <a:r>
                        <a:rPr lang="en-GB" sz="1800" dirty="0">
                          <a:effectLst/>
                        </a:rPr>
                        <a:t>KE strategy definition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800" dirty="0">
                          <a:effectLst/>
                        </a:rPr>
                        <a:t>Central KE strategy</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dirty="0">
                          <a:effectLst/>
                        </a:rPr>
                        <a:t>Departmental KE strategy</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dirty="0">
                          <a:effectLst/>
                        </a:rPr>
                        <a:t>Strategic importance of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rowSpan="4">
                  <a:txBody>
                    <a:bodyPr/>
                    <a:lstStyle/>
                    <a:p>
                      <a:pPr algn="ctr">
                        <a:spcAft>
                          <a:spcPts val="0"/>
                        </a:spcAft>
                      </a:pPr>
                      <a:r>
                        <a:rPr lang="en-GB" sz="1800">
                          <a:effectLst/>
                        </a:rPr>
                        <a:t>KE focus and mission</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800" dirty="0">
                          <a:effectLst/>
                        </a:rPr>
                        <a:t>Mission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a:effectLst/>
                        </a:rPr>
                        <a:t>Definition of KE</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a:effectLst/>
                        </a:rPr>
                        <a:t>KE stakeholders</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dirty="0">
                          <a:effectLst/>
                        </a:rPr>
                        <a:t>Engagement in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Content Placeholder 2"/>
          <p:cNvSpPr txBox="1">
            <a:spLocks/>
          </p:cNvSpPr>
          <p:nvPr/>
        </p:nvSpPr>
        <p:spPr>
          <a:xfrm>
            <a:off x="238893" y="364670"/>
            <a:ext cx="8650495" cy="624969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30000"/>
              </a:lnSpc>
            </a:pPr>
            <a:r>
              <a:rPr lang="en-GB" sz="2400" dirty="0" smtClean="0"/>
              <a:t>Themes relating to belief systems interventions: prevalent in all change patterns, however, different types of interventions matter</a:t>
            </a:r>
            <a:endParaRPr lang="en-GB" sz="2400" dirty="0"/>
          </a:p>
        </p:txBody>
      </p:sp>
      <p:sp>
        <p:nvSpPr>
          <p:cNvPr id="6" name="Rectangular Callout 5"/>
          <p:cNvSpPr/>
          <p:nvPr/>
        </p:nvSpPr>
        <p:spPr>
          <a:xfrm>
            <a:off x="5403788" y="894100"/>
            <a:ext cx="3356310" cy="3356112"/>
          </a:xfrm>
          <a:prstGeom prst="wedgeRectCallout">
            <a:avLst/>
          </a:prstGeom>
          <a:solidFill>
            <a:srgbClr val="C0504D"/>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solidFill>
                  <a:schemeClr val="tx1"/>
                </a:solidFill>
              </a:rPr>
              <a:t>That goes back to our mission as an institution that makes us a bit distinct from other larger institutions is that one of the things about engaging in the public square so public engagement but it is for the good of society so quantifying that in management terms is very difficult but we do work </a:t>
            </a:r>
            <a:r>
              <a:rPr lang="en-GB" i="1" dirty="0" smtClean="0">
                <a:solidFill>
                  <a:schemeClr val="tx1"/>
                </a:solidFill>
              </a:rPr>
              <a:t>driven </a:t>
            </a:r>
            <a:r>
              <a:rPr lang="en-GB" i="1" dirty="0">
                <a:solidFill>
                  <a:schemeClr val="tx1"/>
                </a:solidFill>
              </a:rPr>
              <a:t>by our </a:t>
            </a:r>
            <a:r>
              <a:rPr lang="en-GB" i="1" dirty="0" smtClean="0">
                <a:solidFill>
                  <a:schemeClr val="tx1"/>
                </a:solidFill>
              </a:rPr>
              <a:t>missio</a:t>
            </a:r>
            <a:r>
              <a:rPr lang="en-GB" i="1" dirty="0">
                <a:solidFill>
                  <a:schemeClr val="tx1"/>
                </a:solidFill>
              </a:rPr>
              <a:t>n</a:t>
            </a:r>
            <a:r>
              <a:rPr lang="en-GB" i="1" dirty="0" smtClean="0">
                <a:solidFill>
                  <a:schemeClr val="tx1"/>
                </a:solidFill>
              </a:rPr>
              <a:t>”  </a:t>
            </a:r>
            <a:r>
              <a:rPr lang="en-GB" i="1" dirty="0">
                <a:solidFill>
                  <a:schemeClr val="tx1"/>
                </a:solidFill>
              </a:rPr>
              <a:t>[M-3]</a:t>
            </a:r>
            <a:endParaRPr lang="en-US" dirty="0"/>
          </a:p>
        </p:txBody>
      </p:sp>
    </p:spTree>
    <p:extLst>
      <p:ext uri="{BB962C8B-B14F-4D97-AF65-F5344CB8AC3E}">
        <p14:creationId xmlns:p14="http://schemas.microsoft.com/office/powerpoint/2010/main" val="25396720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48775961"/>
              </p:ext>
            </p:extLst>
          </p:nvPr>
        </p:nvGraphicFramePr>
        <p:xfrm>
          <a:off x="237513" y="2309247"/>
          <a:ext cx="8651875" cy="3855720"/>
        </p:xfrm>
        <a:graphic>
          <a:graphicData uri="http://schemas.openxmlformats.org/drawingml/2006/table">
            <a:tbl>
              <a:tblPr firstRow="1" bandRow="1">
                <a:tableStyleId>{69012ECD-51FC-41F1-AA8D-1B2483CD663E}</a:tableStyleId>
              </a:tblPr>
              <a:tblGrid>
                <a:gridCol w="1730375"/>
                <a:gridCol w="1730375"/>
                <a:gridCol w="1730375"/>
                <a:gridCol w="1730375"/>
                <a:gridCol w="1730375"/>
              </a:tblGrid>
              <a:tr h="370840">
                <a:tc>
                  <a:txBody>
                    <a:bodyPr/>
                    <a:lstStyle/>
                    <a:p>
                      <a:pPr algn="ctr">
                        <a:spcAft>
                          <a:spcPts val="0"/>
                        </a:spcAft>
                      </a:pPr>
                      <a:r>
                        <a:rPr lang="en-GB" sz="1800" dirty="0">
                          <a:effectLst/>
                        </a:rPr>
                        <a:t>Second-order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First-order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KE specialization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KE mixing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spcAft>
                          <a:spcPts val="0"/>
                        </a:spcAft>
                      </a:pPr>
                      <a:r>
                        <a:rPr lang="en-GB" sz="1800" dirty="0">
                          <a:effectLst/>
                        </a:rPr>
                        <a:t>KE diversification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rowSpan="3">
                  <a:txBody>
                    <a:bodyPr/>
                    <a:lstStyle/>
                    <a:p>
                      <a:pPr algn="ctr">
                        <a:spcAft>
                          <a:spcPts val="0"/>
                        </a:spcAft>
                      </a:pPr>
                      <a:r>
                        <a:rPr lang="en-GB" sz="1800" dirty="0">
                          <a:effectLst/>
                        </a:rPr>
                        <a:t>KE strategy definition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800" dirty="0">
                          <a:effectLst/>
                        </a:rPr>
                        <a:t>Central KE strategy</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dirty="0">
                          <a:effectLst/>
                        </a:rPr>
                        <a:t>Departmental KE strategy</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dirty="0">
                          <a:effectLst/>
                        </a:rPr>
                        <a:t>Strategic importance of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rowSpan="4">
                  <a:txBody>
                    <a:bodyPr/>
                    <a:lstStyle/>
                    <a:p>
                      <a:pPr algn="ctr">
                        <a:spcAft>
                          <a:spcPts val="0"/>
                        </a:spcAft>
                      </a:pPr>
                      <a:r>
                        <a:rPr lang="en-GB" sz="1800">
                          <a:effectLst/>
                        </a:rPr>
                        <a:t>KE focus and mission</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800" dirty="0">
                          <a:effectLst/>
                        </a:rPr>
                        <a:t>Mission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a:effectLst/>
                        </a:rPr>
                        <a:t>Definition of KE</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a:effectLst/>
                        </a:rPr>
                        <a:t>KE stakeholders</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0840">
                <a:tc vMerge="1">
                  <a:txBody>
                    <a:bodyPr/>
                    <a:lstStyle/>
                    <a:p>
                      <a:endParaRPr lang="en-US"/>
                    </a:p>
                  </a:txBody>
                  <a:tcPr/>
                </a:tc>
                <a:tc>
                  <a:txBody>
                    <a:bodyPr/>
                    <a:lstStyle/>
                    <a:p>
                      <a:pPr algn="ctr">
                        <a:spcAft>
                          <a:spcPts val="0"/>
                        </a:spcAft>
                      </a:pPr>
                      <a:r>
                        <a:rPr lang="en-GB" sz="1800" dirty="0">
                          <a:effectLst/>
                        </a:rPr>
                        <a:t>Engagement in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Content Placeholder 2"/>
          <p:cNvSpPr txBox="1">
            <a:spLocks/>
          </p:cNvSpPr>
          <p:nvPr/>
        </p:nvSpPr>
        <p:spPr>
          <a:xfrm>
            <a:off x="238893" y="364670"/>
            <a:ext cx="8650495" cy="624969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30000"/>
              </a:lnSpc>
            </a:pPr>
            <a:r>
              <a:rPr lang="en-GB" sz="2400" dirty="0" smtClean="0"/>
              <a:t>Themes relating to belief systems interventions: prevalent in all change patterns, however, different types of interventions matter</a:t>
            </a:r>
            <a:endParaRPr lang="en-GB" sz="2400" dirty="0"/>
          </a:p>
        </p:txBody>
      </p:sp>
      <p:sp>
        <p:nvSpPr>
          <p:cNvPr id="6" name="Rectangular Callout 5"/>
          <p:cNvSpPr/>
          <p:nvPr/>
        </p:nvSpPr>
        <p:spPr>
          <a:xfrm>
            <a:off x="4911357" y="181411"/>
            <a:ext cx="3978031" cy="2565677"/>
          </a:xfrm>
          <a:prstGeom prst="wedgeRectCallout">
            <a:avLst>
              <a:gd name="adj1" fmla="val 22827"/>
              <a:gd name="adj2" fmla="val 62500"/>
            </a:avLst>
          </a:prstGeom>
          <a:solidFill>
            <a:srgbClr val="C0504D"/>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i="1" dirty="0">
                <a:solidFill>
                  <a:schemeClr val="tx1"/>
                </a:solidFill>
              </a:rPr>
              <a:t>“The way [the university] seems to be going is that a lot of knowledge exchange activities are being centralized […] there is obviously engagement with academics based in sort of faculties and schools but the overall management of knowledge exchange activities sit centrally and sort of rests with not academic staff.”  [D-2]</a:t>
            </a:r>
            <a:endParaRPr lang="en-GB" dirty="0">
              <a:solidFill>
                <a:schemeClr val="tx1"/>
              </a:solidFill>
            </a:endParaRPr>
          </a:p>
        </p:txBody>
      </p:sp>
    </p:spTree>
    <p:extLst>
      <p:ext uri="{BB962C8B-B14F-4D97-AF65-F5344CB8AC3E}">
        <p14:creationId xmlns:p14="http://schemas.microsoft.com/office/powerpoint/2010/main" val="41288462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68665321"/>
              </p:ext>
            </p:extLst>
          </p:nvPr>
        </p:nvGraphicFramePr>
        <p:xfrm>
          <a:off x="136926" y="1471336"/>
          <a:ext cx="8944209" cy="5079999"/>
        </p:xfrm>
        <a:graphic>
          <a:graphicData uri="http://schemas.openxmlformats.org/drawingml/2006/table">
            <a:tbl>
              <a:tblPr firstRow="1" bandRow="1">
                <a:tableStyleId>{69012ECD-51FC-41F1-AA8D-1B2483CD663E}</a:tableStyleId>
              </a:tblPr>
              <a:tblGrid>
                <a:gridCol w="1788842"/>
                <a:gridCol w="3556233"/>
                <a:gridCol w="1332780"/>
                <a:gridCol w="1135510"/>
                <a:gridCol w="1130844"/>
              </a:tblGrid>
              <a:tr h="370840">
                <a:tc>
                  <a:txBody>
                    <a:bodyPr/>
                    <a:lstStyle/>
                    <a:p>
                      <a:pPr algn="ctr">
                        <a:spcAft>
                          <a:spcPts val="0"/>
                        </a:spcAft>
                      </a:pPr>
                      <a:r>
                        <a:rPr lang="en-GB" sz="1800" dirty="0">
                          <a:effectLst/>
                        </a:rPr>
                        <a:t>Second-order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First-order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KE specialization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KE mixing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KE diversification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r>
              <a:tr h="370840">
                <a:tc rowSpan="5">
                  <a:txBody>
                    <a:bodyPr/>
                    <a:lstStyle/>
                    <a:p>
                      <a:pPr algn="ctr">
                        <a:spcAft>
                          <a:spcPts val="0"/>
                        </a:spcAft>
                      </a:pPr>
                      <a:r>
                        <a:rPr lang="en-GB" sz="1800" dirty="0">
                          <a:solidFill>
                            <a:srgbClr val="000000"/>
                          </a:solidFill>
                          <a:effectLst/>
                          <a:latin typeface="+mn-lt"/>
                          <a:ea typeface="Times New Roman"/>
                        </a:rPr>
                        <a:t>Incentives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solidFill>
                            <a:srgbClr val="000000"/>
                          </a:solidFill>
                          <a:effectLst/>
                          <a:latin typeface="+mn-lt"/>
                          <a:ea typeface="Times New Roman"/>
                        </a:rPr>
                        <a:t>Career incentives for academics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Incentives for managers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Incentives for initiatives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Creating awareness of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Other incentives for academics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rowSpan="6">
                  <a:txBody>
                    <a:bodyPr/>
                    <a:lstStyle/>
                    <a:p>
                      <a:pPr algn="ctr">
                        <a:spcAft>
                          <a:spcPts val="0"/>
                        </a:spcAft>
                      </a:pPr>
                      <a:r>
                        <a:rPr lang="en-GB" sz="1800">
                          <a:solidFill>
                            <a:srgbClr val="000000"/>
                          </a:solidFill>
                          <a:effectLst/>
                          <a:latin typeface="+mn-lt"/>
                          <a:ea typeface="Times New Roman"/>
                        </a:rPr>
                        <a:t>Support for KE</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solidFill>
                            <a:srgbClr val="000000"/>
                          </a:solidFill>
                          <a:effectLst/>
                          <a:latin typeface="+mn-lt"/>
                          <a:ea typeface="Times New Roman"/>
                        </a:rPr>
                        <a:t>Support for KE – general</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Support for KE – mentoring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a:solidFill>
                            <a:srgbClr val="000000"/>
                          </a:solidFill>
                          <a:effectLst/>
                          <a:latin typeface="+mn-lt"/>
                          <a:ea typeface="Times New Roman"/>
                        </a:rPr>
                        <a:t>Support for KE – meetings</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Support for KE – seminars and workshops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a:solidFill>
                            <a:srgbClr val="000000"/>
                          </a:solidFill>
                          <a:effectLst/>
                          <a:latin typeface="+mn-lt"/>
                          <a:ea typeface="Times New Roman"/>
                        </a:rPr>
                        <a:t>Structure of KE</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Funding for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8" name="Content Placeholder 2"/>
          <p:cNvSpPr txBox="1">
            <a:spLocks/>
          </p:cNvSpPr>
          <p:nvPr/>
        </p:nvSpPr>
        <p:spPr>
          <a:xfrm>
            <a:off x="237513" y="188623"/>
            <a:ext cx="8650495" cy="580957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30000"/>
              </a:lnSpc>
            </a:pPr>
            <a:r>
              <a:rPr lang="en-GB" sz="2400" dirty="0" smtClean="0"/>
              <a:t>Themes relating to boundary systems interventions: prevalent for KE specializers and KE mixers</a:t>
            </a:r>
            <a:endParaRPr lang="en-GB" sz="2400" dirty="0"/>
          </a:p>
        </p:txBody>
      </p:sp>
    </p:spTree>
    <p:extLst>
      <p:ext uri="{BB962C8B-B14F-4D97-AF65-F5344CB8AC3E}">
        <p14:creationId xmlns:p14="http://schemas.microsoft.com/office/powerpoint/2010/main" val="94257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4427027"/>
              </p:ext>
            </p:extLst>
          </p:nvPr>
        </p:nvGraphicFramePr>
        <p:xfrm>
          <a:off x="136926" y="1471336"/>
          <a:ext cx="8944209" cy="5079999"/>
        </p:xfrm>
        <a:graphic>
          <a:graphicData uri="http://schemas.openxmlformats.org/drawingml/2006/table">
            <a:tbl>
              <a:tblPr firstRow="1" bandRow="1">
                <a:tableStyleId>{69012ECD-51FC-41F1-AA8D-1B2483CD663E}</a:tableStyleId>
              </a:tblPr>
              <a:tblGrid>
                <a:gridCol w="1788842"/>
                <a:gridCol w="3556233"/>
                <a:gridCol w="1332780"/>
                <a:gridCol w="1135510"/>
                <a:gridCol w="1130844"/>
              </a:tblGrid>
              <a:tr h="370840">
                <a:tc>
                  <a:txBody>
                    <a:bodyPr/>
                    <a:lstStyle/>
                    <a:p>
                      <a:pPr algn="ctr">
                        <a:spcAft>
                          <a:spcPts val="0"/>
                        </a:spcAft>
                      </a:pPr>
                      <a:r>
                        <a:rPr lang="en-GB" sz="1800" dirty="0">
                          <a:effectLst/>
                        </a:rPr>
                        <a:t>Second-order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First-order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KE specialization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KE mixing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KE diversification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r>
              <a:tr h="370840">
                <a:tc rowSpan="5">
                  <a:txBody>
                    <a:bodyPr/>
                    <a:lstStyle/>
                    <a:p>
                      <a:pPr algn="ctr">
                        <a:spcAft>
                          <a:spcPts val="0"/>
                        </a:spcAft>
                      </a:pPr>
                      <a:r>
                        <a:rPr lang="en-GB" sz="1800" dirty="0">
                          <a:solidFill>
                            <a:srgbClr val="000000"/>
                          </a:solidFill>
                          <a:effectLst/>
                          <a:latin typeface="+mn-lt"/>
                          <a:ea typeface="Times New Roman"/>
                        </a:rPr>
                        <a:t>Incentives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solidFill>
                            <a:srgbClr val="000000"/>
                          </a:solidFill>
                          <a:effectLst/>
                          <a:latin typeface="+mn-lt"/>
                          <a:ea typeface="Times New Roman"/>
                        </a:rPr>
                        <a:t>Career incentives for academics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Incentives for managers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Incentives for initiatives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Creating awareness of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Other incentives for academics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rowSpan="6">
                  <a:txBody>
                    <a:bodyPr/>
                    <a:lstStyle/>
                    <a:p>
                      <a:pPr algn="ctr">
                        <a:spcAft>
                          <a:spcPts val="0"/>
                        </a:spcAft>
                      </a:pPr>
                      <a:r>
                        <a:rPr lang="en-GB" sz="1800">
                          <a:solidFill>
                            <a:srgbClr val="000000"/>
                          </a:solidFill>
                          <a:effectLst/>
                          <a:latin typeface="+mn-lt"/>
                          <a:ea typeface="Times New Roman"/>
                        </a:rPr>
                        <a:t>Support for KE</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solidFill>
                            <a:srgbClr val="000000"/>
                          </a:solidFill>
                          <a:effectLst/>
                          <a:latin typeface="+mn-lt"/>
                          <a:ea typeface="Times New Roman"/>
                        </a:rPr>
                        <a:t>Support for KE – general</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Support for KE – mentoring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a:solidFill>
                            <a:srgbClr val="000000"/>
                          </a:solidFill>
                          <a:effectLst/>
                          <a:latin typeface="+mn-lt"/>
                          <a:ea typeface="Times New Roman"/>
                        </a:rPr>
                        <a:t>Support for KE – meetings</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Support for KE – seminars and workshops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a:solidFill>
                            <a:srgbClr val="000000"/>
                          </a:solidFill>
                          <a:effectLst/>
                          <a:latin typeface="+mn-lt"/>
                          <a:ea typeface="Times New Roman"/>
                        </a:rPr>
                        <a:t>Structure of KE</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Funding for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8" name="Content Placeholder 2"/>
          <p:cNvSpPr txBox="1">
            <a:spLocks/>
          </p:cNvSpPr>
          <p:nvPr/>
        </p:nvSpPr>
        <p:spPr>
          <a:xfrm>
            <a:off x="237513" y="188623"/>
            <a:ext cx="8650495" cy="580957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30000"/>
              </a:lnSpc>
            </a:pPr>
            <a:r>
              <a:rPr lang="en-GB" sz="2400" dirty="0" smtClean="0"/>
              <a:t>Themes relating to boundary systems interventions: prevalent for KE specializers and KE mixers</a:t>
            </a:r>
            <a:endParaRPr lang="en-GB" sz="2400" dirty="0"/>
          </a:p>
        </p:txBody>
      </p:sp>
      <p:sp>
        <p:nvSpPr>
          <p:cNvPr id="3" name="Rectangular Callout 2"/>
          <p:cNvSpPr/>
          <p:nvPr/>
        </p:nvSpPr>
        <p:spPr>
          <a:xfrm>
            <a:off x="2397363" y="583109"/>
            <a:ext cx="5790873" cy="2682298"/>
          </a:xfrm>
          <a:prstGeom prst="wedgeRectCallout">
            <a:avLst>
              <a:gd name="adj1" fmla="val 15643"/>
              <a:gd name="adj2" fmla="val 62017"/>
            </a:avLst>
          </a:prstGeom>
          <a:solidFill>
            <a:schemeClr val="accent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i="1" dirty="0" smtClean="0">
                <a:solidFill>
                  <a:schemeClr val="tx1"/>
                </a:solidFill>
              </a:rPr>
              <a:t>“Knowledge </a:t>
            </a:r>
            <a:r>
              <a:rPr lang="en-GB" i="1" dirty="0">
                <a:solidFill>
                  <a:schemeClr val="tx1"/>
                </a:solidFill>
              </a:rPr>
              <a:t>exchange should probably be fundamental for some people’s research profile because of the work they are doing. In the interest of other researchers, it might be less relevant to other colleagues. There is not a one size fits all here I think. I think it really depends so that awareness is variable. I think the best way of increasing awareness though is if you can demonstrate success with people’s close colleagues and I think that really improves awareness</a:t>
            </a:r>
            <a:r>
              <a:rPr lang="en-GB" dirty="0">
                <a:solidFill>
                  <a:schemeClr val="tx1"/>
                </a:solidFill>
              </a:rPr>
              <a:t>.” </a:t>
            </a:r>
            <a:r>
              <a:rPr lang="en-GB" i="1" dirty="0">
                <a:solidFill>
                  <a:schemeClr val="tx1"/>
                </a:solidFill>
              </a:rPr>
              <a:t>[S-3</a:t>
            </a:r>
            <a:r>
              <a:rPr lang="en-GB" dirty="0">
                <a:solidFill>
                  <a:schemeClr val="tx1"/>
                </a:solidFill>
              </a:rPr>
              <a:t>]</a:t>
            </a:r>
          </a:p>
        </p:txBody>
      </p:sp>
    </p:spTree>
    <p:extLst>
      <p:ext uri="{BB962C8B-B14F-4D97-AF65-F5344CB8AC3E}">
        <p14:creationId xmlns:p14="http://schemas.microsoft.com/office/powerpoint/2010/main" val="28647291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53539148"/>
              </p:ext>
            </p:extLst>
          </p:nvPr>
        </p:nvGraphicFramePr>
        <p:xfrm>
          <a:off x="136926" y="1471336"/>
          <a:ext cx="8944209" cy="5079999"/>
        </p:xfrm>
        <a:graphic>
          <a:graphicData uri="http://schemas.openxmlformats.org/drawingml/2006/table">
            <a:tbl>
              <a:tblPr firstRow="1" bandRow="1">
                <a:tableStyleId>{69012ECD-51FC-41F1-AA8D-1B2483CD663E}</a:tableStyleId>
              </a:tblPr>
              <a:tblGrid>
                <a:gridCol w="1788842"/>
                <a:gridCol w="3556233"/>
                <a:gridCol w="1332780"/>
                <a:gridCol w="1135510"/>
                <a:gridCol w="1130844"/>
              </a:tblGrid>
              <a:tr h="370840">
                <a:tc>
                  <a:txBody>
                    <a:bodyPr/>
                    <a:lstStyle/>
                    <a:p>
                      <a:pPr algn="ctr">
                        <a:spcAft>
                          <a:spcPts val="0"/>
                        </a:spcAft>
                      </a:pPr>
                      <a:r>
                        <a:rPr lang="en-GB" sz="1800" dirty="0">
                          <a:effectLst/>
                        </a:rPr>
                        <a:t>Second-order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First-order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KE specialization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KE mixing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KE diversification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r>
              <a:tr h="370840">
                <a:tc rowSpan="5">
                  <a:txBody>
                    <a:bodyPr/>
                    <a:lstStyle/>
                    <a:p>
                      <a:pPr algn="ctr">
                        <a:spcAft>
                          <a:spcPts val="0"/>
                        </a:spcAft>
                      </a:pPr>
                      <a:r>
                        <a:rPr lang="en-GB" sz="1800" dirty="0">
                          <a:solidFill>
                            <a:srgbClr val="000000"/>
                          </a:solidFill>
                          <a:effectLst/>
                          <a:latin typeface="+mn-lt"/>
                          <a:ea typeface="Times New Roman"/>
                        </a:rPr>
                        <a:t>Incentives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solidFill>
                            <a:srgbClr val="000000"/>
                          </a:solidFill>
                          <a:effectLst/>
                          <a:latin typeface="+mn-lt"/>
                          <a:ea typeface="Times New Roman"/>
                        </a:rPr>
                        <a:t>Career incentives for academics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Incentives for managers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Incentives for initiatives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Creating awareness of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Other incentives for academics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rowSpan="6">
                  <a:txBody>
                    <a:bodyPr/>
                    <a:lstStyle/>
                    <a:p>
                      <a:pPr algn="ctr">
                        <a:spcAft>
                          <a:spcPts val="0"/>
                        </a:spcAft>
                      </a:pPr>
                      <a:r>
                        <a:rPr lang="en-GB" sz="1800">
                          <a:solidFill>
                            <a:srgbClr val="000000"/>
                          </a:solidFill>
                          <a:effectLst/>
                          <a:latin typeface="+mn-lt"/>
                          <a:ea typeface="Times New Roman"/>
                        </a:rPr>
                        <a:t>Support for KE</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solidFill>
                            <a:srgbClr val="000000"/>
                          </a:solidFill>
                          <a:effectLst/>
                          <a:latin typeface="+mn-lt"/>
                          <a:ea typeface="Times New Roman"/>
                        </a:rPr>
                        <a:t>Support for KE – general</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Support for KE – mentoring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a:solidFill>
                            <a:srgbClr val="000000"/>
                          </a:solidFill>
                          <a:effectLst/>
                          <a:latin typeface="+mn-lt"/>
                          <a:ea typeface="Times New Roman"/>
                        </a:rPr>
                        <a:t>Support for KE – meetings</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Support for KE – seminars and workshops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a:solidFill>
                            <a:srgbClr val="000000"/>
                          </a:solidFill>
                          <a:effectLst/>
                          <a:latin typeface="+mn-lt"/>
                          <a:ea typeface="Times New Roman"/>
                        </a:rPr>
                        <a:t>Structure of KE</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Funding for KE</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Zapf Dingbats"/>
                          <a:ea typeface="Zapf Dingbats"/>
                          <a:cs typeface="Zapf Dingbats"/>
                          <a:sym typeface="Zapf Dingbats"/>
                        </a:rPr>
                        <a:t>✓</a:t>
                      </a:r>
                      <a:endParaRPr lang="en-US" dirty="0"/>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8" name="Content Placeholder 2"/>
          <p:cNvSpPr txBox="1">
            <a:spLocks/>
          </p:cNvSpPr>
          <p:nvPr/>
        </p:nvSpPr>
        <p:spPr>
          <a:xfrm>
            <a:off x="237513" y="188623"/>
            <a:ext cx="8650495" cy="580957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30000"/>
              </a:lnSpc>
            </a:pPr>
            <a:r>
              <a:rPr lang="en-GB" sz="2400" dirty="0" smtClean="0"/>
              <a:t>Themes relating to boundary systems interventions: prevalent for KE specializers and KE mixers</a:t>
            </a:r>
            <a:endParaRPr lang="en-GB" sz="2400" dirty="0"/>
          </a:p>
        </p:txBody>
      </p:sp>
      <p:sp>
        <p:nvSpPr>
          <p:cNvPr id="3" name="Rectangular Callout 2"/>
          <p:cNvSpPr/>
          <p:nvPr/>
        </p:nvSpPr>
        <p:spPr>
          <a:xfrm>
            <a:off x="3290262" y="2189896"/>
            <a:ext cx="5790873" cy="2682298"/>
          </a:xfrm>
          <a:prstGeom prst="wedgeRectCallout">
            <a:avLst>
              <a:gd name="adj1" fmla="val 15643"/>
              <a:gd name="adj2" fmla="val 62017"/>
            </a:avLst>
          </a:prstGeom>
          <a:solidFill>
            <a:schemeClr val="accent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i="1" dirty="0" smtClean="0">
                <a:solidFill>
                  <a:schemeClr val="tx1"/>
                </a:solidFill>
              </a:rPr>
              <a:t>“I </a:t>
            </a:r>
            <a:r>
              <a:rPr lang="en-GB" i="1" dirty="0">
                <a:solidFill>
                  <a:schemeClr val="tx1"/>
                </a:solidFill>
              </a:rPr>
              <a:t>have regular forums with the businesses and I do a quarterly update on what the themes are coming out from the businesses. I run a logistics forum at the moment and one of the things coming out of that is health and wellbeing so we’re feeding that back into our health faculty because there’s various things around wellbeing that they’re looking to develop that could link back into it.” [M-2]</a:t>
            </a:r>
            <a:endParaRPr lang="en-GB" dirty="0">
              <a:solidFill>
                <a:schemeClr val="tx1"/>
              </a:solidFill>
            </a:endParaRPr>
          </a:p>
        </p:txBody>
      </p:sp>
    </p:spTree>
    <p:extLst>
      <p:ext uri="{BB962C8B-B14F-4D97-AF65-F5344CB8AC3E}">
        <p14:creationId xmlns:p14="http://schemas.microsoft.com/office/powerpoint/2010/main" val="18025466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96083648"/>
              </p:ext>
            </p:extLst>
          </p:nvPr>
        </p:nvGraphicFramePr>
        <p:xfrm>
          <a:off x="136926" y="1584511"/>
          <a:ext cx="8944209" cy="1935479"/>
        </p:xfrm>
        <a:graphic>
          <a:graphicData uri="http://schemas.openxmlformats.org/drawingml/2006/table">
            <a:tbl>
              <a:tblPr firstRow="1" bandRow="1">
                <a:tableStyleId>{69012ECD-51FC-41F1-AA8D-1B2483CD663E}</a:tableStyleId>
              </a:tblPr>
              <a:tblGrid>
                <a:gridCol w="1788842"/>
                <a:gridCol w="3556233"/>
                <a:gridCol w="1332780"/>
                <a:gridCol w="1135510"/>
                <a:gridCol w="1130844"/>
              </a:tblGrid>
              <a:tr h="370840">
                <a:tc>
                  <a:txBody>
                    <a:bodyPr/>
                    <a:lstStyle/>
                    <a:p>
                      <a:pPr algn="ctr">
                        <a:spcAft>
                          <a:spcPts val="0"/>
                        </a:spcAft>
                      </a:pPr>
                      <a:r>
                        <a:rPr lang="en-GB" sz="1800" dirty="0">
                          <a:effectLst/>
                          <a:latin typeface="+mn-lt"/>
                        </a:rPr>
                        <a:t>Second-order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latin typeface="+mn-lt"/>
                        </a:rPr>
                        <a:t>First-order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latin typeface="+mn-lt"/>
                        </a:rPr>
                        <a:t>KE specialization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latin typeface="+mn-lt"/>
                        </a:rPr>
                        <a:t>KE mixing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latin typeface="+mn-lt"/>
                        </a:rPr>
                        <a:t>KE diversification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r>
              <a:tr h="370840">
                <a:tc rowSpan="3">
                  <a:txBody>
                    <a:bodyPr/>
                    <a:lstStyle/>
                    <a:p>
                      <a:pPr algn="ctr">
                        <a:spcAft>
                          <a:spcPts val="0"/>
                        </a:spcAft>
                      </a:pPr>
                      <a:r>
                        <a:rPr lang="en-GB" sz="1800">
                          <a:solidFill>
                            <a:srgbClr val="000000"/>
                          </a:solidFill>
                          <a:effectLst/>
                          <a:latin typeface="+mn-lt"/>
                          <a:ea typeface="Times New Roman"/>
                        </a:rPr>
                        <a:t>Benchmarking and best practices</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solidFill>
                            <a:srgbClr val="000000"/>
                          </a:solidFill>
                          <a:effectLst/>
                          <a:latin typeface="+mn-lt"/>
                          <a:ea typeface="Times New Roman"/>
                        </a:rPr>
                        <a:t>KE Benchmarking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a:solidFill>
                            <a:srgbClr val="000000"/>
                          </a:solidFill>
                          <a:effectLst/>
                          <a:latin typeface="+mn-lt"/>
                          <a:ea typeface="Times New Roman"/>
                        </a:rPr>
                        <a:t>Best practices in KE assessment</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80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a:solidFill>
                            <a:srgbClr val="000000"/>
                          </a:solidFill>
                          <a:effectLst/>
                          <a:latin typeface="+mn-lt"/>
                          <a:ea typeface="Times New Roman"/>
                        </a:rPr>
                        <a:t>Reporting issues in KE assessment</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8" name="Content Placeholder 2"/>
          <p:cNvSpPr txBox="1">
            <a:spLocks/>
          </p:cNvSpPr>
          <p:nvPr/>
        </p:nvSpPr>
        <p:spPr>
          <a:xfrm>
            <a:off x="237513" y="188623"/>
            <a:ext cx="8650495" cy="580957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30000"/>
              </a:lnSpc>
            </a:pPr>
            <a:r>
              <a:rPr lang="en-GB" sz="2400" dirty="0" smtClean="0"/>
              <a:t>Themes relating to diagnostic control systems interventions: prevalent for KE specializers</a:t>
            </a:r>
            <a:endParaRPr lang="en-GB" sz="2400" dirty="0"/>
          </a:p>
        </p:txBody>
      </p:sp>
    </p:spTree>
    <p:extLst>
      <p:ext uri="{BB962C8B-B14F-4D97-AF65-F5344CB8AC3E}">
        <p14:creationId xmlns:p14="http://schemas.microsoft.com/office/powerpoint/2010/main" val="2838797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45430363"/>
              </p:ext>
            </p:extLst>
          </p:nvPr>
        </p:nvGraphicFramePr>
        <p:xfrm>
          <a:off x="136926" y="1999486"/>
          <a:ext cx="8944209" cy="4145279"/>
        </p:xfrm>
        <a:graphic>
          <a:graphicData uri="http://schemas.openxmlformats.org/drawingml/2006/table">
            <a:tbl>
              <a:tblPr firstRow="1" bandRow="1">
                <a:tableStyleId>{69012ECD-51FC-41F1-AA8D-1B2483CD663E}</a:tableStyleId>
              </a:tblPr>
              <a:tblGrid>
                <a:gridCol w="1788842"/>
                <a:gridCol w="3556233"/>
                <a:gridCol w="1332780"/>
                <a:gridCol w="1135510"/>
                <a:gridCol w="1130844"/>
              </a:tblGrid>
              <a:tr h="370840">
                <a:tc>
                  <a:txBody>
                    <a:bodyPr/>
                    <a:lstStyle/>
                    <a:p>
                      <a:pPr algn="ctr">
                        <a:spcAft>
                          <a:spcPts val="0"/>
                        </a:spcAft>
                      </a:pPr>
                      <a:r>
                        <a:rPr lang="en-GB" sz="1800" dirty="0">
                          <a:effectLst/>
                          <a:latin typeface="+mn-lt"/>
                        </a:rPr>
                        <a:t>Second-order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latin typeface="+mn-lt"/>
                        </a:rPr>
                        <a:t>First-order themes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latin typeface="+mn-lt"/>
                        </a:rPr>
                        <a:t>KE specialization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latin typeface="+mn-lt"/>
                        </a:rPr>
                        <a:t>KE mixing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latin typeface="+mn-lt"/>
                        </a:rPr>
                        <a:t>KE diversification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r>
              <a:tr h="370840">
                <a:tc rowSpan="5">
                  <a:txBody>
                    <a:bodyPr/>
                    <a:lstStyle/>
                    <a:p>
                      <a:pPr algn="ctr">
                        <a:spcAft>
                          <a:spcPts val="0"/>
                        </a:spcAft>
                      </a:pPr>
                      <a:r>
                        <a:rPr lang="en-GB" sz="1800">
                          <a:solidFill>
                            <a:srgbClr val="000000"/>
                          </a:solidFill>
                          <a:effectLst/>
                          <a:latin typeface="+mn-lt"/>
                          <a:ea typeface="Times New Roman"/>
                        </a:rPr>
                        <a:t>Interactions</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solidFill>
                            <a:srgbClr val="000000"/>
                          </a:solidFill>
                          <a:effectLst/>
                          <a:latin typeface="+mn-lt"/>
                          <a:ea typeface="Times New Roman"/>
                        </a:rPr>
                        <a:t>Institution-level collaborations</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80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Faculty-level collaborations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80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Department-level collaborations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Student collaborations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80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Interdisciplinary collaborations</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rowSpan="3">
                  <a:txBody>
                    <a:bodyPr/>
                    <a:lstStyle/>
                    <a:p>
                      <a:pPr algn="ctr">
                        <a:spcAft>
                          <a:spcPts val="0"/>
                        </a:spcAft>
                      </a:pPr>
                      <a:r>
                        <a:rPr lang="en-GB" sz="1800">
                          <a:solidFill>
                            <a:srgbClr val="000000"/>
                          </a:solidFill>
                          <a:effectLst/>
                          <a:latin typeface="+mn-lt"/>
                          <a:ea typeface="Times New Roman"/>
                        </a:rPr>
                        <a:t>Incentives for collaborations</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solidFill>
                            <a:srgbClr val="000000"/>
                          </a:solidFill>
                          <a:effectLst/>
                          <a:latin typeface="+mn-lt"/>
                          <a:ea typeface="Times New Roman"/>
                        </a:rPr>
                        <a:t>Strategies to encourage collaboration</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80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a:solidFill>
                            <a:srgbClr val="000000"/>
                          </a:solidFill>
                          <a:effectLst/>
                          <a:latin typeface="+mn-lt"/>
                          <a:ea typeface="Times New Roman"/>
                        </a:rPr>
                        <a:t>Strategies to encourage interdisciplinarity</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vMerge="1">
                  <a:txBody>
                    <a:bodyPr/>
                    <a:lstStyle/>
                    <a:p>
                      <a:endParaRPr lang="en-US"/>
                    </a:p>
                  </a:txBody>
                  <a:tcPr/>
                </a:tc>
                <a:tc>
                  <a:txBody>
                    <a:bodyPr/>
                    <a:lstStyle/>
                    <a:p>
                      <a:pPr algn="ctr">
                        <a:spcAft>
                          <a:spcPts val="0"/>
                        </a:spcAft>
                      </a:pPr>
                      <a:r>
                        <a:rPr lang="en-GB" sz="1800" dirty="0">
                          <a:solidFill>
                            <a:srgbClr val="000000"/>
                          </a:solidFill>
                          <a:effectLst/>
                          <a:latin typeface="+mn-lt"/>
                          <a:ea typeface="Times New Roman"/>
                        </a:rPr>
                        <a:t>Events to encourage collaboration</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latin typeface="+mn-lt"/>
                          <a:ea typeface="Zapf Dingbats"/>
                          <a:cs typeface="Zapf Dingbats"/>
                          <a:sym typeface="Zapf Dingbats"/>
                        </a:rPr>
                        <a:t>✓</a:t>
                      </a:r>
                      <a:endParaRPr lang="en-US" sz="1800" dirty="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latin typeface="+mn-lt"/>
                          <a:ea typeface="Zapf Dingbats"/>
                          <a:cs typeface="Zapf Dingbats"/>
                          <a:sym typeface="Zapf Dingbats"/>
                        </a:rPr>
                        <a:t>✓</a:t>
                      </a:r>
                      <a:endParaRPr lang="en-US" sz="1800" dirty="0" smtClean="0">
                        <a:latin typeface="+mn-l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Content Placeholder 2"/>
          <p:cNvSpPr txBox="1">
            <a:spLocks/>
          </p:cNvSpPr>
          <p:nvPr/>
        </p:nvSpPr>
        <p:spPr>
          <a:xfrm>
            <a:off x="237513" y="188623"/>
            <a:ext cx="8650495" cy="580957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30000"/>
              </a:lnSpc>
            </a:pPr>
            <a:r>
              <a:rPr lang="en-GB" sz="2400" dirty="0" smtClean="0"/>
              <a:t>Themes relating to interactive control systems interventions: prevalent for KE diversifiers and KE mixers; KE specializers focus on </a:t>
            </a:r>
            <a:r>
              <a:rPr lang="en-GB" sz="2400" dirty="0" err="1" smtClean="0"/>
              <a:t>interdisciplinarity</a:t>
            </a:r>
            <a:endParaRPr lang="en-GB" sz="2400" dirty="0"/>
          </a:p>
        </p:txBody>
      </p:sp>
    </p:spTree>
    <p:extLst>
      <p:ext uri="{BB962C8B-B14F-4D97-AF65-F5344CB8AC3E}">
        <p14:creationId xmlns:p14="http://schemas.microsoft.com/office/powerpoint/2010/main" val="1150384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024"/>
            <a:ext cx="8229600" cy="553288"/>
          </a:xfrm>
        </p:spPr>
        <p:txBody>
          <a:bodyPr>
            <a:noAutofit/>
          </a:bodyPr>
          <a:lstStyle/>
          <a:p>
            <a:r>
              <a:rPr lang="en-US" sz="3200" b="1" dirty="0" smtClean="0"/>
              <a:t>Context</a:t>
            </a:r>
            <a:endParaRPr lang="en-US" sz="3200" b="1" dirty="0"/>
          </a:p>
        </p:txBody>
      </p:sp>
      <p:sp>
        <p:nvSpPr>
          <p:cNvPr id="3" name="Content Placeholder 2"/>
          <p:cNvSpPr>
            <a:spLocks noGrp="1"/>
          </p:cNvSpPr>
          <p:nvPr>
            <p:ph idx="1"/>
          </p:nvPr>
        </p:nvSpPr>
        <p:spPr>
          <a:xfrm>
            <a:off x="364627" y="502987"/>
            <a:ext cx="8322173" cy="5910175"/>
          </a:xfrm>
        </p:spPr>
        <p:txBody>
          <a:bodyPr>
            <a:noAutofit/>
          </a:bodyPr>
          <a:lstStyle/>
          <a:p>
            <a:pPr marL="0" indent="0">
              <a:lnSpc>
                <a:spcPct val="130000"/>
              </a:lnSpc>
              <a:buNone/>
            </a:pPr>
            <a:r>
              <a:rPr lang="en-GB" sz="2400" dirty="0" smtClean="0"/>
              <a:t>Searching for efficiency and effectiveness in KE, universities try to maximise the strategic fit between their resources and the opportunities in their socioeconomic contexts</a:t>
            </a:r>
          </a:p>
          <a:p>
            <a:pPr marL="0" indent="0">
              <a:lnSpc>
                <a:spcPct val="130000"/>
              </a:lnSpc>
              <a:buNone/>
            </a:pPr>
            <a:r>
              <a:rPr lang="en-GB" sz="2400" dirty="0" smtClean="0">
                <a:sym typeface="Wingdings"/>
              </a:rPr>
              <a:t> development of i</a:t>
            </a:r>
            <a:r>
              <a:rPr lang="en-GB" sz="2400" dirty="0" smtClean="0"/>
              <a:t>ndividual KE profiles, with some empirical regularities (including similar evolution over time):</a:t>
            </a:r>
          </a:p>
        </p:txBody>
      </p:sp>
      <p:graphicFrame>
        <p:nvGraphicFramePr>
          <p:cNvPr id="4" name="Table 3"/>
          <p:cNvGraphicFramePr>
            <a:graphicFrameLocks noGrp="1"/>
          </p:cNvGraphicFramePr>
          <p:nvPr>
            <p:extLst>
              <p:ext uri="{D42A27DB-BD31-4B8C-83A1-F6EECF244321}">
                <p14:modId xmlns:p14="http://schemas.microsoft.com/office/powerpoint/2010/main" val="3330835834"/>
              </p:ext>
            </p:extLst>
          </p:nvPr>
        </p:nvGraphicFramePr>
        <p:xfrm>
          <a:off x="150882" y="3232922"/>
          <a:ext cx="8826522" cy="3547872"/>
        </p:xfrm>
        <a:graphic>
          <a:graphicData uri="http://schemas.openxmlformats.org/drawingml/2006/table">
            <a:tbl>
              <a:tblPr firstRow="1" bandRow="1">
                <a:tableStyleId>{69012ECD-51FC-41F1-AA8D-1B2483CD663E}</a:tableStyleId>
              </a:tblPr>
              <a:tblGrid>
                <a:gridCol w="2942174"/>
                <a:gridCol w="2942174"/>
                <a:gridCol w="2942174"/>
              </a:tblGrid>
              <a:tr h="370840">
                <a:tc>
                  <a:txBody>
                    <a:bodyPr/>
                    <a:lstStyle/>
                    <a:p>
                      <a:pPr>
                        <a:lnSpc>
                          <a:spcPct val="120000"/>
                        </a:lnSpc>
                      </a:pPr>
                      <a:r>
                        <a:rPr lang="en-US" sz="1800" dirty="0" smtClean="0"/>
                        <a:t>University</a:t>
                      </a:r>
                      <a:r>
                        <a:rPr lang="en-US" sz="1800" baseline="0" dirty="0" smtClean="0"/>
                        <a:t> characteristics</a:t>
                      </a:r>
                      <a:endParaRPr lang="en-US" sz="18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solidFill>
                  </a:tcPr>
                </a:tc>
                <a:tc>
                  <a:txBody>
                    <a:bodyPr/>
                    <a:lstStyle/>
                    <a:p>
                      <a:pPr>
                        <a:lnSpc>
                          <a:spcPct val="120000"/>
                        </a:lnSpc>
                      </a:pPr>
                      <a:r>
                        <a:rPr lang="en-US" sz="1800" dirty="0" smtClean="0"/>
                        <a:t>KE channels</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solidFill>
                  </a:tcPr>
                </a:tc>
                <a:tc>
                  <a:txBody>
                    <a:bodyPr/>
                    <a:lstStyle/>
                    <a:p>
                      <a:pPr>
                        <a:lnSpc>
                          <a:spcPct val="120000"/>
                        </a:lnSpc>
                      </a:pPr>
                      <a:r>
                        <a:rPr lang="en-US" sz="1800" dirty="0" smtClean="0"/>
                        <a:t>KE</a:t>
                      </a:r>
                      <a:r>
                        <a:rPr lang="en-US" sz="1800" baseline="0" dirty="0" smtClean="0"/>
                        <a:t> stakeholders</a:t>
                      </a:r>
                      <a:endParaRPr lang="en-US" sz="18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solidFill>
                  </a:tcPr>
                </a:tc>
              </a:tr>
              <a:tr h="370840">
                <a:tc>
                  <a:txBody>
                    <a:bodyPr/>
                    <a:lstStyle/>
                    <a:p>
                      <a:pPr>
                        <a:lnSpc>
                          <a:spcPct val="120000"/>
                        </a:lnSpc>
                      </a:pPr>
                      <a:r>
                        <a:rPr lang="en-GB" sz="1800" dirty="0" smtClean="0"/>
                        <a:t>Research intensity and specialization in science, engineering and medicine </a:t>
                      </a:r>
                      <a:endParaRPr lang="en-US" sz="18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nSpc>
                          <a:spcPct val="120000"/>
                        </a:lnSpc>
                      </a:pPr>
                      <a:r>
                        <a:rPr lang="en-GB" sz="1800" dirty="0" smtClean="0"/>
                        <a:t>IP exploitation (patent licensing, spinouts), research contracts</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lvl="1" indent="0" algn="l" defTabSz="457200" rtl="0" eaLnBrk="1" fontAlgn="auto" latinLnBrk="0" hangingPunct="1">
                        <a:lnSpc>
                          <a:spcPct val="120000"/>
                        </a:lnSpc>
                        <a:spcBef>
                          <a:spcPts val="0"/>
                        </a:spcBef>
                        <a:spcAft>
                          <a:spcPts val="0"/>
                        </a:spcAft>
                        <a:buClrTx/>
                        <a:buSzTx/>
                        <a:buFontTx/>
                        <a:buNone/>
                        <a:tabLst/>
                        <a:defRPr/>
                      </a:pPr>
                      <a:r>
                        <a:rPr lang="en-GB" sz="1800" dirty="0" smtClean="0"/>
                        <a:t>Industry</a:t>
                      </a:r>
                    </a:p>
                    <a:p>
                      <a:pPr>
                        <a:lnSpc>
                          <a:spcPct val="120000"/>
                        </a:lnSpc>
                      </a:pPr>
                      <a:endParaRPr lang="en-US" sz="1800" dirty="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pPr>
                        <a:lnSpc>
                          <a:spcPct val="120000"/>
                        </a:lnSpc>
                      </a:pPr>
                      <a:r>
                        <a:rPr lang="en-GB" sz="1800" dirty="0" smtClean="0"/>
                        <a:t>Teaching intensity and specialization in humanities, arts and social sciences </a:t>
                      </a:r>
                      <a:endParaRPr lang="en-US" sz="18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nSpc>
                          <a:spcPct val="120000"/>
                        </a:lnSpc>
                      </a:pPr>
                      <a:r>
                        <a:rPr lang="en-GB" sz="1800" dirty="0" smtClean="0"/>
                        <a:t>Consultancies, CPDs, regeneration programmes</a:t>
                      </a:r>
                      <a:endParaRPr lang="en-US" sz="1800"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nSpc>
                          <a:spcPct val="120000"/>
                        </a:lnSpc>
                      </a:pPr>
                      <a:r>
                        <a:rPr lang="en-GB" sz="1800" dirty="0" smtClean="0"/>
                        <a:t>Public bodies, non-profit organizations, community groups</a:t>
                      </a:r>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370840">
                <a:tc>
                  <a:txBody>
                    <a:bodyPr/>
                    <a:lstStyle/>
                    <a:p>
                      <a:pPr>
                        <a:lnSpc>
                          <a:spcPct val="120000"/>
                        </a:lnSpc>
                      </a:pPr>
                      <a:endParaRPr lang="en-US" sz="1200"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Meagher et al., 2008</a:t>
                      </a:r>
                      <a:r>
                        <a:rPr lang="en-GB" sz="1200" dirty="0" smtClean="0">
                          <a:effectLst/>
                        </a:rPr>
                        <a:t> </a:t>
                      </a:r>
                      <a:r>
                        <a:rPr lang="en-GB" sz="1200" kern="1200" dirty="0" smtClean="0">
                          <a:solidFill>
                            <a:schemeClr val="tx1"/>
                          </a:solidFill>
                          <a:effectLst/>
                          <a:latin typeface="+mn-lt"/>
                          <a:ea typeface="+mn-ea"/>
                          <a:cs typeface="+mn-cs"/>
                        </a:rPr>
                        <a:t>Hewitt-</a:t>
                      </a:r>
                      <a:r>
                        <a:rPr lang="en-GB" sz="1200" kern="1200" dirty="0" err="1" smtClean="0">
                          <a:solidFill>
                            <a:schemeClr val="tx1"/>
                          </a:solidFill>
                          <a:effectLst/>
                          <a:latin typeface="+mn-lt"/>
                          <a:ea typeface="+mn-ea"/>
                          <a:cs typeface="+mn-cs"/>
                        </a:rPr>
                        <a:t>Dundas</a:t>
                      </a:r>
                      <a:r>
                        <a:rPr lang="en-GB" sz="1200" kern="1200" dirty="0" smtClean="0">
                          <a:solidFill>
                            <a:schemeClr val="tx1"/>
                          </a:solidFill>
                          <a:effectLst/>
                          <a:latin typeface="+mn-lt"/>
                          <a:ea typeface="+mn-ea"/>
                          <a:cs typeface="+mn-cs"/>
                        </a:rPr>
                        <a:t>, 2012; Kitagawa et al., 2016; </a:t>
                      </a:r>
                      <a:r>
                        <a:rPr lang="en-GB" sz="1200" dirty="0" smtClean="0">
                          <a:effectLst/>
                        </a:rPr>
                        <a:t> </a:t>
                      </a:r>
                      <a:r>
                        <a:rPr lang="en-GB" sz="1200" kern="1200" dirty="0" smtClean="0">
                          <a:solidFill>
                            <a:schemeClr val="tx1"/>
                          </a:solidFill>
                          <a:effectLst/>
                          <a:latin typeface="+mn-lt"/>
                          <a:ea typeface="+mn-ea"/>
                          <a:cs typeface="+mn-cs"/>
                        </a:rPr>
                        <a:t>Rossi, 2017; </a:t>
                      </a:r>
                      <a:r>
                        <a:rPr lang="en-US" sz="1200" kern="1200" dirty="0" smtClean="0">
                          <a:solidFill>
                            <a:schemeClr val="tx1"/>
                          </a:solidFill>
                          <a:effectLst/>
                          <a:latin typeface="+mn-lt"/>
                          <a:ea typeface="+mn-ea"/>
                          <a:cs typeface="+mn-cs"/>
                        </a:rPr>
                        <a:t>Coates </a:t>
                      </a:r>
                      <a:r>
                        <a:rPr lang="en-US" sz="1200" kern="1200" dirty="0" err="1" smtClean="0">
                          <a:solidFill>
                            <a:schemeClr val="tx1"/>
                          </a:solidFill>
                          <a:effectLst/>
                          <a:latin typeface="+mn-lt"/>
                          <a:ea typeface="+mn-ea"/>
                          <a:cs typeface="+mn-cs"/>
                        </a:rPr>
                        <a:t>Ulrichsen</a:t>
                      </a:r>
                      <a:r>
                        <a:rPr lang="en-US" sz="1200" kern="1200" dirty="0" smtClean="0">
                          <a:solidFill>
                            <a:schemeClr val="tx1"/>
                          </a:solidFill>
                          <a:effectLst/>
                          <a:latin typeface="+mn-lt"/>
                          <a:ea typeface="+mn-ea"/>
                          <a:cs typeface="+mn-cs"/>
                        </a:rPr>
                        <a:t>, 2018; </a:t>
                      </a:r>
                      <a:r>
                        <a:rPr lang="en-GB" sz="1200" kern="1200" dirty="0" smtClean="0">
                          <a:solidFill>
                            <a:schemeClr val="tx1"/>
                          </a:solidFill>
                          <a:effectLst/>
                          <a:latin typeface="+mn-lt"/>
                          <a:ea typeface="+mn-ea"/>
                          <a:cs typeface="+mn-cs"/>
                        </a:rPr>
                        <a:t>Sánchez </a:t>
                      </a:r>
                      <a:r>
                        <a:rPr lang="en-GB" sz="1200" kern="1200" dirty="0" err="1" smtClean="0">
                          <a:solidFill>
                            <a:schemeClr val="tx1"/>
                          </a:solidFill>
                          <a:effectLst/>
                          <a:latin typeface="+mn-lt"/>
                          <a:ea typeface="+mn-ea"/>
                          <a:cs typeface="+mn-cs"/>
                        </a:rPr>
                        <a:t>Barrioluengo</a:t>
                      </a:r>
                      <a:r>
                        <a:rPr lang="en-GB" sz="1200" kern="1200" dirty="0" smtClean="0">
                          <a:solidFill>
                            <a:schemeClr val="tx1"/>
                          </a:solidFill>
                          <a:effectLst/>
                          <a:latin typeface="+mn-lt"/>
                          <a:ea typeface="+mn-ea"/>
                          <a:cs typeface="+mn-cs"/>
                        </a:rPr>
                        <a:t> et al., 2019</a:t>
                      </a:r>
                      <a:r>
                        <a:rPr lang="en-GB" sz="1200" dirty="0" smtClean="0">
                          <a:effectLst/>
                        </a:rPr>
                        <a:t> </a:t>
                      </a:r>
                      <a:endParaRPr lang="en-GB" sz="1200" dirty="0" smtClean="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nSpc>
                          <a:spcPct val="120000"/>
                        </a:lnSpc>
                      </a:pPr>
                      <a:r>
                        <a:rPr lang="en-GB" sz="1200" kern="1200" dirty="0" smtClean="0">
                          <a:solidFill>
                            <a:schemeClr val="tx1"/>
                          </a:solidFill>
                          <a:effectLst/>
                          <a:latin typeface="+mn-lt"/>
                          <a:ea typeface="+mn-ea"/>
                          <a:cs typeface="+mn-cs"/>
                        </a:rPr>
                        <a:t>Wright et al., 2008; </a:t>
                      </a:r>
                      <a:r>
                        <a:rPr lang="en-GB" sz="1200" kern="1200" dirty="0" err="1" smtClean="0">
                          <a:solidFill>
                            <a:schemeClr val="tx1"/>
                          </a:solidFill>
                          <a:effectLst/>
                          <a:latin typeface="+mn-lt"/>
                          <a:ea typeface="+mn-ea"/>
                          <a:cs typeface="+mn-cs"/>
                        </a:rPr>
                        <a:t>Benneworth</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Jongbloed</a:t>
                      </a:r>
                      <a:r>
                        <a:rPr lang="en-GB" sz="1200" kern="1200" dirty="0" smtClean="0">
                          <a:solidFill>
                            <a:schemeClr val="tx1"/>
                          </a:solidFill>
                          <a:effectLst/>
                          <a:latin typeface="+mn-lt"/>
                          <a:ea typeface="+mn-ea"/>
                          <a:cs typeface="+mn-cs"/>
                        </a:rPr>
                        <a:t>, 2010; De La Torre et al., 2018</a:t>
                      </a:r>
                      <a:endParaRPr lang="en-GB" sz="1200" dirty="0" smtClean="0"/>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bl>
          </a:graphicData>
        </a:graphic>
      </p:graphicFrame>
      <p:sp>
        <p:nvSpPr>
          <p:cNvPr id="5" name="Right Arrow 4"/>
          <p:cNvSpPr/>
          <p:nvPr/>
        </p:nvSpPr>
        <p:spPr>
          <a:xfrm>
            <a:off x="2791295" y="3986222"/>
            <a:ext cx="364628" cy="452694"/>
          </a:xfrm>
          <a:prstGeom prst="rightArrow">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5835578" y="3986222"/>
            <a:ext cx="364628" cy="452694"/>
          </a:xfrm>
          <a:prstGeom prst="rightArrow">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2791295" y="5132034"/>
            <a:ext cx="364628" cy="452694"/>
          </a:xfrm>
          <a:prstGeom prst="rightArrow">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5835578" y="5284434"/>
            <a:ext cx="364628" cy="452694"/>
          </a:xfrm>
          <a:prstGeom prst="rightArrow">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0112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35812774"/>
              </p:ext>
            </p:extLst>
          </p:nvPr>
        </p:nvGraphicFramePr>
        <p:xfrm>
          <a:off x="138307" y="729945"/>
          <a:ext cx="8839097" cy="5907023"/>
        </p:xfrm>
        <a:graphic>
          <a:graphicData uri="http://schemas.openxmlformats.org/drawingml/2006/table">
            <a:tbl>
              <a:tblPr firstRow="1" bandRow="1">
                <a:tableStyleId>{69012ECD-51FC-41F1-AA8D-1B2483CD663E}</a:tableStyleId>
              </a:tblPr>
              <a:tblGrid>
                <a:gridCol w="1162710"/>
                <a:gridCol w="2471001"/>
                <a:gridCol w="5205386"/>
              </a:tblGrid>
              <a:tr h="370840">
                <a:tc>
                  <a:txBody>
                    <a:bodyPr/>
                    <a:lstStyle/>
                    <a:p>
                      <a:pPr>
                        <a:lnSpc>
                          <a:spcPct val="120000"/>
                        </a:lnSpc>
                        <a:spcAft>
                          <a:spcPts val="0"/>
                        </a:spcAft>
                      </a:pPr>
                      <a:r>
                        <a:rPr lang="en-GB" sz="1800" dirty="0" smtClean="0">
                          <a:effectLst/>
                        </a:rPr>
                        <a:t>Pattern</a:t>
                      </a:r>
                      <a:endParaRPr lang="en-GB" sz="1800" dirty="0">
                        <a:solidFill>
                          <a:schemeClr val="bg1"/>
                        </a:solidFill>
                        <a:effectLst/>
                        <a:latin typeface="+mn-lt"/>
                        <a:ea typeface="ＭＳ 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r>
                        <a:rPr lang="en-US" dirty="0" smtClean="0"/>
                        <a:t>Aim</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r>
                        <a:rPr lang="en-US" dirty="0" smtClean="0"/>
                        <a:t>Type of management intervention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r>
              <a:tr h="370840">
                <a:tc>
                  <a:txBody>
                    <a:bodyPr/>
                    <a:lstStyle/>
                    <a:p>
                      <a:r>
                        <a:rPr lang="en-US" dirty="0" smtClean="0"/>
                        <a:t>KE specialization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GB" dirty="0" smtClean="0"/>
                        <a:t>Focus on the</a:t>
                      </a:r>
                      <a:r>
                        <a:rPr lang="en-GB" baseline="0" dirty="0" smtClean="0"/>
                        <a:t> university</a:t>
                      </a:r>
                      <a:r>
                        <a:rPr lang="en-GB" dirty="0" smtClean="0"/>
                        <a:t>’s competitive strengths, to enable researchers to do more of what they are already doing well</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285750" indent="-285750">
                        <a:buFont typeface="Arial"/>
                        <a:buChar char="•"/>
                      </a:pPr>
                      <a:r>
                        <a:rPr lang="en-US" dirty="0" smtClean="0"/>
                        <a:t>Create awareness among academics of knowledge exchange and of its strategic importance</a:t>
                      </a:r>
                    </a:p>
                    <a:p>
                      <a:pPr marL="285750" indent="-285750">
                        <a:buFont typeface="Arial"/>
                        <a:buChar char="•"/>
                      </a:pPr>
                      <a:r>
                        <a:rPr lang="en-US" dirty="0" smtClean="0"/>
                        <a:t>Support and mentor academics that are already doing some KE</a:t>
                      </a:r>
                    </a:p>
                    <a:p>
                      <a:pPr marL="285750" indent="-285750">
                        <a:buFont typeface="Arial"/>
                        <a:buChar char="•"/>
                      </a:pPr>
                      <a:r>
                        <a:rPr lang="en-US" dirty="0" smtClean="0"/>
                        <a:t>Identify and share best practices</a:t>
                      </a:r>
                    </a:p>
                    <a:p>
                      <a:pPr marL="285750" indent="-285750">
                        <a:buFont typeface="Arial"/>
                        <a:buChar char="•"/>
                      </a:pPr>
                      <a:r>
                        <a:rPr lang="en-US" dirty="0" smtClean="0"/>
                        <a:t>Support </a:t>
                      </a:r>
                      <a:r>
                        <a:rPr lang="en-US" dirty="0" err="1" smtClean="0"/>
                        <a:t>interdisciplinarity</a:t>
                      </a:r>
                      <a:r>
                        <a:rPr lang="en-US" dirty="0" smtClean="0"/>
                        <a:t>, in line with research funders’ preferences </a:t>
                      </a:r>
                      <a:r>
                        <a:rPr lang="mr-IN" dirty="0" smtClean="0"/>
                        <a:t>–</a:t>
                      </a:r>
                      <a:r>
                        <a:rPr lang="en-US" dirty="0" smtClean="0"/>
                        <a:t> aligned with supporting successful</a:t>
                      </a:r>
                      <a:r>
                        <a:rPr lang="en-US" baseline="0" dirty="0" smtClean="0"/>
                        <a:t> researchers</a:t>
                      </a:r>
                      <a:endParaRPr lang="en-US"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GB" dirty="0" smtClean="0"/>
                        <a:t>KE mixing</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GB" dirty="0" smtClean="0"/>
                        <a:t>Refocus efforts from certain KE activities to others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285750" indent="-285750">
                        <a:buFont typeface="Arial"/>
                        <a:buChar char="•"/>
                      </a:pPr>
                      <a:r>
                        <a:rPr lang="en-GB" dirty="0" smtClean="0"/>
                        <a:t>Communicate mission focus and key stakeholders; develop departmental / faculty-level strategies</a:t>
                      </a:r>
                    </a:p>
                    <a:p>
                      <a:pPr marL="285750" indent="-285750">
                        <a:buFont typeface="Arial"/>
                        <a:buChar char="•"/>
                      </a:pPr>
                      <a:r>
                        <a:rPr lang="en-GB" dirty="0" smtClean="0"/>
                        <a:t>Promote</a:t>
                      </a:r>
                      <a:r>
                        <a:rPr lang="en-GB" baseline="0" dirty="0" smtClean="0"/>
                        <a:t> i</a:t>
                      </a:r>
                      <a:r>
                        <a:rPr lang="en-GB" dirty="0" smtClean="0"/>
                        <a:t>nteractions between departments and faculties; meetings, workshops and events to promote collaborations</a:t>
                      </a:r>
                    </a:p>
                    <a:p>
                      <a:pPr marL="285750" indent="-285750">
                        <a:buFont typeface="Arial"/>
                        <a:buChar char="•"/>
                      </a:pPr>
                      <a:r>
                        <a:rPr lang="en-GB" dirty="0" smtClean="0"/>
                        <a:t>Career incentives for academics and managers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GB" dirty="0" smtClean="0"/>
                        <a:t>KE</a:t>
                      </a:r>
                      <a:r>
                        <a:rPr lang="en-GB" baseline="0" dirty="0" smtClean="0"/>
                        <a:t> </a:t>
                      </a:r>
                      <a:r>
                        <a:rPr lang="en-GB" dirty="0" smtClean="0"/>
                        <a:t>diversification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GB" dirty="0" smtClean="0"/>
                        <a:t>Exploit the variety of competences within the institution, to allow new KE activities and stakeholders to emerge </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285750" indent="-285750">
                        <a:buFont typeface="Arial"/>
                        <a:buChar char="•"/>
                      </a:pPr>
                      <a:r>
                        <a:rPr lang="en-US" dirty="0" smtClean="0"/>
                        <a:t>Develop</a:t>
                      </a:r>
                      <a:r>
                        <a:rPr lang="en-US" baseline="0" dirty="0" smtClean="0"/>
                        <a:t> </a:t>
                      </a:r>
                      <a:r>
                        <a:rPr lang="en-US" dirty="0" smtClean="0"/>
                        <a:t>central KE strategy, to involve all parts of the institution </a:t>
                      </a:r>
                    </a:p>
                    <a:p>
                      <a:pPr marL="285750" indent="-285750">
                        <a:buFont typeface="Arial"/>
                        <a:buChar char="•"/>
                      </a:pPr>
                      <a:r>
                        <a:rPr lang="en-US" dirty="0" smtClean="0"/>
                        <a:t>Promote</a:t>
                      </a:r>
                      <a:r>
                        <a:rPr lang="en-US" baseline="0" dirty="0" smtClean="0"/>
                        <a:t> i</a:t>
                      </a:r>
                      <a:r>
                        <a:rPr lang="en-US" dirty="0" smtClean="0"/>
                        <a:t>nteractions within the university at all levels (institution, faculties, departments) and collaborations between academics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Title 1"/>
          <p:cNvSpPr>
            <a:spLocks noGrp="1"/>
          </p:cNvSpPr>
          <p:nvPr>
            <p:ph type="title"/>
          </p:nvPr>
        </p:nvSpPr>
        <p:spPr>
          <a:xfrm>
            <a:off x="125734" y="88024"/>
            <a:ext cx="8763654" cy="490418"/>
          </a:xfrm>
        </p:spPr>
        <p:txBody>
          <a:bodyPr>
            <a:noAutofit/>
          </a:bodyPr>
          <a:lstStyle/>
          <a:p>
            <a:pPr>
              <a:lnSpc>
                <a:spcPct val="120000"/>
              </a:lnSpc>
            </a:pPr>
            <a:r>
              <a:rPr lang="en-GB" sz="3200" b="1" dirty="0" smtClean="0"/>
              <a:t>Summary</a:t>
            </a:r>
            <a:endParaRPr lang="en-GB" sz="3200" b="1" dirty="0" smtClean="0">
              <a:effectLst/>
            </a:endParaRPr>
          </a:p>
        </p:txBody>
      </p:sp>
    </p:spTree>
    <p:extLst>
      <p:ext uri="{BB962C8B-B14F-4D97-AF65-F5344CB8AC3E}">
        <p14:creationId xmlns:p14="http://schemas.microsoft.com/office/powerpoint/2010/main" val="1731366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7363"/>
            <a:ext cx="8229600" cy="5646102"/>
          </a:xfrm>
        </p:spPr>
        <p:txBody>
          <a:bodyPr>
            <a:noAutofit/>
          </a:bodyPr>
          <a:lstStyle/>
          <a:p>
            <a:pPr marL="457200" indent="-457200">
              <a:lnSpc>
                <a:spcPct val="150000"/>
              </a:lnSpc>
              <a:buFont typeface="+mj-lt"/>
              <a:buAutoNum type="arabicPeriod"/>
            </a:pPr>
            <a:r>
              <a:rPr lang="en-GB" sz="2400" dirty="0" smtClean="0"/>
              <a:t>How do KE profiles change over time? Particularly in terms of changes in the </a:t>
            </a:r>
            <a:r>
              <a:rPr lang="en-US" sz="2400" i="1" dirty="0" smtClean="0"/>
              <a:t>variety</a:t>
            </a:r>
            <a:r>
              <a:rPr lang="en-US" sz="2400" dirty="0" smtClean="0"/>
              <a:t> of KE channels used and stakeholders involved </a:t>
            </a:r>
          </a:p>
          <a:p>
            <a:pPr lvl="1">
              <a:lnSpc>
                <a:spcPct val="150000"/>
              </a:lnSpc>
            </a:pPr>
            <a:r>
              <a:rPr lang="en-US" sz="2000" dirty="0" smtClean="0"/>
              <a:t>Some evidence</a:t>
            </a:r>
            <a:r>
              <a:rPr lang="en-GB" sz="2000" dirty="0" smtClean="0"/>
              <a:t> that mid-range universities, compared to more research-intensive ones, engage in a wider range of KE channels and serve a broader range of </a:t>
            </a:r>
            <a:r>
              <a:rPr lang="en-GB" sz="2000" dirty="0"/>
              <a:t>stakeholders (Wright et al., 2008; </a:t>
            </a:r>
            <a:r>
              <a:rPr lang="en-GB" sz="2000" dirty="0" smtClean="0"/>
              <a:t>De </a:t>
            </a:r>
            <a:r>
              <a:rPr lang="en-GB" sz="2000" dirty="0"/>
              <a:t>La Torre et al., </a:t>
            </a:r>
            <a:r>
              <a:rPr lang="en-GB" sz="2000" dirty="0" smtClean="0"/>
              <a:t>2018)</a:t>
            </a:r>
          </a:p>
          <a:p>
            <a:pPr marL="457200" indent="-457200">
              <a:lnSpc>
                <a:spcPct val="150000"/>
              </a:lnSpc>
              <a:buFont typeface="+mj-lt"/>
              <a:buAutoNum type="arabicPeriod"/>
            </a:pPr>
            <a:r>
              <a:rPr lang="en-GB" sz="2400" dirty="0" smtClean="0"/>
              <a:t>Which management interventions underpin these changes?</a:t>
            </a:r>
          </a:p>
        </p:txBody>
      </p:sp>
      <p:sp>
        <p:nvSpPr>
          <p:cNvPr id="5" name="Title 1"/>
          <p:cNvSpPr>
            <a:spLocks noGrp="1"/>
          </p:cNvSpPr>
          <p:nvPr>
            <p:ph type="title"/>
          </p:nvPr>
        </p:nvSpPr>
        <p:spPr>
          <a:xfrm>
            <a:off x="457200" y="88024"/>
            <a:ext cx="8229600" cy="716766"/>
          </a:xfrm>
        </p:spPr>
        <p:txBody>
          <a:bodyPr>
            <a:normAutofit/>
          </a:bodyPr>
          <a:lstStyle/>
          <a:p>
            <a:r>
              <a:rPr lang="en-US" sz="3200" b="1" dirty="0" smtClean="0"/>
              <a:t>Motivation: research gaps</a:t>
            </a:r>
            <a:endParaRPr lang="en-US" sz="3200" b="1" dirty="0"/>
          </a:p>
        </p:txBody>
      </p:sp>
    </p:spTree>
    <p:extLst>
      <p:ext uri="{BB962C8B-B14F-4D97-AF65-F5344CB8AC3E}">
        <p14:creationId xmlns:p14="http://schemas.microsoft.com/office/powerpoint/2010/main" val="2426437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893" y="704190"/>
            <a:ext cx="8447907" cy="5897596"/>
          </a:xfrm>
        </p:spPr>
        <p:txBody>
          <a:bodyPr>
            <a:noAutofit/>
          </a:bodyPr>
          <a:lstStyle/>
          <a:p>
            <a:pPr>
              <a:lnSpc>
                <a:spcPct val="150000"/>
              </a:lnSpc>
            </a:pPr>
            <a:r>
              <a:rPr lang="en-GB" sz="2400" i="1" dirty="0" smtClean="0"/>
              <a:t>Which management </a:t>
            </a:r>
            <a:r>
              <a:rPr lang="en-GB" sz="2400" i="1" dirty="0"/>
              <a:t>interventions </a:t>
            </a:r>
            <a:r>
              <a:rPr lang="en-GB" sz="2400" i="1" dirty="0" smtClean="0"/>
              <a:t>underpin </a:t>
            </a:r>
            <a:r>
              <a:rPr lang="en-GB" sz="2400" i="1" dirty="0"/>
              <a:t>changes in universities’ KE </a:t>
            </a:r>
            <a:r>
              <a:rPr lang="en-GB" sz="2400" i="1" dirty="0" smtClean="0"/>
              <a:t>profiles over time? </a:t>
            </a:r>
          </a:p>
          <a:p>
            <a:pPr>
              <a:lnSpc>
                <a:spcPct val="150000"/>
              </a:lnSpc>
            </a:pPr>
            <a:r>
              <a:rPr lang="en-GB" sz="2400" dirty="0" smtClean="0"/>
              <a:t>Three possible change patterns:</a:t>
            </a:r>
          </a:p>
          <a:p>
            <a:pPr lvl="1">
              <a:lnSpc>
                <a:spcPct val="150000"/>
              </a:lnSpc>
            </a:pPr>
            <a:r>
              <a:rPr lang="en-GB" sz="2400" b="1" dirty="0" smtClean="0"/>
              <a:t>Specialization</a:t>
            </a:r>
            <a:r>
              <a:rPr lang="en-GB" sz="2400" dirty="0" smtClean="0"/>
              <a:t> in certain KE channels, and/or in engaging with certain KE stakeholders</a:t>
            </a:r>
          </a:p>
          <a:p>
            <a:pPr lvl="1">
              <a:lnSpc>
                <a:spcPct val="150000"/>
              </a:lnSpc>
            </a:pPr>
            <a:r>
              <a:rPr lang="en-GB" sz="2400" b="1" dirty="0" smtClean="0"/>
              <a:t>Changing the mix</a:t>
            </a:r>
            <a:r>
              <a:rPr lang="en-GB" sz="2400" dirty="0" smtClean="0"/>
              <a:t> of KE channels or the mix of KE stakeholders without changing overall specialization</a:t>
            </a:r>
          </a:p>
          <a:p>
            <a:pPr lvl="1">
              <a:lnSpc>
                <a:spcPct val="150000"/>
              </a:lnSpc>
            </a:pPr>
            <a:r>
              <a:rPr lang="en-GB" sz="2400" b="1" dirty="0" smtClean="0"/>
              <a:t>Diversification</a:t>
            </a:r>
            <a:r>
              <a:rPr lang="en-GB" sz="2400" dirty="0" smtClean="0"/>
              <a:t> in the range of KE channels and/or in the range of KE stakeholders, leading to a more balanced KE portfolio</a:t>
            </a:r>
          </a:p>
        </p:txBody>
      </p:sp>
      <p:sp>
        <p:nvSpPr>
          <p:cNvPr id="5" name="Title 1"/>
          <p:cNvSpPr>
            <a:spLocks noGrp="1"/>
          </p:cNvSpPr>
          <p:nvPr>
            <p:ph type="title"/>
          </p:nvPr>
        </p:nvSpPr>
        <p:spPr>
          <a:xfrm>
            <a:off x="457200" y="88024"/>
            <a:ext cx="8229600" cy="716766"/>
          </a:xfrm>
        </p:spPr>
        <p:txBody>
          <a:bodyPr>
            <a:normAutofit/>
          </a:bodyPr>
          <a:lstStyle/>
          <a:p>
            <a:r>
              <a:rPr lang="en-US" sz="3200" b="1" dirty="0" smtClean="0"/>
              <a:t>Research question</a:t>
            </a:r>
            <a:endParaRPr lang="en-US" sz="3200" b="1" dirty="0"/>
          </a:p>
        </p:txBody>
      </p:sp>
    </p:spTree>
    <p:extLst>
      <p:ext uri="{BB962C8B-B14F-4D97-AF65-F5344CB8AC3E}">
        <p14:creationId xmlns:p14="http://schemas.microsoft.com/office/powerpoint/2010/main" val="3898715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6" y="73438"/>
            <a:ext cx="9040270" cy="668475"/>
          </a:xfrm>
        </p:spPr>
        <p:txBody>
          <a:bodyPr>
            <a:normAutofit fontScale="90000"/>
          </a:bodyPr>
          <a:lstStyle/>
          <a:p>
            <a:r>
              <a:rPr lang="en-US" sz="3200" b="1" dirty="0" smtClean="0"/>
              <a:t>Framework: control systems theory (Simons, 1994, 1995)</a:t>
            </a:r>
            <a:endParaRPr lang="en-US" sz="3200" b="1" dirty="0"/>
          </a:p>
        </p:txBody>
      </p:sp>
      <p:sp>
        <p:nvSpPr>
          <p:cNvPr id="3" name="Content Placeholder 2"/>
          <p:cNvSpPr>
            <a:spLocks noGrp="1"/>
          </p:cNvSpPr>
          <p:nvPr>
            <p:ph idx="1"/>
          </p:nvPr>
        </p:nvSpPr>
        <p:spPr>
          <a:xfrm>
            <a:off x="226321" y="599758"/>
            <a:ext cx="8675641" cy="5734124"/>
          </a:xfrm>
        </p:spPr>
        <p:txBody>
          <a:bodyPr>
            <a:noAutofit/>
          </a:bodyPr>
          <a:lstStyle/>
          <a:p>
            <a:pPr>
              <a:lnSpc>
                <a:spcPct val="130000"/>
              </a:lnSpc>
            </a:pPr>
            <a:r>
              <a:rPr lang="en-GB" sz="2400" dirty="0" smtClean="0"/>
              <a:t>To achieve </a:t>
            </a:r>
            <a:r>
              <a:rPr lang="en-GB" sz="2400" dirty="0"/>
              <a:t>different organizational </a:t>
            </a:r>
            <a:r>
              <a:rPr lang="en-GB" sz="2400" dirty="0" smtClean="0"/>
              <a:t>goals, management can intervene on four different organizational control systems</a:t>
            </a:r>
          </a:p>
        </p:txBody>
      </p:sp>
      <p:graphicFrame>
        <p:nvGraphicFramePr>
          <p:cNvPr id="4" name="Table 3"/>
          <p:cNvGraphicFramePr>
            <a:graphicFrameLocks noGrp="1"/>
          </p:cNvGraphicFramePr>
          <p:nvPr>
            <p:extLst>
              <p:ext uri="{D42A27DB-BD31-4B8C-83A1-F6EECF244321}">
                <p14:modId xmlns:p14="http://schemas.microsoft.com/office/powerpoint/2010/main" val="175815751"/>
              </p:ext>
            </p:extLst>
          </p:nvPr>
        </p:nvGraphicFramePr>
        <p:xfrm>
          <a:off x="125734" y="1713368"/>
          <a:ext cx="8914536" cy="4846319"/>
        </p:xfrm>
        <a:graphic>
          <a:graphicData uri="http://schemas.openxmlformats.org/drawingml/2006/table">
            <a:tbl>
              <a:tblPr firstRow="1" bandRow="1">
                <a:tableStyleId>{69012ECD-51FC-41F1-AA8D-1B2483CD663E}</a:tableStyleId>
              </a:tblPr>
              <a:tblGrid>
                <a:gridCol w="1221570"/>
                <a:gridCol w="4260429"/>
                <a:gridCol w="3432537"/>
              </a:tblGrid>
              <a:tr h="370840">
                <a:tc>
                  <a:txBody>
                    <a:bodyPr/>
                    <a:lstStyle/>
                    <a:p>
                      <a:pPr>
                        <a:lnSpc>
                          <a:spcPct val="100000"/>
                        </a:lnSpc>
                      </a:pPr>
                      <a:r>
                        <a:rPr lang="en-US" sz="1800" baseline="0" dirty="0" smtClean="0"/>
                        <a:t>C</a:t>
                      </a:r>
                      <a:r>
                        <a:rPr lang="en-US" sz="1800" dirty="0" smtClean="0"/>
                        <a:t>ontrol system</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nSpc>
                          <a:spcPct val="100000"/>
                        </a:lnSpc>
                      </a:pPr>
                      <a:r>
                        <a:rPr lang="en-US" sz="1800" dirty="0" smtClean="0"/>
                        <a:t>Purpose of intervention</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nSpc>
                          <a:spcPct val="100000"/>
                        </a:lnSpc>
                      </a:pPr>
                      <a:r>
                        <a:rPr lang="en-US" sz="1800" dirty="0" smtClean="0"/>
                        <a:t>Focus</a:t>
                      </a:r>
                      <a:r>
                        <a:rPr lang="en-US" sz="1800" baseline="0" dirty="0" smtClean="0"/>
                        <a:t> of intervention</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r>
              <a:tr h="370840">
                <a:tc>
                  <a:txBody>
                    <a:bodyPr/>
                    <a:lstStyle/>
                    <a:p>
                      <a:pPr>
                        <a:lnSpc>
                          <a:spcPct val="100000"/>
                        </a:lnSpc>
                      </a:pPr>
                      <a:r>
                        <a:rPr lang="en-GB" sz="1800" dirty="0" smtClean="0"/>
                        <a:t>Beliefs systems </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nSpc>
                          <a:spcPct val="100000"/>
                        </a:lnSpc>
                      </a:pPr>
                      <a:r>
                        <a:rPr lang="en-GB" sz="1800" dirty="0" smtClean="0"/>
                        <a:t>Get </a:t>
                      </a:r>
                      <a:r>
                        <a:rPr lang="en-GB" sz="1800" dirty="0" smtClean="0">
                          <a:effectLst/>
                          <a:latin typeface="+mn-lt"/>
                          <a:ea typeface="ＭＳ 明朝"/>
                        </a:rPr>
                        <a:t>get people to contribute: </a:t>
                      </a:r>
                    </a:p>
                    <a:p>
                      <a:pPr marL="285750" indent="-285750">
                        <a:lnSpc>
                          <a:spcPct val="100000"/>
                        </a:lnSpc>
                        <a:buFont typeface="Arial"/>
                        <a:buChar char="•"/>
                      </a:pPr>
                      <a:r>
                        <a:rPr lang="en-GB" sz="1800" dirty="0" smtClean="0">
                          <a:effectLst/>
                          <a:latin typeface="+mn-lt"/>
                          <a:ea typeface="ＭＳ 明朝"/>
                        </a:rPr>
                        <a:t>i</a:t>
                      </a:r>
                      <a:r>
                        <a:rPr lang="en-GB" sz="1800" dirty="0" smtClean="0"/>
                        <a:t>nspire employees to engage in activities central to the values, purpose and direction of the organization</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GB" sz="1800" dirty="0" smtClean="0"/>
                        <a:t>Communicate the organization’s core value and mission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nSpc>
                          <a:spcPct val="100000"/>
                        </a:lnSpc>
                      </a:pPr>
                      <a:r>
                        <a:rPr lang="en-GB" sz="1800" dirty="0" smtClean="0"/>
                        <a:t>Boundary systems </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smtClean="0">
                          <a:effectLst/>
                          <a:latin typeface="+mn-lt"/>
                          <a:ea typeface="ＭＳ 明朝"/>
                        </a:rPr>
                        <a:t>Get people to do the right thing:</a:t>
                      </a:r>
                      <a:r>
                        <a:rPr lang="en-GB" sz="1800" baseline="0" dirty="0" smtClean="0">
                          <a:effectLst/>
                          <a:latin typeface="+mn-lt"/>
                          <a:ea typeface="ＭＳ 明朝"/>
                        </a:rPr>
                        <a:t> </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GB" sz="1800" baseline="0" dirty="0" smtClean="0">
                          <a:effectLst/>
                          <a:latin typeface="+mn-lt"/>
                          <a:ea typeface="ＭＳ 明朝"/>
                        </a:rPr>
                        <a:t>l</a:t>
                      </a:r>
                      <a:r>
                        <a:rPr lang="en-GB" sz="1800" dirty="0" smtClean="0"/>
                        <a:t>imit strategically undesirable activities and outcomes</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nSpc>
                          <a:spcPct val="100000"/>
                        </a:lnSpc>
                      </a:pPr>
                      <a:r>
                        <a:rPr lang="en-GB" sz="1800" dirty="0" smtClean="0"/>
                        <a:t>Specify and enforce the rules of the game</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nSpc>
                          <a:spcPct val="100000"/>
                        </a:lnSpc>
                      </a:pPr>
                      <a:r>
                        <a:rPr lang="en-GB" sz="1800" dirty="0" smtClean="0"/>
                        <a:t>Diagnostic control systems </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smtClean="0">
                          <a:effectLst/>
                          <a:latin typeface="+mn-lt"/>
                          <a:ea typeface="ＭＳ 明朝"/>
                        </a:rPr>
                        <a:t>Get people to achieve</a:t>
                      </a:r>
                      <a:r>
                        <a:rPr lang="en-GB" sz="1800" dirty="0" smtClean="0"/>
                        <a:t>: </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GB" sz="1800" dirty="0" smtClean="0"/>
                        <a:t>ensure that activities are in accordance with organizational objectives</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GB" sz="1800" dirty="0" smtClean="0"/>
                        <a:t>Build and support clear targets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nSpc>
                          <a:spcPct val="100000"/>
                        </a:lnSpc>
                      </a:pPr>
                      <a:r>
                        <a:rPr lang="en-GB" sz="1800" dirty="0" smtClean="0"/>
                        <a:t>Interactive control systems </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nSpc>
                          <a:spcPct val="100000"/>
                        </a:lnSpc>
                      </a:pPr>
                      <a:r>
                        <a:rPr lang="en-GB" sz="1800" dirty="0" smtClean="0">
                          <a:effectLst/>
                          <a:latin typeface="+mn-lt"/>
                          <a:ea typeface="ＭＳ 明朝"/>
                        </a:rPr>
                        <a:t>Get people to see and grasp opportunities: </a:t>
                      </a:r>
                    </a:p>
                    <a:p>
                      <a:pPr marL="285750" indent="-285750">
                        <a:lnSpc>
                          <a:spcPct val="100000"/>
                        </a:lnSpc>
                        <a:buFont typeface="Arial"/>
                        <a:buChar char="•"/>
                      </a:pPr>
                      <a:r>
                        <a:rPr lang="en-GB" sz="1800" dirty="0" smtClean="0"/>
                        <a:t>scan for / communicate strategic information to employees to adjust the direction of the organization</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nSpc>
                          <a:spcPct val="100000"/>
                        </a:lnSpc>
                      </a:pPr>
                      <a:r>
                        <a:rPr lang="en-GB" sz="1800" dirty="0" smtClean="0"/>
                        <a:t>Open up organizational dialogue to encourage learning</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79004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888"/>
            <a:ext cx="8229600" cy="668475"/>
          </a:xfrm>
        </p:spPr>
        <p:txBody>
          <a:bodyPr>
            <a:normAutofit/>
          </a:bodyPr>
          <a:lstStyle/>
          <a:p>
            <a:r>
              <a:rPr lang="en-US" sz="3200" b="1" dirty="0" smtClean="0"/>
              <a:t>Application to changes in KE profiles</a:t>
            </a:r>
            <a:endParaRPr lang="en-US" sz="3200" b="1" dirty="0"/>
          </a:p>
        </p:txBody>
      </p:sp>
      <p:sp>
        <p:nvSpPr>
          <p:cNvPr id="3" name="Content Placeholder 2"/>
          <p:cNvSpPr>
            <a:spLocks noGrp="1"/>
          </p:cNvSpPr>
          <p:nvPr>
            <p:ph idx="1"/>
          </p:nvPr>
        </p:nvSpPr>
        <p:spPr>
          <a:xfrm>
            <a:off x="226321" y="817363"/>
            <a:ext cx="8675641" cy="5734124"/>
          </a:xfrm>
        </p:spPr>
        <p:txBody>
          <a:bodyPr>
            <a:noAutofit/>
          </a:bodyPr>
          <a:lstStyle/>
          <a:p>
            <a:pPr>
              <a:lnSpc>
                <a:spcPct val="120000"/>
              </a:lnSpc>
            </a:pPr>
            <a:r>
              <a:rPr lang="en-GB" sz="2400" dirty="0" smtClean="0"/>
              <a:t>Different patterns of changes in KE profiles may require interventions on different control systems</a:t>
            </a:r>
            <a:endParaRPr lang="en-GB" sz="2400" dirty="0"/>
          </a:p>
        </p:txBody>
      </p:sp>
      <p:graphicFrame>
        <p:nvGraphicFramePr>
          <p:cNvPr id="5" name="Table 4"/>
          <p:cNvGraphicFramePr>
            <a:graphicFrameLocks noGrp="1"/>
          </p:cNvGraphicFramePr>
          <p:nvPr>
            <p:extLst>
              <p:ext uri="{D42A27DB-BD31-4B8C-83A1-F6EECF244321}">
                <p14:modId xmlns:p14="http://schemas.microsoft.com/office/powerpoint/2010/main" val="309651402"/>
              </p:ext>
            </p:extLst>
          </p:nvPr>
        </p:nvGraphicFramePr>
        <p:xfrm>
          <a:off x="125734" y="1927143"/>
          <a:ext cx="8914536" cy="4791456"/>
        </p:xfrm>
        <a:graphic>
          <a:graphicData uri="http://schemas.openxmlformats.org/drawingml/2006/table">
            <a:tbl>
              <a:tblPr firstRow="1" bandRow="1">
                <a:tableStyleId>{69012ECD-51FC-41F1-AA8D-1B2483CD663E}</a:tableStyleId>
              </a:tblPr>
              <a:tblGrid>
                <a:gridCol w="4828183"/>
                <a:gridCol w="1911156"/>
                <a:gridCol w="2175197"/>
              </a:tblGrid>
              <a:tr h="370840">
                <a:tc>
                  <a:txBody>
                    <a:bodyPr/>
                    <a:lstStyle/>
                    <a:p>
                      <a:pPr>
                        <a:lnSpc>
                          <a:spcPct val="120000"/>
                        </a:lnSpc>
                      </a:pPr>
                      <a:r>
                        <a:rPr lang="en-US" sz="1800" baseline="0" dirty="0" smtClean="0"/>
                        <a:t>C</a:t>
                      </a:r>
                      <a:r>
                        <a:rPr lang="en-US" sz="1800" dirty="0" smtClean="0"/>
                        <a:t>ontrol system</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nSpc>
                          <a:spcPct val="120000"/>
                        </a:lnSpc>
                        <a:spcAft>
                          <a:spcPts val="0"/>
                        </a:spcAft>
                      </a:pPr>
                      <a:r>
                        <a:rPr lang="en-GB" sz="1800" b="1" dirty="0">
                          <a:solidFill>
                            <a:schemeClr val="bg1"/>
                          </a:solidFill>
                          <a:effectLst/>
                          <a:latin typeface="+mn-lt"/>
                          <a:ea typeface="ＭＳ 明朝"/>
                        </a:rPr>
                        <a:t>Possible instruments</a:t>
                      </a:r>
                      <a:endParaRPr lang="en-GB" sz="1800" dirty="0">
                        <a:solidFill>
                          <a:schemeClr val="bg1"/>
                        </a:solidFill>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nSpc>
                          <a:spcPct val="120000"/>
                        </a:lnSpc>
                        <a:spcAft>
                          <a:spcPts val="0"/>
                        </a:spcAft>
                      </a:pPr>
                      <a:r>
                        <a:rPr lang="en-GB" sz="1800" b="1" dirty="0">
                          <a:solidFill>
                            <a:schemeClr val="bg1"/>
                          </a:solidFill>
                          <a:effectLst/>
                          <a:latin typeface="+mn-lt"/>
                          <a:ea typeface="Times New Roman"/>
                        </a:rPr>
                        <a:t>Relevant </a:t>
                      </a:r>
                      <a:r>
                        <a:rPr lang="en-GB" sz="1800" b="1" dirty="0" smtClean="0">
                          <a:solidFill>
                            <a:schemeClr val="bg1"/>
                          </a:solidFill>
                          <a:effectLst/>
                          <a:latin typeface="+mn-lt"/>
                          <a:ea typeface="Times New Roman"/>
                        </a:rPr>
                        <a:t>pattern of change in KE profile</a:t>
                      </a:r>
                      <a:endParaRPr lang="en-GB" sz="1800" dirty="0">
                        <a:solidFill>
                          <a:schemeClr val="bg1"/>
                        </a:solidFill>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r>
              <a:tr h="370840">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GB" sz="1800" dirty="0" smtClean="0"/>
                        <a:t>Beliefs systems: </a:t>
                      </a:r>
                      <a:r>
                        <a:rPr lang="en-GB" sz="1800" dirty="0" smtClean="0">
                          <a:effectLst/>
                          <a:latin typeface="+mn-lt"/>
                          <a:ea typeface="ＭＳ 明朝"/>
                        </a:rPr>
                        <a:t>i</a:t>
                      </a:r>
                      <a:r>
                        <a:rPr lang="en-GB" sz="1800" dirty="0" smtClean="0"/>
                        <a:t>nspire employees to engage in activities central to the values, purpose and direction of the organization</a:t>
                      </a:r>
                      <a:endParaRPr lang="en-US" sz="18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nSpc>
                          <a:spcPct val="120000"/>
                        </a:lnSpc>
                        <a:spcAft>
                          <a:spcPts val="0"/>
                        </a:spcAft>
                      </a:pPr>
                      <a:r>
                        <a:rPr lang="en-GB" sz="1800" dirty="0" smtClean="0">
                          <a:effectLst/>
                          <a:latin typeface="+mn-lt"/>
                          <a:ea typeface="ＭＳ 明朝"/>
                        </a:rPr>
                        <a:t>Definition of strategies</a:t>
                      </a:r>
                    </a:p>
                    <a:p>
                      <a:pPr>
                        <a:lnSpc>
                          <a:spcPct val="120000"/>
                        </a:lnSpc>
                        <a:spcAft>
                          <a:spcPts val="0"/>
                        </a:spcAft>
                      </a:pPr>
                      <a:r>
                        <a:rPr lang="en-GB" sz="1800" dirty="0" smtClean="0">
                          <a:effectLst/>
                          <a:latin typeface="+mn-lt"/>
                          <a:ea typeface="ＭＳ 明朝"/>
                        </a:rPr>
                        <a:t>Communication </a:t>
                      </a:r>
                      <a:r>
                        <a:rPr lang="en-GB" sz="1800" dirty="0">
                          <a:effectLst/>
                          <a:latin typeface="+mn-lt"/>
                          <a:ea typeface="ＭＳ 明朝"/>
                        </a:rPr>
                        <a:t>of mission</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nSpc>
                          <a:spcPct val="120000"/>
                        </a:lnSpc>
                        <a:spcAft>
                          <a:spcPts val="0"/>
                        </a:spcAft>
                      </a:pPr>
                      <a:r>
                        <a:rPr lang="en-GB" sz="1800">
                          <a:solidFill>
                            <a:srgbClr val="000000"/>
                          </a:solidFill>
                          <a:effectLst/>
                          <a:latin typeface="+mn-lt"/>
                          <a:ea typeface="Times New Roman"/>
                        </a:rPr>
                        <a:t>KE specialization</a:t>
                      </a:r>
                      <a:endParaRPr lang="en-GB" sz="1800">
                        <a:effectLst/>
                        <a:latin typeface="+mn-lt"/>
                        <a:ea typeface="ＭＳ 明朝"/>
                      </a:endParaRPr>
                    </a:p>
                    <a:p>
                      <a:pPr>
                        <a:lnSpc>
                          <a:spcPct val="120000"/>
                        </a:lnSpc>
                        <a:spcAft>
                          <a:spcPts val="0"/>
                        </a:spcAft>
                      </a:pPr>
                      <a:r>
                        <a:rPr lang="en-GB" sz="1800">
                          <a:solidFill>
                            <a:srgbClr val="000000"/>
                          </a:solidFill>
                          <a:effectLst/>
                          <a:latin typeface="+mn-lt"/>
                          <a:ea typeface="Times New Roman"/>
                        </a:rPr>
                        <a:t>KE mixing</a:t>
                      </a:r>
                      <a:endParaRPr lang="en-GB" sz="1800">
                        <a:effectLst/>
                        <a:latin typeface="+mn-lt"/>
                        <a:ea typeface="ＭＳ 明朝"/>
                      </a:endParaRPr>
                    </a:p>
                    <a:p>
                      <a:pPr>
                        <a:lnSpc>
                          <a:spcPct val="120000"/>
                        </a:lnSpc>
                        <a:spcAft>
                          <a:spcPts val="0"/>
                        </a:spcAft>
                      </a:pPr>
                      <a:r>
                        <a:rPr lang="en-GB" sz="1800">
                          <a:solidFill>
                            <a:srgbClr val="000000"/>
                          </a:solidFill>
                          <a:effectLst/>
                          <a:latin typeface="+mn-lt"/>
                          <a:ea typeface="Times New Roman"/>
                        </a:rPr>
                        <a:t>KE diversification</a:t>
                      </a:r>
                      <a:endParaRPr lang="en-GB" sz="180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GB" sz="1800" dirty="0" smtClean="0"/>
                        <a:t>Boundary systems:</a:t>
                      </a:r>
                      <a:r>
                        <a:rPr lang="en-GB" sz="1800" baseline="0" dirty="0" smtClean="0"/>
                        <a:t> </a:t>
                      </a:r>
                      <a:r>
                        <a:rPr lang="en-GB" sz="1800" baseline="0" dirty="0" smtClean="0">
                          <a:effectLst/>
                          <a:latin typeface="+mn-lt"/>
                          <a:ea typeface="ＭＳ 明朝"/>
                        </a:rPr>
                        <a:t>l</a:t>
                      </a:r>
                      <a:r>
                        <a:rPr lang="en-GB" sz="1800" dirty="0" smtClean="0"/>
                        <a:t>imit strategically undesirable activities and outcomes</a:t>
                      </a:r>
                      <a:endParaRPr lang="en-US" sz="18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nSpc>
                          <a:spcPct val="120000"/>
                        </a:lnSpc>
                        <a:spcAft>
                          <a:spcPts val="0"/>
                        </a:spcAft>
                      </a:pPr>
                      <a:r>
                        <a:rPr lang="en-GB" sz="1800" dirty="0">
                          <a:effectLst/>
                          <a:latin typeface="+mn-lt"/>
                          <a:ea typeface="ＭＳ 明朝"/>
                        </a:rPr>
                        <a:t>Incentives, support activities</a:t>
                      </a:r>
                    </a:p>
                    <a:p>
                      <a:pPr algn="ctr">
                        <a:lnSpc>
                          <a:spcPct val="120000"/>
                        </a:lnSpc>
                        <a:spcAft>
                          <a:spcPts val="0"/>
                        </a:spcAft>
                      </a:pPr>
                      <a:r>
                        <a:rPr lang="en-GB" sz="1800" dirty="0">
                          <a:effectLst/>
                          <a:latin typeface="+mn-lt"/>
                          <a:ea typeface="ＭＳ 明朝"/>
                        </a:rPr>
                        <a:t>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nSpc>
                          <a:spcPct val="120000"/>
                        </a:lnSpc>
                        <a:spcAft>
                          <a:spcPts val="0"/>
                        </a:spcAft>
                      </a:pPr>
                      <a:r>
                        <a:rPr lang="en-GB" sz="1800" dirty="0">
                          <a:solidFill>
                            <a:srgbClr val="000000"/>
                          </a:solidFill>
                          <a:effectLst/>
                          <a:latin typeface="+mn-lt"/>
                          <a:ea typeface="Times New Roman"/>
                        </a:rPr>
                        <a:t>KE specialization</a:t>
                      </a:r>
                      <a:endParaRPr lang="en-GB" sz="1800" dirty="0">
                        <a:effectLst/>
                        <a:latin typeface="+mn-lt"/>
                        <a:ea typeface="ＭＳ 明朝"/>
                      </a:endParaRPr>
                    </a:p>
                    <a:p>
                      <a:pPr>
                        <a:lnSpc>
                          <a:spcPct val="120000"/>
                        </a:lnSpc>
                        <a:spcAft>
                          <a:spcPts val="0"/>
                        </a:spcAft>
                      </a:pPr>
                      <a:r>
                        <a:rPr lang="en-GB" sz="1800" dirty="0">
                          <a:solidFill>
                            <a:srgbClr val="000000"/>
                          </a:solidFill>
                          <a:effectLst/>
                          <a:latin typeface="+mn-lt"/>
                          <a:ea typeface="Times New Roman"/>
                        </a:rPr>
                        <a:t>KE mixing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GB" sz="1800" dirty="0" smtClean="0"/>
                        <a:t>Diagnostic control systems:</a:t>
                      </a:r>
                      <a:r>
                        <a:rPr lang="en-GB" sz="1800" baseline="0" dirty="0" smtClean="0"/>
                        <a:t> </a:t>
                      </a:r>
                      <a:r>
                        <a:rPr lang="en-GB" sz="1800" dirty="0" smtClean="0"/>
                        <a:t>ensure that activities are in accordance with organizational objectives</a:t>
                      </a:r>
                      <a:endParaRPr lang="en-US" sz="18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nSpc>
                          <a:spcPct val="120000"/>
                        </a:lnSpc>
                        <a:spcAft>
                          <a:spcPts val="0"/>
                        </a:spcAft>
                      </a:pPr>
                      <a:r>
                        <a:rPr lang="en-GB" sz="1800" dirty="0">
                          <a:effectLst/>
                          <a:latin typeface="+mn-lt"/>
                          <a:ea typeface="ＭＳ 明朝"/>
                        </a:rPr>
                        <a:t>Benchmarking, best practices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nSpc>
                          <a:spcPct val="120000"/>
                        </a:lnSpc>
                        <a:spcAft>
                          <a:spcPts val="0"/>
                        </a:spcAft>
                      </a:pPr>
                      <a:r>
                        <a:rPr lang="en-GB" sz="1800" dirty="0">
                          <a:solidFill>
                            <a:srgbClr val="000000"/>
                          </a:solidFill>
                          <a:effectLst/>
                          <a:latin typeface="+mn-lt"/>
                          <a:ea typeface="Times New Roman"/>
                        </a:rPr>
                        <a:t>KE specialization</a:t>
                      </a:r>
                      <a:endParaRPr lang="en-GB" sz="1800" dirty="0">
                        <a:effectLst/>
                        <a:latin typeface="+mn-lt"/>
                        <a:ea typeface="ＭＳ 明朝"/>
                      </a:endParaRPr>
                    </a:p>
                    <a:p>
                      <a:pPr>
                        <a:lnSpc>
                          <a:spcPct val="120000"/>
                        </a:lnSpc>
                        <a:spcAft>
                          <a:spcPts val="0"/>
                        </a:spcAft>
                      </a:pPr>
                      <a:r>
                        <a:rPr lang="en-GB" sz="1800" dirty="0">
                          <a:solidFill>
                            <a:srgbClr val="000000"/>
                          </a:solidFill>
                          <a:effectLst/>
                          <a:latin typeface="+mn-lt"/>
                          <a:ea typeface="Times New Roman"/>
                        </a:rPr>
                        <a:t>KE mixing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0" marR="0" indent="0" algn="l" defTabSz="457200" rtl="0" eaLnBrk="1" fontAlgn="auto" latinLnBrk="0" hangingPunct="1">
                        <a:lnSpc>
                          <a:spcPct val="120000"/>
                        </a:lnSpc>
                        <a:spcBef>
                          <a:spcPts val="0"/>
                        </a:spcBef>
                        <a:spcAft>
                          <a:spcPts val="0"/>
                        </a:spcAft>
                        <a:buClrTx/>
                        <a:buSzTx/>
                        <a:buFontTx/>
                        <a:buNone/>
                        <a:tabLst/>
                        <a:defRPr/>
                      </a:pPr>
                      <a:r>
                        <a:rPr lang="en-GB" sz="1800" dirty="0" smtClean="0"/>
                        <a:t>Interactive control systems:</a:t>
                      </a:r>
                      <a:r>
                        <a:rPr lang="en-GB" sz="1800" baseline="0" dirty="0" smtClean="0"/>
                        <a:t> </a:t>
                      </a:r>
                      <a:r>
                        <a:rPr lang="en-GB" sz="1800" dirty="0" smtClean="0"/>
                        <a:t>scan for / communicate strategic information to employees to adjust the direction of the organization</a:t>
                      </a:r>
                      <a:endParaRPr lang="en-US" sz="18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nSpc>
                          <a:spcPct val="120000"/>
                        </a:lnSpc>
                        <a:spcAft>
                          <a:spcPts val="0"/>
                        </a:spcAft>
                      </a:pPr>
                      <a:r>
                        <a:rPr lang="en-GB" sz="1800" dirty="0" smtClean="0">
                          <a:effectLst/>
                          <a:latin typeface="+mn-lt"/>
                          <a:ea typeface="ＭＳ 明朝"/>
                        </a:rPr>
                        <a:t>Promoting interactions </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nSpc>
                          <a:spcPct val="120000"/>
                        </a:lnSpc>
                        <a:spcAft>
                          <a:spcPts val="0"/>
                        </a:spcAft>
                      </a:pPr>
                      <a:r>
                        <a:rPr lang="en-GB" sz="1800" dirty="0">
                          <a:solidFill>
                            <a:srgbClr val="000000"/>
                          </a:solidFill>
                          <a:effectLst/>
                          <a:latin typeface="+mn-lt"/>
                          <a:ea typeface="Times New Roman"/>
                        </a:rPr>
                        <a:t>KE diversification </a:t>
                      </a:r>
                      <a:endParaRPr lang="en-GB" sz="1800" dirty="0">
                        <a:effectLst/>
                        <a:latin typeface="+mn-lt"/>
                        <a:ea typeface="ＭＳ 明朝"/>
                      </a:endParaRPr>
                    </a:p>
                    <a:p>
                      <a:pPr>
                        <a:lnSpc>
                          <a:spcPct val="120000"/>
                        </a:lnSpc>
                        <a:spcAft>
                          <a:spcPts val="0"/>
                        </a:spcAft>
                      </a:pPr>
                      <a:r>
                        <a:rPr lang="en-GB" sz="1800" dirty="0">
                          <a:solidFill>
                            <a:srgbClr val="000000"/>
                          </a:solidFill>
                          <a:effectLst/>
                          <a:latin typeface="+mn-lt"/>
                          <a:ea typeface="Times New Roman"/>
                        </a:rPr>
                        <a:t>KE mixing</a:t>
                      </a:r>
                      <a:endParaRPr lang="en-GB" sz="1800" dirty="0">
                        <a:effectLst/>
                        <a:latin typeface="+mn-lt"/>
                        <a:ea typeface="ＭＳ 明朝"/>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4595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893" y="804789"/>
            <a:ext cx="8650495" cy="5809571"/>
          </a:xfrm>
        </p:spPr>
        <p:txBody>
          <a:bodyPr>
            <a:noAutofit/>
          </a:bodyPr>
          <a:lstStyle/>
          <a:p>
            <a:pPr marL="457200" indent="-457200">
              <a:lnSpc>
                <a:spcPct val="150000"/>
              </a:lnSpc>
              <a:buFont typeface="+mj-lt"/>
              <a:buAutoNum type="arabicPeriod"/>
            </a:pPr>
            <a:r>
              <a:rPr lang="en-GB" sz="2400" dirty="0" smtClean="0"/>
              <a:t>Identification of universities that changed their KE profiles over time</a:t>
            </a:r>
            <a:r>
              <a:rPr lang="en-GB" sz="2400" dirty="0"/>
              <a:t>, </a:t>
            </a:r>
            <a:r>
              <a:rPr lang="en-GB" sz="2400" dirty="0" smtClean="0"/>
              <a:t>using panel </a:t>
            </a:r>
            <a:r>
              <a:rPr lang="en-GB" sz="2400" dirty="0"/>
              <a:t>dataset of 150 UK universities over 8 </a:t>
            </a:r>
            <a:r>
              <a:rPr lang="en-GB" sz="2400" dirty="0" smtClean="0"/>
              <a:t>years: high standard deviation </a:t>
            </a:r>
            <a:r>
              <a:rPr lang="en-GB" sz="2400" dirty="0"/>
              <a:t>in diversification and/or differentiation indices </a:t>
            </a:r>
            <a:r>
              <a:rPr lang="en-GB" sz="2400" dirty="0" smtClean="0">
                <a:sym typeface="Wingdings"/>
              </a:rPr>
              <a:t> 34 universities</a:t>
            </a:r>
            <a:endParaRPr lang="en-GB" sz="2400" dirty="0" smtClean="0"/>
          </a:p>
          <a:p>
            <a:pPr marL="457200" indent="-457200">
              <a:lnSpc>
                <a:spcPct val="150000"/>
              </a:lnSpc>
              <a:buFont typeface="+mj-lt"/>
              <a:buAutoNum type="arabicPeriod"/>
            </a:pPr>
            <a:r>
              <a:rPr lang="en-GB" sz="2400" dirty="0" smtClean="0"/>
              <a:t>Identification of a set of cases to study among these 34 universities </a:t>
            </a:r>
            <a:r>
              <a:rPr lang="en-GB" sz="2400" dirty="0" smtClean="0">
                <a:sym typeface="Wingdings"/>
              </a:rPr>
              <a:t></a:t>
            </a:r>
            <a:r>
              <a:rPr lang="en-GB" sz="2400" dirty="0" smtClean="0"/>
              <a:t> 12 universities, representative of different KE change patterns and different university sizes</a:t>
            </a:r>
          </a:p>
          <a:p>
            <a:pPr marL="457200" indent="-457200">
              <a:lnSpc>
                <a:spcPct val="150000"/>
              </a:lnSpc>
              <a:buFont typeface="+mj-lt"/>
              <a:buAutoNum type="arabicPeriod"/>
            </a:pPr>
            <a:r>
              <a:rPr lang="en-GB" sz="2400" dirty="0" smtClean="0"/>
              <a:t>Interviews with </a:t>
            </a:r>
            <a:r>
              <a:rPr lang="en-GB" sz="2400" dirty="0"/>
              <a:t>key KE managers in each of the 12 </a:t>
            </a:r>
            <a:r>
              <a:rPr lang="en-GB" sz="2400" dirty="0" smtClean="0"/>
              <a:t>universities, recorded and transcribed</a:t>
            </a:r>
          </a:p>
        </p:txBody>
      </p:sp>
      <p:sp>
        <p:nvSpPr>
          <p:cNvPr id="5" name="Title 1"/>
          <p:cNvSpPr>
            <a:spLocks noGrp="1"/>
          </p:cNvSpPr>
          <p:nvPr>
            <p:ph type="title"/>
          </p:nvPr>
        </p:nvSpPr>
        <p:spPr>
          <a:xfrm>
            <a:off x="125734" y="88024"/>
            <a:ext cx="8763654" cy="716766"/>
          </a:xfrm>
        </p:spPr>
        <p:txBody>
          <a:bodyPr>
            <a:noAutofit/>
          </a:bodyPr>
          <a:lstStyle/>
          <a:p>
            <a:pPr>
              <a:lnSpc>
                <a:spcPct val="120000"/>
              </a:lnSpc>
            </a:pPr>
            <a:r>
              <a:rPr lang="en-GB" sz="3200" b="1" dirty="0" smtClean="0"/>
              <a:t>Mixed method quantitative-qualitative analysis</a:t>
            </a:r>
            <a:endParaRPr lang="en-GB" sz="3200" b="1" dirty="0" smtClean="0">
              <a:effectLst/>
            </a:endParaRPr>
          </a:p>
        </p:txBody>
      </p:sp>
    </p:spTree>
    <p:extLst>
      <p:ext uri="{BB962C8B-B14F-4D97-AF65-F5344CB8AC3E}">
        <p14:creationId xmlns:p14="http://schemas.microsoft.com/office/powerpoint/2010/main" val="163996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73114144"/>
              </p:ext>
            </p:extLst>
          </p:nvPr>
        </p:nvGraphicFramePr>
        <p:xfrm>
          <a:off x="480407" y="3811376"/>
          <a:ext cx="7604284" cy="2746588"/>
        </p:xfrm>
        <a:graphic>
          <a:graphicData uri="http://schemas.openxmlformats.org/drawingml/2006/table">
            <a:tbl>
              <a:tblPr firstRow="1" bandRow="1">
                <a:tableStyleId>{69012ECD-51FC-41F1-AA8D-1B2483CD663E}</a:tableStyleId>
              </a:tblPr>
              <a:tblGrid>
                <a:gridCol w="1901071"/>
                <a:gridCol w="1901071"/>
                <a:gridCol w="1901071"/>
                <a:gridCol w="1901071"/>
              </a:tblGrid>
              <a:tr h="584551">
                <a:tc>
                  <a:txBody>
                    <a:bodyPr/>
                    <a:lstStyle/>
                    <a:p>
                      <a:pPr>
                        <a:spcAft>
                          <a:spcPts val="0"/>
                        </a:spcAft>
                      </a:pPr>
                      <a:r>
                        <a:rPr lang="en-GB" sz="1800" dirty="0">
                          <a:effectLst/>
                        </a:rPr>
                        <a:t> </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KE </a:t>
                      </a:r>
                      <a:r>
                        <a:rPr lang="en-GB" sz="1800" dirty="0" smtClean="0">
                          <a:effectLst/>
                        </a:rPr>
                        <a:t>specialization</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KE </a:t>
                      </a:r>
                      <a:endParaRPr lang="en-GB" sz="1800" dirty="0" smtClean="0">
                        <a:effectLst/>
                      </a:endParaRPr>
                    </a:p>
                    <a:p>
                      <a:pPr algn="ctr">
                        <a:spcAft>
                          <a:spcPts val="0"/>
                        </a:spcAft>
                      </a:pPr>
                      <a:r>
                        <a:rPr lang="en-GB" sz="1800" dirty="0" smtClean="0">
                          <a:effectLst/>
                        </a:rPr>
                        <a:t>mixing</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a:txBody>
                    <a:bodyPr/>
                    <a:lstStyle/>
                    <a:p>
                      <a:pPr algn="ctr">
                        <a:spcAft>
                          <a:spcPts val="0"/>
                        </a:spcAft>
                      </a:pPr>
                      <a:r>
                        <a:rPr lang="en-GB" sz="1800" dirty="0">
                          <a:effectLst/>
                        </a:rPr>
                        <a:t>KE </a:t>
                      </a:r>
                      <a:r>
                        <a:rPr lang="en-GB" sz="1800" dirty="0" smtClean="0">
                          <a:effectLst/>
                        </a:rPr>
                        <a:t>diversification</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r>
              <a:tr h="960905">
                <a:tc>
                  <a:txBody>
                    <a:bodyPr/>
                    <a:lstStyle/>
                    <a:p>
                      <a:pPr>
                        <a:spcAft>
                          <a:spcPts val="0"/>
                        </a:spcAft>
                      </a:pPr>
                      <a:r>
                        <a:rPr lang="en-GB" sz="1800" dirty="0">
                          <a:effectLst/>
                        </a:rPr>
                        <a:t>KE </a:t>
                      </a:r>
                      <a:r>
                        <a:rPr lang="en-GB" sz="1800" dirty="0" smtClean="0">
                          <a:effectLst/>
                        </a:rPr>
                        <a:t>channels</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rPr>
                        <a:t>S</a:t>
                      </a:r>
                      <a:r>
                        <a:rPr lang="en-GB" sz="1800" dirty="0">
                          <a:effectLst/>
                        </a:rPr>
                        <a:t>-</a:t>
                      </a:r>
                      <a:r>
                        <a:rPr lang="en-GB" sz="1800" dirty="0" smtClean="0">
                          <a:effectLst/>
                        </a:rPr>
                        <a:t>1</a:t>
                      </a:r>
                    </a:p>
                    <a:p>
                      <a:pPr algn="ctr">
                        <a:spcAft>
                          <a:spcPts val="0"/>
                        </a:spcAft>
                      </a:pPr>
                      <a:r>
                        <a:rPr lang="en-GB" sz="1800" dirty="0" smtClean="0">
                          <a:effectLst/>
                        </a:rPr>
                        <a:t>S</a:t>
                      </a:r>
                      <a:r>
                        <a:rPr lang="en-GB" sz="1800" dirty="0">
                          <a:effectLst/>
                        </a:rPr>
                        <a:t>-</a:t>
                      </a:r>
                      <a:r>
                        <a:rPr lang="en-GB" sz="1800" dirty="0" smtClean="0">
                          <a:effectLst/>
                        </a:rPr>
                        <a:t>2</a:t>
                      </a:r>
                    </a:p>
                    <a:p>
                      <a:pPr algn="ctr">
                        <a:spcAft>
                          <a:spcPts val="0"/>
                        </a:spcAft>
                      </a:pPr>
                      <a:r>
                        <a:rPr lang="en-GB" sz="1800" dirty="0" smtClean="0">
                          <a:effectLst/>
                        </a:rPr>
                        <a:t>S</a:t>
                      </a:r>
                      <a:r>
                        <a:rPr lang="en-GB" sz="1800" dirty="0">
                          <a:effectLst/>
                        </a:rPr>
                        <a:t>-</a:t>
                      </a:r>
                      <a:r>
                        <a:rPr lang="en-GB" sz="1800" dirty="0" smtClean="0">
                          <a:effectLst/>
                        </a:rPr>
                        <a:t>3</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rPr>
                        <a:t>M</a:t>
                      </a:r>
                      <a:r>
                        <a:rPr lang="en-GB" sz="1800" dirty="0">
                          <a:effectLst/>
                        </a:rPr>
                        <a:t>-</a:t>
                      </a:r>
                      <a:r>
                        <a:rPr lang="en-GB" sz="1800" dirty="0" smtClean="0">
                          <a:effectLst/>
                        </a:rPr>
                        <a:t>1</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rPr>
                        <a:t>D</a:t>
                      </a:r>
                      <a:r>
                        <a:rPr lang="en-GB" sz="1800" dirty="0">
                          <a:effectLst/>
                        </a:rPr>
                        <a:t>-</a:t>
                      </a:r>
                      <a:r>
                        <a:rPr lang="en-GB" sz="1800" dirty="0" smtClean="0">
                          <a:effectLst/>
                        </a:rPr>
                        <a:t>1</a:t>
                      </a:r>
                      <a:endParaRPr lang="en-GB" sz="1800" dirty="0">
                        <a:effectLst/>
                      </a:endParaRPr>
                    </a:p>
                    <a:p>
                      <a:pPr algn="ctr">
                        <a:spcAft>
                          <a:spcPts val="0"/>
                        </a:spcAft>
                      </a:pPr>
                      <a:r>
                        <a:rPr lang="en-GB" sz="1800" dirty="0" smtClean="0">
                          <a:effectLst/>
                        </a:rPr>
                        <a:t>D</a:t>
                      </a:r>
                      <a:r>
                        <a:rPr lang="en-GB" sz="1800" dirty="0">
                          <a:effectLst/>
                        </a:rPr>
                        <a:t>-</a:t>
                      </a:r>
                      <a:r>
                        <a:rPr lang="en-GB" sz="1800" dirty="0" smtClean="0">
                          <a:effectLst/>
                        </a:rPr>
                        <a:t>2</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201132">
                <a:tc>
                  <a:txBody>
                    <a:bodyPr/>
                    <a:lstStyle/>
                    <a:p>
                      <a:pPr>
                        <a:spcAft>
                          <a:spcPts val="0"/>
                        </a:spcAft>
                      </a:pPr>
                      <a:r>
                        <a:rPr lang="en-GB" sz="1800" dirty="0">
                          <a:effectLst/>
                        </a:rPr>
                        <a:t>KE stakeholders</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rPr>
                        <a:t>S-4</a:t>
                      </a:r>
                      <a:endParaRPr lang="en-GB" sz="1800" dirty="0">
                        <a:effectLst/>
                      </a:endParaRPr>
                    </a:p>
                    <a:p>
                      <a:pPr algn="ctr">
                        <a:spcAft>
                          <a:spcPts val="0"/>
                        </a:spcAft>
                      </a:pPr>
                      <a:r>
                        <a:rPr lang="en-GB" sz="1800" dirty="0" smtClean="0">
                          <a:effectLst/>
                        </a:rPr>
                        <a:t>S</a:t>
                      </a:r>
                      <a:r>
                        <a:rPr lang="en-GB" sz="1800" dirty="0">
                          <a:effectLst/>
                        </a:rPr>
                        <a:t>-</a:t>
                      </a:r>
                      <a:r>
                        <a:rPr lang="en-GB" sz="1800" dirty="0" smtClean="0">
                          <a:effectLst/>
                        </a:rPr>
                        <a:t>5</a:t>
                      </a:r>
                      <a:endParaRPr lang="en-GB" sz="1800" dirty="0">
                        <a:effectLst/>
                      </a:endParaRPr>
                    </a:p>
                    <a:p>
                      <a:pPr algn="ctr">
                        <a:spcAft>
                          <a:spcPts val="0"/>
                        </a:spcAft>
                      </a:pPr>
                      <a:r>
                        <a:rPr lang="en-GB" sz="1800" dirty="0" smtClean="0">
                          <a:effectLst/>
                        </a:rPr>
                        <a:t>S</a:t>
                      </a:r>
                      <a:r>
                        <a:rPr lang="en-GB" sz="1800" dirty="0">
                          <a:effectLst/>
                        </a:rPr>
                        <a:t>-</a:t>
                      </a:r>
                      <a:r>
                        <a:rPr lang="en-GB" sz="1800" dirty="0" smtClean="0">
                          <a:effectLst/>
                        </a:rPr>
                        <a:t>6</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rPr>
                        <a:t>M</a:t>
                      </a:r>
                      <a:r>
                        <a:rPr lang="en-GB" sz="1800" dirty="0">
                          <a:effectLst/>
                        </a:rPr>
                        <a:t>-</a:t>
                      </a:r>
                      <a:r>
                        <a:rPr lang="en-GB" sz="1800" dirty="0" smtClean="0">
                          <a:effectLst/>
                        </a:rPr>
                        <a:t>2</a:t>
                      </a:r>
                      <a:endParaRPr lang="en-GB" sz="1800" dirty="0">
                        <a:effectLst/>
                      </a:endParaRPr>
                    </a:p>
                    <a:p>
                      <a:pPr algn="ctr">
                        <a:spcAft>
                          <a:spcPts val="0"/>
                        </a:spcAft>
                      </a:pPr>
                      <a:r>
                        <a:rPr lang="en-GB" sz="1800" dirty="0" smtClean="0">
                          <a:effectLst/>
                        </a:rPr>
                        <a:t>M</a:t>
                      </a:r>
                      <a:r>
                        <a:rPr lang="en-GB" sz="1800" dirty="0">
                          <a:effectLst/>
                        </a:rPr>
                        <a:t>-</a:t>
                      </a:r>
                      <a:r>
                        <a:rPr lang="en-GB" sz="1800" dirty="0" smtClean="0">
                          <a:effectLst/>
                        </a:rPr>
                        <a:t>3</a:t>
                      </a:r>
                      <a:endParaRPr lang="en-GB" sz="1800" dirty="0">
                        <a:effectLst/>
                      </a:endParaRPr>
                    </a:p>
                    <a:p>
                      <a:pPr algn="ctr">
                        <a:spcAft>
                          <a:spcPts val="0"/>
                        </a:spcAft>
                      </a:pPr>
                      <a:r>
                        <a:rPr lang="en-GB" sz="1800" dirty="0" smtClean="0">
                          <a:effectLst/>
                        </a:rPr>
                        <a:t>M</a:t>
                      </a:r>
                      <a:r>
                        <a:rPr lang="en-GB" sz="1800" dirty="0">
                          <a:effectLst/>
                        </a:rPr>
                        <a:t>-</a:t>
                      </a:r>
                      <a:r>
                        <a:rPr lang="en-GB" sz="1800" dirty="0" smtClean="0">
                          <a:effectLst/>
                        </a:rPr>
                        <a:t>1</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rPr>
                        <a:t>D</a:t>
                      </a:r>
                      <a:r>
                        <a:rPr lang="en-GB" sz="1800" dirty="0">
                          <a:effectLst/>
                        </a:rPr>
                        <a:t>-</a:t>
                      </a:r>
                      <a:r>
                        <a:rPr lang="en-GB" sz="1800" dirty="0" smtClean="0">
                          <a:effectLst/>
                        </a:rPr>
                        <a:t>3</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555561075"/>
              </p:ext>
            </p:extLst>
          </p:nvPr>
        </p:nvGraphicFramePr>
        <p:xfrm>
          <a:off x="125413" y="531233"/>
          <a:ext cx="8839110" cy="2595880"/>
        </p:xfrm>
        <a:graphic>
          <a:graphicData uri="http://schemas.openxmlformats.org/drawingml/2006/table">
            <a:tbl>
              <a:tblPr firstRow="1" bandRow="1">
                <a:tableStyleId>{69012ECD-51FC-41F1-AA8D-1B2483CD663E}</a:tableStyleId>
              </a:tblPr>
              <a:tblGrid>
                <a:gridCol w="980742"/>
                <a:gridCol w="787080"/>
                <a:gridCol w="883911"/>
                <a:gridCol w="883911"/>
                <a:gridCol w="883911"/>
                <a:gridCol w="883911"/>
                <a:gridCol w="883911"/>
                <a:gridCol w="883911"/>
                <a:gridCol w="883911"/>
                <a:gridCol w="883911"/>
              </a:tblGrid>
              <a:tr h="370840">
                <a:tc>
                  <a:txBody>
                    <a:bodyPr/>
                    <a:lstStyle/>
                    <a:p>
                      <a:pPr algn="ctr">
                        <a:spcAft>
                          <a:spcPts val="0"/>
                        </a:spcAft>
                      </a:pPr>
                      <a:r>
                        <a:rPr lang="en-GB" sz="1800" dirty="0">
                          <a:effectLst/>
                        </a:rPr>
                        <a:t> </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gridSpan="3">
                  <a:txBody>
                    <a:bodyPr/>
                    <a:lstStyle/>
                    <a:p>
                      <a:pPr algn="ctr">
                        <a:spcAft>
                          <a:spcPts val="0"/>
                        </a:spcAft>
                      </a:pPr>
                      <a:r>
                        <a:rPr lang="en-GB" sz="1800" dirty="0">
                          <a:effectLst/>
                        </a:rPr>
                        <a:t>KE specialization (14)</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hMerge="1">
                  <a:txBody>
                    <a:bodyPr/>
                    <a:lstStyle/>
                    <a:p>
                      <a:endParaRPr lang="en-US"/>
                    </a:p>
                  </a:txBody>
                  <a:tcPr/>
                </a:tc>
                <a:tc hMerge="1">
                  <a:txBody>
                    <a:bodyPr/>
                    <a:lstStyle/>
                    <a:p>
                      <a:endParaRPr lang="en-US"/>
                    </a:p>
                  </a:txBody>
                  <a:tcPr/>
                </a:tc>
                <a:tc gridSpan="3">
                  <a:txBody>
                    <a:bodyPr/>
                    <a:lstStyle/>
                    <a:p>
                      <a:pPr algn="ctr">
                        <a:spcAft>
                          <a:spcPts val="0"/>
                        </a:spcAft>
                      </a:pPr>
                      <a:r>
                        <a:rPr lang="en-GB" sz="1800" dirty="0">
                          <a:effectLst/>
                        </a:rPr>
                        <a:t>KE mixing (6)</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hMerge="1">
                  <a:txBody>
                    <a:bodyPr/>
                    <a:lstStyle/>
                    <a:p>
                      <a:endParaRPr lang="en-US"/>
                    </a:p>
                  </a:txBody>
                  <a:tcPr/>
                </a:tc>
                <a:tc hMerge="1">
                  <a:txBody>
                    <a:bodyPr/>
                    <a:lstStyle/>
                    <a:p>
                      <a:endParaRPr lang="en-US"/>
                    </a:p>
                  </a:txBody>
                  <a:tcPr/>
                </a:tc>
                <a:tc gridSpan="3">
                  <a:txBody>
                    <a:bodyPr/>
                    <a:lstStyle/>
                    <a:p>
                      <a:pPr algn="ctr">
                        <a:spcAft>
                          <a:spcPts val="0"/>
                        </a:spcAft>
                      </a:pPr>
                      <a:r>
                        <a:rPr lang="en-GB" sz="1800" dirty="0">
                          <a:effectLst/>
                        </a:rPr>
                        <a:t>KE diversification (14)</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504D"/>
                    </a:solidFill>
                  </a:tcPr>
                </a:tc>
                <a:tc hMerge="1">
                  <a:txBody>
                    <a:bodyPr/>
                    <a:lstStyle/>
                    <a:p>
                      <a:endParaRPr lang="en-US"/>
                    </a:p>
                  </a:txBody>
                  <a:tcPr/>
                </a:tc>
                <a:tc hMerge="1">
                  <a:txBody>
                    <a:bodyPr/>
                    <a:lstStyle/>
                    <a:p>
                      <a:endParaRPr lang="en-US"/>
                    </a:p>
                  </a:txBody>
                  <a:tcPr/>
                </a:tc>
              </a:tr>
              <a:tr h="370840">
                <a:tc>
                  <a:txBody>
                    <a:bodyPr/>
                    <a:lstStyle/>
                    <a:p>
                      <a:pPr algn="ctr">
                        <a:spcAft>
                          <a:spcPts val="0"/>
                        </a:spcAft>
                      </a:pPr>
                      <a:r>
                        <a:rPr lang="en-GB" sz="1800" dirty="0">
                          <a:effectLst/>
                        </a:rPr>
                        <a:t> </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pPr algn="ctr">
                        <a:spcAft>
                          <a:spcPts val="0"/>
                        </a:spcAft>
                      </a:pPr>
                      <a:r>
                        <a:rPr lang="en-GB" sz="1800" dirty="0">
                          <a:effectLst/>
                        </a:rPr>
                        <a:t>Change in KE:</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a:spcAft>
                          <a:spcPts val="0"/>
                        </a:spcAft>
                      </a:pPr>
                      <a:r>
                        <a:rPr lang="en-GB" sz="1800" dirty="0">
                          <a:effectLst/>
                        </a:rPr>
                        <a:t>Change in KE:</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a:spcAft>
                          <a:spcPts val="0"/>
                        </a:spcAft>
                      </a:pPr>
                      <a:r>
                        <a:rPr lang="en-GB" sz="1800" dirty="0">
                          <a:effectLst/>
                        </a:rPr>
                        <a:t>Change in KE:</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dirty="0" smtClean="0">
                          <a:effectLst/>
                        </a:rPr>
                        <a:t>Income:</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rPr>
                        <a:t>C</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rPr>
                        <a:t>S</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latin typeface="+mn-lt"/>
                          <a:ea typeface="+mn-ea"/>
                        </a:rPr>
                        <a:t>B</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rPr>
                        <a:t>C</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rPr>
                        <a:t>S</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latin typeface="+mn-lt"/>
                          <a:ea typeface="+mn-ea"/>
                        </a:rPr>
                        <a:t>B</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rPr>
                        <a:t>C</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rPr>
                        <a:t>S</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smtClean="0">
                          <a:effectLst/>
                          <a:latin typeface="+mn-lt"/>
                          <a:ea typeface="+mn-ea"/>
                        </a:rPr>
                        <a:t>B</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285750" indent="-285750" algn="l">
                        <a:spcAft>
                          <a:spcPts val="0"/>
                        </a:spcAft>
                        <a:buFont typeface="Arial"/>
                        <a:buChar char="•"/>
                      </a:pPr>
                      <a:r>
                        <a:rPr lang="en-GB" sz="1400" dirty="0" smtClean="0">
                          <a:effectLst/>
                        </a:rPr>
                        <a:t>Top</a:t>
                      </a:r>
                      <a:endParaRPr lang="en-GB" sz="14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1</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3</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1</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1</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0</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0</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4</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1</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1</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285750" indent="-285750" algn="l">
                        <a:spcAft>
                          <a:spcPts val="0"/>
                        </a:spcAft>
                        <a:buFont typeface="Arial"/>
                        <a:buChar char="•"/>
                      </a:pPr>
                      <a:r>
                        <a:rPr lang="en-GB" sz="1400" dirty="0">
                          <a:effectLst/>
                        </a:rPr>
                        <a:t>Middle</a:t>
                      </a:r>
                      <a:endParaRPr lang="en-GB" sz="14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3</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0</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0</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0</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2</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1</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3</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3</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0</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285750" indent="-285750" algn="l">
                        <a:spcAft>
                          <a:spcPts val="0"/>
                        </a:spcAft>
                        <a:buFont typeface="Arial"/>
                        <a:buChar char="•"/>
                      </a:pPr>
                      <a:r>
                        <a:rPr lang="en-GB" sz="1400" dirty="0" smtClean="0">
                          <a:effectLst/>
                        </a:rPr>
                        <a:t>Bottom</a:t>
                      </a:r>
                      <a:endParaRPr lang="en-GB" sz="14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4</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2</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0</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1</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1</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0</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1</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1</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0</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spcAft>
                          <a:spcPts val="0"/>
                        </a:spcAft>
                      </a:pPr>
                      <a:r>
                        <a:rPr lang="en-GB" sz="1800" dirty="0">
                          <a:effectLst/>
                        </a:rPr>
                        <a:t>Total</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8</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5</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1</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2</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3</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1</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8</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a:effectLst/>
                        </a:rPr>
                        <a:t>5</a:t>
                      </a:r>
                      <a:endParaRPr lang="en-GB" sz="180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spcAft>
                          <a:spcPts val="0"/>
                        </a:spcAft>
                      </a:pPr>
                      <a:r>
                        <a:rPr lang="en-GB" sz="1800" dirty="0">
                          <a:effectLst/>
                        </a:rPr>
                        <a:t>1</a:t>
                      </a:r>
                      <a:endParaRPr lang="en-GB" sz="1800" dirty="0">
                        <a:effectLst/>
                        <a:latin typeface="+mn-lt"/>
                        <a:ea typeface="ＭＳ 明朝"/>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TextBox 4"/>
          <p:cNvSpPr txBox="1"/>
          <p:nvPr/>
        </p:nvSpPr>
        <p:spPr>
          <a:xfrm>
            <a:off x="164075" y="69568"/>
            <a:ext cx="8443337" cy="461665"/>
          </a:xfrm>
          <a:prstGeom prst="rect">
            <a:avLst/>
          </a:prstGeom>
          <a:noFill/>
        </p:spPr>
        <p:txBody>
          <a:bodyPr wrap="none" rtlCol="0">
            <a:spAutoFit/>
          </a:bodyPr>
          <a:lstStyle/>
          <a:p>
            <a:pPr marL="342900" indent="-342900">
              <a:buFont typeface="Arial"/>
              <a:buChar char="•"/>
            </a:pPr>
            <a:r>
              <a:rPr lang="en-US" sz="2400" dirty="0" smtClean="0"/>
              <a:t>34 universities exhibited significant changes in their KE profiles:</a:t>
            </a:r>
            <a:endParaRPr lang="en-US" sz="2400" dirty="0"/>
          </a:p>
        </p:txBody>
      </p:sp>
      <p:sp>
        <p:nvSpPr>
          <p:cNvPr id="6" name="TextBox 5"/>
          <p:cNvSpPr txBox="1"/>
          <p:nvPr/>
        </p:nvSpPr>
        <p:spPr>
          <a:xfrm>
            <a:off x="251468" y="3260838"/>
            <a:ext cx="4673074" cy="461665"/>
          </a:xfrm>
          <a:prstGeom prst="rect">
            <a:avLst/>
          </a:prstGeom>
          <a:noFill/>
        </p:spPr>
        <p:txBody>
          <a:bodyPr wrap="none" rtlCol="0">
            <a:spAutoFit/>
          </a:bodyPr>
          <a:lstStyle/>
          <a:p>
            <a:pPr marL="342900" indent="-342900">
              <a:buFont typeface="Arial"/>
              <a:buChar char="•"/>
            </a:pPr>
            <a:r>
              <a:rPr lang="en-US" sz="2400" dirty="0" smtClean="0"/>
              <a:t>12 universities were interviewed:</a:t>
            </a:r>
            <a:endParaRPr lang="en-US" sz="2400" dirty="0"/>
          </a:p>
        </p:txBody>
      </p:sp>
    </p:spTree>
    <p:extLst>
      <p:ext uri="{BB962C8B-B14F-4D97-AF65-F5344CB8AC3E}">
        <p14:creationId xmlns:p14="http://schemas.microsoft.com/office/powerpoint/2010/main" val="2342937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893" y="326946"/>
            <a:ext cx="8650495" cy="6287414"/>
          </a:xfrm>
        </p:spPr>
        <p:txBody>
          <a:bodyPr>
            <a:noAutofit/>
          </a:bodyPr>
          <a:lstStyle/>
          <a:p>
            <a:pPr>
              <a:lnSpc>
                <a:spcPct val="150000"/>
              </a:lnSpc>
            </a:pPr>
            <a:r>
              <a:rPr lang="en-GB" sz="2400" dirty="0" smtClean="0"/>
              <a:t>Thematic analysis of interview transcripts </a:t>
            </a:r>
            <a:r>
              <a:rPr lang="en-GB" sz="2400" dirty="0"/>
              <a:t>using </a:t>
            </a:r>
            <a:r>
              <a:rPr lang="en-GB" sz="2400" dirty="0" err="1" smtClean="0"/>
              <a:t>Nvivo</a:t>
            </a:r>
            <a:r>
              <a:rPr lang="en-GB" sz="2400" dirty="0"/>
              <a:t>:</a:t>
            </a:r>
            <a:endParaRPr lang="en-GB" sz="2400" dirty="0" smtClean="0"/>
          </a:p>
          <a:p>
            <a:pPr lvl="1">
              <a:lnSpc>
                <a:spcPct val="150000"/>
              </a:lnSpc>
            </a:pPr>
            <a:r>
              <a:rPr lang="en-GB" sz="2400" dirty="0" smtClean="0"/>
              <a:t>Generated inductively </a:t>
            </a:r>
            <a:r>
              <a:rPr lang="en-GB" sz="2400" dirty="0"/>
              <a:t>first and second order themes from the coded </a:t>
            </a:r>
            <a:r>
              <a:rPr lang="en-GB" sz="2400" dirty="0" smtClean="0"/>
              <a:t>data</a:t>
            </a:r>
          </a:p>
          <a:p>
            <a:pPr lvl="1">
              <a:lnSpc>
                <a:spcPct val="150000"/>
              </a:lnSpc>
            </a:pPr>
            <a:r>
              <a:rPr lang="en-GB" sz="2400" dirty="0" smtClean="0"/>
              <a:t>Aligned these emerging </a:t>
            </a:r>
            <a:r>
              <a:rPr lang="en-GB" sz="2400" dirty="0"/>
              <a:t>first and second themes with the four key areas of management interventions identified by control systems </a:t>
            </a:r>
            <a:r>
              <a:rPr lang="en-GB" sz="2400" dirty="0" smtClean="0"/>
              <a:t>theory (belief, boundary, diagnostic control, interactive control systems)</a:t>
            </a:r>
          </a:p>
          <a:p>
            <a:pPr lvl="1">
              <a:lnSpc>
                <a:spcPct val="150000"/>
              </a:lnSpc>
            </a:pPr>
            <a:r>
              <a:rPr lang="en-GB" sz="2400" dirty="0" smtClean="0"/>
              <a:t>Examined which themes were relatively more prevalent for each of the </a:t>
            </a:r>
            <a:r>
              <a:rPr lang="en-GB" sz="2400" dirty="0"/>
              <a:t>three </a:t>
            </a:r>
            <a:r>
              <a:rPr lang="en-GB" sz="2400" dirty="0" smtClean="0"/>
              <a:t>change patterns </a:t>
            </a:r>
            <a:r>
              <a:rPr lang="mr-IN" sz="2400" dirty="0" smtClean="0"/>
              <a:t>–</a:t>
            </a:r>
            <a:r>
              <a:rPr lang="en-GB" sz="2400" dirty="0" smtClean="0"/>
              <a:t> e.g. themes whose code frequency in that pattern was greater than the average code frequency in the sample (ticked in next tables)</a:t>
            </a:r>
            <a:endParaRPr lang="en-GB" sz="2400" dirty="0"/>
          </a:p>
        </p:txBody>
      </p:sp>
    </p:spTree>
    <p:extLst>
      <p:ext uri="{BB962C8B-B14F-4D97-AF65-F5344CB8AC3E}">
        <p14:creationId xmlns:p14="http://schemas.microsoft.com/office/powerpoint/2010/main" val="1471499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741</TotalTime>
  <Words>7184</Words>
  <Application>Microsoft Macintosh PowerPoint</Application>
  <PresentationFormat>On-screen Show (4:3)</PresentationFormat>
  <Paragraphs>555</Paragraphs>
  <Slides>20</Slides>
  <Notes>15</Notes>
  <HiddenSlides>5</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Implementing changes in universities’ knowledge exchange profiles: a management perspective </vt:lpstr>
      <vt:lpstr>Context</vt:lpstr>
      <vt:lpstr>Motivation: research gaps</vt:lpstr>
      <vt:lpstr>Research question</vt:lpstr>
      <vt:lpstr>Framework: control systems theory (Simons, 1994, 1995)</vt:lpstr>
      <vt:lpstr>Application to changes in KE profiles</vt:lpstr>
      <vt:lpstr>Mixed method quantitative-qualitative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Fede-R</dc:creator>
  <cp:lastModifiedBy>Fede-R</cp:lastModifiedBy>
  <cp:revision>91</cp:revision>
  <dcterms:created xsi:type="dcterms:W3CDTF">2019-08-30T10:21:44Z</dcterms:created>
  <dcterms:modified xsi:type="dcterms:W3CDTF">2019-09-08T22:07:20Z</dcterms:modified>
</cp:coreProperties>
</file>