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9" r:id="rId4"/>
    <p:sldId id="258" r:id="rId5"/>
    <p:sldId id="259" r:id="rId6"/>
    <p:sldId id="261" r:id="rId7"/>
    <p:sldId id="266" r:id="rId8"/>
    <p:sldId id="267" r:id="rId9"/>
    <p:sldId id="268" r:id="rId10"/>
    <p:sldId id="270" r:id="rId11"/>
    <p:sldId id="271" r:id="rId12"/>
    <p:sldId id="272" r:id="rId13"/>
    <p:sldId id="273" r:id="rId14"/>
    <p:sldId id="274" r:id="rId15"/>
    <p:sldId id="275" r:id="rId16"/>
    <p:sldId id="276" r:id="rId17"/>
    <p:sldId id="277" r:id="rId18"/>
    <p:sldId id="278"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2"/>
    <p:restoredTop sz="94677"/>
  </p:normalViewPr>
  <p:slideViewPr>
    <p:cSldViewPr snapToGrid="0" snapToObjects="1">
      <p:cViewPr varScale="1">
        <p:scale>
          <a:sx n="84" d="100"/>
          <a:sy n="84" d="100"/>
        </p:scale>
        <p:origin x="11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F505E-C519-964E-848F-70FC4B7267E3}" type="datetimeFigureOut">
              <a:rPr lang="en-US" smtClean="0"/>
              <a:t>9/6/19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E8B8C-AF35-A247-B383-7358B2188043}" type="slidenum">
              <a:rPr lang="en-US" smtClean="0"/>
              <a:t>‹#›</a:t>
            </a:fld>
            <a:endParaRPr lang="en-US"/>
          </a:p>
        </p:txBody>
      </p:sp>
    </p:spTree>
    <p:extLst>
      <p:ext uri="{BB962C8B-B14F-4D97-AF65-F5344CB8AC3E}">
        <p14:creationId xmlns:p14="http://schemas.microsoft.com/office/powerpoint/2010/main" val="101207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E8B8C-AF35-A247-B383-7358B2188043}" type="slidenum">
              <a:rPr lang="en-US" smtClean="0"/>
              <a:t>13</a:t>
            </a:fld>
            <a:endParaRPr lang="en-US"/>
          </a:p>
        </p:txBody>
      </p:sp>
    </p:spTree>
    <p:extLst>
      <p:ext uri="{BB962C8B-B14F-4D97-AF65-F5344CB8AC3E}">
        <p14:creationId xmlns:p14="http://schemas.microsoft.com/office/powerpoint/2010/main" val="44075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stark differences across institutional types.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 income increased in the period for all groups, particularly for Top 5 and the Rest of Russell Group universities (on average the annual growth has been 10.3% and 5.5% respectively). Russell group universities (Top Five and the Rest of Russell Group) exhibit the biggest growth in income from KE activities with non‐commercial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(16% and 7.2% respectively) whilst Former Polytechnics experienced the greatest increase in income from SMEs (7.5% compared with less than 2.5% for other universities).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Top Five universities benefited from the largest increase in income from large firms (5%), while Other New universities experienced the biggest drop in KE income from large firms (−4.2%).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AE8B8C-AF35-A247-B383-7358B2188043}" type="slidenum">
              <a:rPr lang="en-US" smtClean="0"/>
              <a:t>14</a:t>
            </a:fld>
            <a:endParaRPr lang="en-US"/>
          </a:p>
        </p:txBody>
      </p:sp>
    </p:spTree>
    <p:extLst>
      <p:ext uri="{BB962C8B-B14F-4D97-AF65-F5344CB8AC3E}">
        <p14:creationId xmlns:p14="http://schemas.microsoft.com/office/powerpoint/2010/main" val="24311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significant drop in income growth from all actor types, namely, SMEs, large firms and non‐commercial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from 2007/08 onwards. The decline in income from KE interactions with firms (industry helix) and non‐commercial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(the government helix) may reflect the effects of the economic crisis and the following public sector funding cuts. This reduction is particularly severe for newer universities, which tend to be reliant on KE income from SMEs and public sector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particularly at the local level. The trend towards greater selectivity and differentiation has intensified since 2007/08, which coincides in time with the economic slowdown as well as with a series of policy changes influencing regional development and Higher Education landscapes in England </a:t>
            </a:r>
            <a:endParaRPr lang="en-US" dirty="0"/>
          </a:p>
          <a:p>
            <a:endParaRPr lang="en-US" dirty="0"/>
          </a:p>
        </p:txBody>
      </p:sp>
      <p:sp>
        <p:nvSpPr>
          <p:cNvPr id="4" name="Slide Number Placeholder 3"/>
          <p:cNvSpPr>
            <a:spLocks noGrp="1"/>
          </p:cNvSpPr>
          <p:nvPr>
            <p:ph type="sldNum" sz="quarter" idx="10"/>
          </p:nvPr>
        </p:nvSpPr>
        <p:spPr/>
        <p:txBody>
          <a:bodyPr/>
          <a:lstStyle/>
          <a:p>
            <a:fld id="{E5AE8B8C-AF35-A247-B383-7358B2188043}" type="slidenum">
              <a:rPr lang="en-US" smtClean="0"/>
              <a:t>15</a:t>
            </a:fld>
            <a:endParaRPr lang="en-US"/>
          </a:p>
        </p:txBody>
      </p:sp>
    </p:spTree>
    <p:extLst>
      <p:ext uri="{BB962C8B-B14F-4D97-AF65-F5344CB8AC3E}">
        <p14:creationId xmlns:p14="http://schemas.microsoft.com/office/powerpoint/2010/main" val="77301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data shows a slight increase (4.1%) of income from regional interactions in the full period, however the regional share of the total income decreased by 2.3 per cent. Further, we can observe stark variations in the two periods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The positive trend (9.7%) in engagement with regional stakeholders in the first period (2003/04–2007/08) contrasts with a reduction of the regional income for HEIs of around −0.3% after the crisis.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universities exhibited a positive growth of regional KE income in the first period, with Former Polytechnics being the ones with the higher growth (18.9%), followed by Top Five universities having increased regional income by 17.1 per cent. The decline has been shaper in recent years with the exception of the Rest of Russell Group that is the only group with a positive growth in both periods (5.8% in 2003/04–2007/08 and 3.9% in 2008/09–2011/12).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rest, after 2007/08 all groups reduced their interaction with regional actors, both in terms of their overall regional engagement and as a proportion of total KE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decline in the total and the share of regional engagement has been particularly marked for Former Polytechnic universities (−7.1% and −4.8% respectively) and Top 5 (−3.1% and −11.8%).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5AE8B8C-AF35-A247-B383-7358B2188043}" type="slidenum">
              <a:rPr lang="en-US" smtClean="0"/>
              <a:t>16</a:t>
            </a:fld>
            <a:endParaRPr lang="en-US"/>
          </a:p>
        </p:txBody>
      </p:sp>
    </p:spTree>
    <p:extLst>
      <p:ext uri="{BB962C8B-B14F-4D97-AF65-F5344CB8AC3E}">
        <p14:creationId xmlns:p14="http://schemas.microsoft.com/office/powerpoint/2010/main" val="24912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939C4E-D0A6-F748-8499-D0706F6F4737}"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2479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39C4E-D0A6-F748-8499-D0706F6F4737}"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54840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39C4E-D0A6-F748-8499-D0706F6F4737}"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748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39C4E-D0A6-F748-8499-D0706F6F4737}"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7587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939C4E-D0A6-F748-8499-D0706F6F4737}" type="datetimeFigureOut">
              <a:rPr lang="en-US" smtClean="0"/>
              <a:t>9/6/19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71021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939C4E-D0A6-F748-8499-D0706F6F4737}"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61269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939C4E-D0A6-F748-8499-D0706F6F4737}" type="datetimeFigureOut">
              <a:rPr lang="en-US" smtClean="0"/>
              <a:t>9/6/19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12434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939C4E-D0A6-F748-8499-D0706F6F4737}" type="datetimeFigureOut">
              <a:rPr lang="en-US" smtClean="0"/>
              <a:t>9/6/19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13482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39C4E-D0A6-F748-8499-D0706F6F4737}" type="datetimeFigureOut">
              <a:rPr lang="en-US" smtClean="0"/>
              <a:t>9/6/19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28349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39C4E-D0A6-F748-8499-D0706F6F4737}"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5225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39C4E-D0A6-F748-8499-D0706F6F4737}" type="datetimeFigureOut">
              <a:rPr lang="en-US" smtClean="0"/>
              <a:t>9/6/19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EDF57-944A-E84C-92F2-9CCF7204A641}" type="slidenum">
              <a:rPr lang="en-US" smtClean="0"/>
              <a:t>‹#›</a:t>
            </a:fld>
            <a:endParaRPr lang="en-US"/>
          </a:p>
        </p:txBody>
      </p:sp>
    </p:spTree>
    <p:extLst>
      <p:ext uri="{BB962C8B-B14F-4D97-AF65-F5344CB8AC3E}">
        <p14:creationId xmlns:p14="http://schemas.microsoft.com/office/powerpoint/2010/main" val="1294374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39C4E-D0A6-F748-8499-D0706F6F4737}" type="datetimeFigureOut">
              <a:rPr lang="en-US" smtClean="0"/>
              <a:t>9/6/19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EDF57-944A-E84C-92F2-9CCF7204A641}" type="slidenum">
              <a:rPr lang="en-US" smtClean="0"/>
              <a:t>‹#›</a:t>
            </a:fld>
            <a:endParaRPr lang="en-US"/>
          </a:p>
        </p:txBody>
      </p:sp>
    </p:spTree>
    <p:extLst>
      <p:ext uri="{BB962C8B-B14F-4D97-AF65-F5344CB8AC3E}">
        <p14:creationId xmlns:p14="http://schemas.microsoft.com/office/powerpoint/2010/main" val="131747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175" y="1992313"/>
            <a:ext cx="9267825" cy="2924175"/>
          </a:xfrm>
        </p:spPr>
        <p:txBody>
          <a:bodyPr>
            <a:normAutofit fontScale="90000"/>
          </a:bodyPr>
          <a:lstStyle/>
          <a:p>
            <a:r>
              <a:rPr lang="en-US" sz="4400" b="1" dirty="0"/>
              <a:t>Understanding the evolution of the entrepreneurial university:</a:t>
            </a:r>
            <a:br>
              <a:rPr lang="en-US" sz="4400" b="1" dirty="0"/>
            </a:br>
            <a:r>
              <a:rPr lang="en-US" sz="4400" b="1" dirty="0"/>
              <a:t>The case of English Higher Education Institutions</a:t>
            </a:r>
            <a:r>
              <a:rPr lang="en-US" sz="4400" dirty="0"/>
              <a:t/>
            </a:r>
            <a:br>
              <a:rPr lang="en-US" sz="4400" dirty="0"/>
            </a:br>
            <a:r>
              <a:rPr lang="en-US" sz="4400" dirty="0"/>
              <a:t/>
            </a:r>
            <a:br>
              <a:rPr lang="en-US" sz="4400" dirty="0"/>
            </a:br>
            <a:r>
              <a:rPr lang="en-US" sz="2700" dirty="0"/>
              <a:t>Paper available in  </a:t>
            </a:r>
            <a:r>
              <a:rPr lang="en-US" sz="2700" i="1" dirty="0">
                <a:solidFill>
                  <a:srgbClr val="FF0000"/>
                </a:solidFill>
              </a:rPr>
              <a:t>Higher Education Quarterly  </a:t>
            </a:r>
            <a:br>
              <a:rPr lang="en-US" sz="2700" i="1" dirty="0">
                <a:solidFill>
                  <a:srgbClr val="FF0000"/>
                </a:solidFill>
              </a:rPr>
            </a:br>
            <a:r>
              <a:rPr lang="en-US" sz="2700" dirty="0"/>
              <a:t>D</a:t>
            </a:r>
            <a:r>
              <a:rPr lang="cs-CZ" sz="2700" dirty="0"/>
              <a:t>OI: 10.1111/hequ.12230  </a:t>
            </a:r>
            <a:br>
              <a:rPr lang="cs-CZ" sz="2700" dirty="0"/>
            </a:br>
            <a:endParaRPr lang="en-US" sz="2700" dirty="0">
              <a:solidFill>
                <a:srgbClr val="FF0000"/>
              </a:solidFill>
            </a:endParaRPr>
          </a:p>
        </p:txBody>
      </p:sp>
      <p:sp>
        <p:nvSpPr>
          <p:cNvPr id="3" name="Subtitle 2"/>
          <p:cNvSpPr>
            <a:spLocks noGrp="1"/>
          </p:cNvSpPr>
          <p:nvPr>
            <p:ph type="subTitle" idx="1"/>
          </p:nvPr>
        </p:nvSpPr>
        <p:spPr>
          <a:xfrm>
            <a:off x="1524000" y="4916488"/>
            <a:ext cx="9144000" cy="1655762"/>
          </a:xfrm>
        </p:spPr>
        <p:txBody>
          <a:bodyPr>
            <a:normAutofit fontScale="92500" lnSpcReduction="10000"/>
          </a:bodyPr>
          <a:lstStyle/>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b="1" dirty="0">
                <a:latin typeface="Verdana" panose="020B0604030504040204" pitchFamily="34" charset="0"/>
                <a:ea typeface="Verdana" panose="020B0604030504040204" pitchFamily="34" charset="0"/>
                <a:cs typeface="Verdana" panose="020B0604030504040204" pitchFamily="34" charset="0"/>
              </a:rPr>
              <a:t>Mabel Sánchez-</a:t>
            </a:r>
            <a:r>
              <a:rPr lang="en-GB" b="1" dirty="0" err="1">
                <a:latin typeface="Verdana" panose="020B0604030504040204" pitchFamily="34" charset="0"/>
                <a:ea typeface="Verdana" panose="020B0604030504040204" pitchFamily="34" charset="0"/>
                <a:cs typeface="Verdana" panose="020B0604030504040204" pitchFamily="34" charset="0"/>
              </a:rPr>
              <a:t>Barrioluengo</a:t>
            </a:r>
            <a:r>
              <a:rPr lang="en-GB" b="1" dirty="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(University of Manchester)</a:t>
            </a:r>
            <a:br>
              <a:rPr lang="en-GB" dirty="0">
                <a:latin typeface="Verdana" panose="020B0604030504040204" pitchFamily="34" charset="0"/>
                <a:ea typeface="Verdana" panose="020B0604030504040204" pitchFamily="34" charset="0"/>
                <a:cs typeface="Verdana" panose="020B0604030504040204" pitchFamily="34" charset="0"/>
              </a:rPr>
            </a:br>
            <a:r>
              <a:rPr lang="en-GB" b="1" dirty="0">
                <a:latin typeface="Verdana" panose="020B0604030504040204" pitchFamily="34" charset="0"/>
                <a:ea typeface="Verdana" panose="020B0604030504040204" pitchFamily="34" charset="0"/>
                <a:cs typeface="Verdana" panose="020B0604030504040204" pitchFamily="34" charset="0"/>
              </a:rPr>
              <a:t>Elvira </a:t>
            </a:r>
            <a:r>
              <a:rPr lang="en-GB" b="1" dirty="0" err="1">
                <a:latin typeface="Verdana" panose="020B0604030504040204" pitchFamily="34" charset="0"/>
                <a:ea typeface="Verdana" panose="020B0604030504040204" pitchFamily="34" charset="0"/>
                <a:cs typeface="Verdana" panose="020B0604030504040204" pitchFamily="34" charset="0"/>
              </a:rPr>
              <a:t>Uyarra</a:t>
            </a:r>
            <a:r>
              <a:rPr lang="en-GB" dirty="0">
                <a:latin typeface="Verdana" panose="020B0604030504040204" pitchFamily="34" charset="0"/>
                <a:ea typeface="Verdana" panose="020B0604030504040204" pitchFamily="34" charset="0"/>
                <a:cs typeface="Verdana" panose="020B0604030504040204" pitchFamily="34" charset="0"/>
              </a:rPr>
              <a:t>(University of Manchester)</a:t>
            </a:r>
            <a:br>
              <a:rPr lang="en-GB" dirty="0">
                <a:latin typeface="Verdana" panose="020B0604030504040204" pitchFamily="34" charset="0"/>
                <a:ea typeface="Verdana" panose="020B0604030504040204" pitchFamily="34" charset="0"/>
                <a:cs typeface="Verdana" panose="020B0604030504040204" pitchFamily="34" charset="0"/>
              </a:rPr>
            </a:br>
            <a:r>
              <a:rPr lang="en-GB" b="1" dirty="0">
                <a:latin typeface="Verdana" panose="020B0604030504040204" pitchFamily="34" charset="0"/>
                <a:ea typeface="Verdana" panose="020B0604030504040204" pitchFamily="34" charset="0"/>
                <a:cs typeface="Verdana" panose="020B0604030504040204" pitchFamily="34" charset="0"/>
              </a:rPr>
              <a:t>Fumi Kitagawa</a:t>
            </a:r>
            <a:r>
              <a:rPr lang="en-GB" dirty="0">
                <a:latin typeface="Verdana" panose="020B0604030504040204" pitchFamily="34" charset="0"/>
                <a:ea typeface="Verdana" panose="020B0604030504040204" pitchFamily="34" charset="0"/>
                <a:cs typeface="Verdana" panose="020B0604030504040204" pitchFamily="34" charset="0"/>
              </a:rPr>
              <a:t> (University of Edinburgh)</a:t>
            </a:r>
            <a:br>
              <a:rPr lang="en-GB" dirty="0">
                <a:latin typeface="Verdana" panose="020B0604030504040204" pitchFamily="34" charset="0"/>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151974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65" y="142704"/>
            <a:ext cx="10515600" cy="1325563"/>
          </a:xfrm>
        </p:spPr>
        <p:txBody>
          <a:bodyPr/>
          <a:lstStyle/>
          <a:p>
            <a:r>
              <a:rPr lang="en-US" dirty="0"/>
              <a:t>Evolving HE-KE system(s) in England </a:t>
            </a:r>
          </a:p>
        </p:txBody>
      </p:sp>
      <p:sp>
        <p:nvSpPr>
          <p:cNvPr id="6" name="Content Placeholder 5"/>
          <p:cNvSpPr>
            <a:spLocks noGrp="1"/>
          </p:cNvSpPr>
          <p:nvPr>
            <p:ph idx="1"/>
          </p:nvPr>
        </p:nvSpPr>
        <p:spPr>
          <a:xfrm>
            <a:off x="710514" y="1837599"/>
            <a:ext cx="11481486" cy="4351338"/>
          </a:xfrm>
        </p:spPr>
        <p:txBody>
          <a:bodyPr>
            <a:normAutofit fontScale="85000" lnSpcReduction="20000"/>
          </a:bodyPr>
          <a:lstStyle/>
          <a:p>
            <a:r>
              <a:rPr lang="en-US" dirty="0"/>
              <a:t>Third mission policy and third mission funding since late 1990s </a:t>
            </a:r>
          </a:p>
          <a:p>
            <a:endParaRPr lang="en-US" dirty="0"/>
          </a:p>
          <a:p>
            <a:r>
              <a:rPr lang="en-US" dirty="0"/>
              <a:t>Acknowledgement of the diversity of the system </a:t>
            </a:r>
          </a:p>
          <a:p>
            <a:endParaRPr lang="en-US" dirty="0"/>
          </a:p>
          <a:p>
            <a:r>
              <a:rPr lang="en-US" dirty="0"/>
              <a:t>Third mission funding formulae </a:t>
            </a:r>
          </a:p>
          <a:p>
            <a:endParaRPr lang="en-US" dirty="0"/>
          </a:p>
          <a:p>
            <a:r>
              <a:rPr lang="en-US" dirty="0"/>
              <a:t>Change in regional/local KE governance (c.f. RDA; ERDF) </a:t>
            </a:r>
          </a:p>
          <a:p>
            <a:endParaRPr lang="en-US" dirty="0"/>
          </a:p>
          <a:p>
            <a:r>
              <a:rPr lang="en-US" dirty="0"/>
              <a:t>Tensions with “one size fits all” policy mechanisms</a:t>
            </a:r>
          </a:p>
          <a:p>
            <a:endParaRPr lang="en-US" dirty="0"/>
          </a:p>
          <a:p>
            <a:r>
              <a:rPr lang="en-US" dirty="0"/>
              <a:t>More granulated ‘typology’ of HEIs and KE activities</a:t>
            </a:r>
            <a:r>
              <a:rPr lang="is-IS" dirty="0"/>
              <a:t>…</a:t>
            </a:r>
            <a:r>
              <a:rPr lang="en-US" dirty="0"/>
              <a:t>(e.g. KEF)</a:t>
            </a:r>
          </a:p>
          <a:p>
            <a:endParaRPr lang="en-US" dirty="0"/>
          </a:p>
        </p:txBody>
      </p:sp>
      <p:sp>
        <p:nvSpPr>
          <p:cNvPr id="3" name="Rectángulo 2">
            <a:extLst>
              <a:ext uri="{FF2B5EF4-FFF2-40B4-BE49-F238E27FC236}">
                <a16:creationId xmlns:a16="http://schemas.microsoft.com/office/drawing/2014/main" xmlns="" id="{D1607672-9DDC-C740-9A9A-9A2EA8D470BE}"/>
              </a:ext>
            </a:extLst>
          </p:cNvPr>
          <p:cNvSpPr/>
          <p:nvPr/>
        </p:nvSpPr>
        <p:spPr>
          <a:xfrm>
            <a:off x="6997081" y="2717137"/>
            <a:ext cx="2151999" cy="369332"/>
          </a:xfrm>
          <a:prstGeom prst="rect">
            <a:avLst/>
          </a:prstGeom>
        </p:spPr>
        <p:txBody>
          <a:bodyPr wrap="none">
            <a:spAutoFit/>
          </a:bodyPr>
          <a:lstStyle/>
          <a:p>
            <a:r>
              <a:rPr lang="en-US" dirty="0"/>
              <a:t>(e.g. Sainsbury 2007)</a:t>
            </a:r>
          </a:p>
        </p:txBody>
      </p:sp>
      <p:sp>
        <p:nvSpPr>
          <p:cNvPr id="4" name="Rectángulo 3">
            <a:extLst>
              <a:ext uri="{FF2B5EF4-FFF2-40B4-BE49-F238E27FC236}">
                <a16:creationId xmlns:a16="http://schemas.microsoft.com/office/drawing/2014/main" xmlns="" id="{0D1D3929-5BDC-3F44-8127-C49BFE81B664}"/>
              </a:ext>
            </a:extLst>
          </p:cNvPr>
          <p:cNvSpPr/>
          <p:nvPr/>
        </p:nvSpPr>
        <p:spPr>
          <a:xfrm>
            <a:off x="4858853" y="3557439"/>
            <a:ext cx="2276585" cy="369332"/>
          </a:xfrm>
          <a:prstGeom prst="rect">
            <a:avLst/>
          </a:prstGeom>
        </p:spPr>
        <p:txBody>
          <a:bodyPr wrap="none">
            <a:spAutoFit/>
          </a:bodyPr>
          <a:lstStyle/>
          <a:p>
            <a:r>
              <a:rPr lang="en-US" dirty="0"/>
              <a:t>(Rossi and </a:t>
            </a:r>
            <a:r>
              <a:rPr lang="en-US" dirty="0" err="1"/>
              <a:t>Rosli</a:t>
            </a:r>
            <a:r>
              <a:rPr lang="en-US" dirty="0"/>
              <a:t>, 2015)</a:t>
            </a:r>
          </a:p>
        </p:txBody>
      </p:sp>
      <p:sp>
        <p:nvSpPr>
          <p:cNvPr id="5" name="Rectángulo 4">
            <a:extLst>
              <a:ext uri="{FF2B5EF4-FFF2-40B4-BE49-F238E27FC236}">
                <a16:creationId xmlns:a16="http://schemas.microsoft.com/office/drawing/2014/main" xmlns="" id="{C9C90A26-F74E-3B43-A396-F007F45186C0}"/>
              </a:ext>
            </a:extLst>
          </p:cNvPr>
          <p:cNvSpPr/>
          <p:nvPr/>
        </p:nvSpPr>
        <p:spPr>
          <a:xfrm>
            <a:off x="7842649" y="4323667"/>
            <a:ext cx="2116670" cy="369332"/>
          </a:xfrm>
          <a:prstGeom prst="rect">
            <a:avLst/>
          </a:prstGeom>
        </p:spPr>
        <p:txBody>
          <a:bodyPr wrap="none">
            <a:spAutoFit/>
          </a:bodyPr>
          <a:lstStyle/>
          <a:p>
            <a:r>
              <a:rPr lang="en-US" dirty="0"/>
              <a:t>(Charles et al., 2014)</a:t>
            </a:r>
          </a:p>
        </p:txBody>
      </p:sp>
      <p:sp>
        <p:nvSpPr>
          <p:cNvPr id="7" name="Rectángulo 6">
            <a:extLst>
              <a:ext uri="{FF2B5EF4-FFF2-40B4-BE49-F238E27FC236}">
                <a16:creationId xmlns:a16="http://schemas.microsoft.com/office/drawing/2014/main" xmlns="" id="{9E849055-48FF-EC4E-AA0C-BA7D7E569219}"/>
              </a:ext>
            </a:extLst>
          </p:cNvPr>
          <p:cNvSpPr/>
          <p:nvPr/>
        </p:nvSpPr>
        <p:spPr>
          <a:xfrm>
            <a:off x="7333146" y="5163969"/>
            <a:ext cx="2267287" cy="369332"/>
          </a:xfrm>
          <a:prstGeom prst="rect">
            <a:avLst/>
          </a:prstGeom>
        </p:spPr>
        <p:txBody>
          <a:bodyPr wrap="none">
            <a:spAutoFit/>
          </a:bodyPr>
          <a:lstStyle/>
          <a:p>
            <a:r>
              <a:rPr lang="en-US" dirty="0"/>
              <a:t>(Kitagawa et al., 2016)</a:t>
            </a:r>
          </a:p>
        </p:txBody>
      </p:sp>
    </p:spTree>
    <p:extLst>
      <p:ext uri="{BB962C8B-B14F-4D97-AF65-F5344CB8AC3E}">
        <p14:creationId xmlns:p14="http://schemas.microsoft.com/office/powerpoint/2010/main" val="103859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89" y="190499"/>
            <a:ext cx="10515600" cy="1325563"/>
          </a:xfrm>
        </p:spPr>
        <p:txBody>
          <a:bodyPr/>
          <a:lstStyle/>
          <a:p>
            <a:r>
              <a:rPr lang="en-US" dirty="0"/>
              <a:t>Typology and Source of data</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02789" y="1825625"/>
            <a:ext cx="11586422" cy="4041775"/>
          </a:xfrm>
          <a:prstGeom prst="rect">
            <a:avLst/>
          </a:prstGeom>
        </p:spPr>
      </p:pic>
      <p:sp>
        <p:nvSpPr>
          <p:cNvPr id="7" name="Rectangle 6"/>
          <p:cNvSpPr/>
          <p:nvPr/>
        </p:nvSpPr>
        <p:spPr>
          <a:xfrm flipV="1">
            <a:off x="302789" y="5471160"/>
            <a:ext cx="291571" cy="396240"/>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50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   KE activities variables</a:t>
            </a:r>
          </a:p>
        </p:txBody>
      </p:sp>
      <p:pic>
        <p:nvPicPr>
          <p:cNvPr id="4" name="Picture 3"/>
          <p:cNvPicPr>
            <a:picLocks noChangeAspect="1"/>
          </p:cNvPicPr>
          <p:nvPr/>
        </p:nvPicPr>
        <p:blipFill>
          <a:blip r:embed="rId2"/>
          <a:stretch>
            <a:fillRect/>
          </a:stretch>
        </p:blipFill>
        <p:spPr>
          <a:xfrm>
            <a:off x="167641" y="1089025"/>
            <a:ext cx="6078733" cy="5751513"/>
          </a:xfrm>
          <a:prstGeom prst="rect">
            <a:avLst/>
          </a:prstGeom>
        </p:spPr>
      </p:pic>
      <p:sp>
        <p:nvSpPr>
          <p:cNvPr id="7" name="Rectangle 6"/>
          <p:cNvSpPr/>
          <p:nvPr/>
        </p:nvSpPr>
        <p:spPr>
          <a:xfrm>
            <a:off x="7131508" y="458152"/>
            <a:ext cx="3969879" cy="1384995"/>
          </a:xfrm>
          <a:prstGeom prst="rect">
            <a:avLst/>
          </a:prstGeom>
          <a:solidFill>
            <a:srgbClr val="093B37"/>
          </a:solidFill>
        </p:spPr>
        <p:txBody>
          <a:bodyPr wrap="square">
            <a:spAutoFit/>
          </a:bodyPr>
          <a:lstStyle/>
          <a:p>
            <a:pPr algn="ctr"/>
            <a:r>
              <a:rPr lang="en-GB" sz="2400" b="1" dirty="0">
                <a:solidFill>
                  <a:schemeClr val="bg1"/>
                </a:solidFill>
              </a:rPr>
              <a:t>Methodology</a:t>
            </a:r>
            <a:r>
              <a:rPr lang="en-GB" sz="2400" dirty="0">
                <a:solidFill>
                  <a:schemeClr val="bg1"/>
                </a:solidFill>
              </a:rPr>
              <a:t>: </a:t>
            </a:r>
            <a:r>
              <a:rPr lang="en-GB" sz="2400" b="1" dirty="0">
                <a:solidFill>
                  <a:schemeClr val="bg1"/>
                </a:solidFill>
              </a:rPr>
              <a:t>factor analysis </a:t>
            </a:r>
            <a:r>
              <a:rPr lang="en-GB" sz="2000" dirty="0">
                <a:solidFill>
                  <a:schemeClr val="bg1"/>
                </a:solidFill>
              </a:rPr>
              <a:t>(principal components technique with Kaiser Normalization.</a:t>
            </a:r>
          </a:p>
          <a:p>
            <a:pPr algn="ctr"/>
            <a:r>
              <a:rPr lang="en-US" sz="2000" dirty="0">
                <a:solidFill>
                  <a:schemeClr val="bg1"/>
                </a:solidFill>
              </a:rPr>
              <a:t>Total variance explained: 0.689</a:t>
            </a:r>
            <a:r>
              <a:rPr lang="en-GB" sz="2000" dirty="0">
                <a:solidFill>
                  <a:schemeClr val="bg1"/>
                </a:solidFill>
              </a:rPr>
              <a:t>)</a:t>
            </a:r>
            <a:r>
              <a:rPr lang="en-US" sz="2000" dirty="0">
                <a:solidFill>
                  <a:schemeClr val="bg1"/>
                </a:solidFill>
              </a:rPr>
              <a:t> </a:t>
            </a:r>
          </a:p>
        </p:txBody>
      </p:sp>
      <p:sp>
        <p:nvSpPr>
          <p:cNvPr id="8" name="Content Placeholder 7"/>
          <p:cNvSpPr txBox="1">
            <a:spLocks noGrp="1"/>
          </p:cNvSpPr>
          <p:nvPr>
            <p:ph idx="1"/>
          </p:nvPr>
        </p:nvSpPr>
        <p:spPr>
          <a:xfrm>
            <a:off x="6414015" y="2506662"/>
            <a:ext cx="10515600" cy="4351338"/>
          </a:xfrm>
          <a:prstGeom prst="rect">
            <a:avLst/>
          </a:prstGeom>
          <a:noFill/>
        </p:spPr>
        <p:txBody>
          <a:bodyPr wrap="square" rtlCol="0">
            <a:spAutoFit/>
          </a:bodyPr>
          <a:lstStyle/>
          <a:p>
            <a:r>
              <a:rPr lang="en-US" sz="1600" b="1" dirty="0"/>
              <a:t>RESEARCH-ORIENTED</a:t>
            </a:r>
          </a:p>
          <a:p>
            <a:r>
              <a:rPr lang="en-US" sz="1400" dirty="0"/>
              <a:t>(Eigenvalue: 4.44; Exp. Var.: 0.30)</a:t>
            </a:r>
          </a:p>
        </p:txBody>
      </p:sp>
      <p:sp>
        <p:nvSpPr>
          <p:cNvPr id="9" name="TextBox 8"/>
          <p:cNvSpPr txBox="1"/>
          <p:nvPr/>
        </p:nvSpPr>
        <p:spPr>
          <a:xfrm>
            <a:off x="6415480" y="4230032"/>
            <a:ext cx="3326525" cy="553998"/>
          </a:xfrm>
          <a:prstGeom prst="rect">
            <a:avLst/>
          </a:prstGeom>
          <a:noFill/>
        </p:spPr>
        <p:txBody>
          <a:bodyPr wrap="square" rtlCol="0">
            <a:spAutoFit/>
          </a:bodyPr>
          <a:lstStyle/>
          <a:p>
            <a:r>
              <a:rPr lang="en-US" sz="1600" b="1" dirty="0"/>
              <a:t>CONSULTANCY</a:t>
            </a:r>
          </a:p>
          <a:p>
            <a:r>
              <a:rPr lang="en-US" sz="1400" dirty="0"/>
              <a:t>(Eigenvalue: 1.48; Exp. Var.: 0.10)</a:t>
            </a:r>
          </a:p>
        </p:txBody>
      </p:sp>
      <p:sp>
        <p:nvSpPr>
          <p:cNvPr id="11" name="TextBox 10"/>
          <p:cNvSpPr txBox="1"/>
          <p:nvPr/>
        </p:nvSpPr>
        <p:spPr>
          <a:xfrm>
            <a:off x="6414015" y="4754257"/>
            <a:ext cx="2772105" cy="553998"/>
          </a:xfrm>
          <a:prstGeom prst="rect">
            <a:avLst/>
          </a:prstGeom>
          <a:noFill/>
        </p:spPr>
        <p:txBody>
          <a:bodyPr wrap="square" rtlCol="0">
            <a:spAutoFit/>
          </a:bodyPr>
          <a:lstStyle/>
          <a:p>
            <a:r>
              <a:rPr lang="en-US" sz="1600" b="1" dirty="0"/>
              <a:t>FACILITIES</a:t>
            </a:r>
          </a:p>
          <a:p>
            <a:r>
              <a:rPr lang="en-US" sz="1400" dirty="0"/>
              <a:t>(Eigenvalue: 1.56; Exp. Var.: 0.10)</a:t>
            </a:r>
          </a:p>
        </p:txBody>
      </p:sp>
      <p:sp>
        <p:nvSpPr>
          <p:cNvPr id="13" name="TextBox 12"/>
          <p:cNvSpPr txBox="1"/>
          <p:nvPr/>
        </p:nvSpPr>
        <p:spPr>
          <a:xfrm>
            <a:off x="6481050" y="5447545"/>
            <a:ext cx="2772105" cy="553998"/>
          </a:xfrm>
          <a:prstGeom prst="rect">
            <a:avLst/>
          </a:prstGeom>
          <a:noFill/>
        </p:spPr>
        <p:txBody>
          <a:bodyPr wrap="square" rtlCol="0">
            <a:spAutoFit/>
          </a:bodyPr>
          <a:lstStyle/>
          <a:p>
            <a:r>
              <a:rPr lang="en-US" sz="1600" b="1" dirty="0"/>
              <a:t>TRAINING</a:t>
            </a:r>
          </a:p>
          <a:p>
            <a:r>
              <a:rPr lang="en-US" sz="1400" dirty="0"/>
              <a:t>(Eigenvalue: 1.46; Exp. Var.: 0.10)</a:t>
            </a:r>
          </a:p>
        </p:txBody>
      </p:sp>
      <p:sp>
        <p:nvSpPr>
          <p:cNvPr id="15" name="TextBox 14"/>
          <p:cNvSpPr txBox="1"/>
          <p:nvPr/>
        </p:nvSpPr>
        <p:spPr>
          <a:xfrm>
            <a:off x="6481050" y="6260494"/>
            <a:ext cx="3565638" cy="338554"/>
          </a:xfrm>
          <a:prstGeom prst="rect">
            <a:avLst/>
          </a:prstGeom>
          <a:noFill/>
        </p:spPr>
        <p:txBody>
          <a:bodyPr wrap="square" rtlCol="0">
            <a:spAutoFit/>
          </a:bodyPr>
          <a:lstStyle/>
          <a:p>
            <a:r>
              <a:rPr lang="en-US" sz="1600" b="1" dirty="0"/>
              <a:t>SPIN-OFFs</a:t>
            </a:r>
            <a:r>
              <a:rPr lang="en-US" sz="1600" dirty="0"/>
              <a:t> </a:t>
            </a:r>
            <a:r>
              <a:rPr lang="en-US" sz="1400" dirty="0"/>
              <a:t>(Eigenvalue: 1.46; Exp. Var.: 0.10)</a:t>
            </a:r>
          </a:p>
        </p:txBody>
      </p:sp>
      <p:sp>
        <p:nvSpPr>
          <p:cNvPr id="16" name="Right Brace 15"/>
          <p:cNvSpPr/>
          <p:nvPr/>
        </p:nvSpPr>
        <p:spPr>
          <a:xfrm>
            <a:off x="6350273" y="1520086"/>
            <a:ext cx="261554" cy="279242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72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74" y="-48665"/>
            <a:ext cx="10515600" cy="1325563"/>
          </a:xfrm>
        </p:spPr>
        <p:txBody>
          <a:bodyPr/>
          <a:lstStyle/>
          <a:p>
            <a:r>
              <a:rPr lang="en-US" dirty="0"/>
              <a:t>Evolution of KE activities by university cluster</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7917" y="816499"/>
            <a:ext cx="3405363" cy="300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632" y="916757"/>
            <a:ext cx="3392909" cy="294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9805" y="877367"/>
            <a:ext cx="3262763"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 y="3818595"/>
            <a:ext cx="3117852"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479" y="3864903"/>
            <a:ext cx="3246722"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966990" y="4272554"/>
            <a:ext cx="1722550" cy="1200329"/>
          </a:xfrm>
          <a:prstGeom prst="rect">
            <a:avLst/>
          </a:prstGeom>
          <a:solidFill>
            <a:srgbClr val="093B37"/>
          </a:solidFill>
        </p:spPr>
        <p:txBody>
          <a:bodyPr wrap="square">
            <a:spAutoFit/>
          </a:bodyPr>
          <a:lstStyle/>
          <a:p>
            <a:pPr algn="ctr"/>
            <a:r>
              <a:rPr lang="en-GB" b="1" dirty="0">
                <a:solidFill>
                  <a:schemeClr val="bg1"/>
                </a:solidFill>
              </a:rPr>
              <a:t>Methodology</a:t>
            </a:r>
            <a:r>
              <a:rPr lang="en-GB" dirty="0">
                <a:solidFill>
                  <a:schemeClr val="bg1"/>
                </a:solidFill>
              </a:rPr>
              <a:t>: factor </a:t>
            </a:r>
            <a:r>
              <a:rPr lang="en-US" dirty="0">
                <a:solidFill>
                  <a:schemeClr val="bg1"/>
                </a:solidFill>
              </a:rPr>
              <a:t>scores standardized over time</a:t>
            </a:r>
            <a:endParaRPr lang="en-US" sz="1600" dirty="0">
              <a:solidFill>
                <a:schemeClr val="bg1"/>
              </a:solidFill>
            </a:endParaRPr>
          </a:p>
        </p:txBody>
      </p:sp>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4587" y="5699760"/>
            <a:ext cx="3013270" cy="82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rot="20750756">
            <a:off x="4473148" y="4262382"/>
            <a:ext cx="3000840" cy="82852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37786" y="1270327"/>
            <a:ext cx="3000840" cy="1268083"/>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750756">
            <a:off x="682059" y="4458455"/>
            <a:ext cx="3000840" cy="82852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750756">
            <a:off x="876973" y="1521823"/>
            <a:ext cx="3000840" cy="828527"/>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559901">
            <a:off x="3065211" y="1535336"/>
            <a:ext cx="2322750"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RESEARCH-ORIENTED</a:t>
            </a:r>
          </a:p>
        </p:txBody>
      </p:sp>
      <p:sp>
        <p:nvSpPr>
          <p:cNvPr id="19" name="TextBox 18"/>
          <p:cNvSpPr txBox="1"/>
          <p:nvPr/>
        </p:nvSpPr>
        <p:spPr>
          <a:xfrm rot="20154464">
            <a:off x="2382102" y="4074587"/>
            <a:ext cx="1622612" cy="369332"/>
          </a:xfrm>
          <a:prstGeom prst="rect">
            <a:avLst/>
          </a:prstGeom>
          <a:solidFill>
            <a:srgbClr val="093B37"/>
          </a:solidFill>
          <a:ln>
            <a:solidFill>
              <a:srgbClr val="093B37"/>
            </a:solidFill>
          </a:ln>
        </p:spPr>
        <p:txBody>
          <a:bodyPr wrap="square" rtlCol="0">
            <a:spAutoFit/>
          </a:bodyPr>
          <a:lstStyle/>
          <a:p>
            <a:r>
              <a:rPr lang="en-US" dirty="0">
                <a:solidFill>
                  <a:schemeClr val="bg1"/>
                </a:solidFill>
              </a:rPr>
              <a:t>CONSULTANCY</a:t>
            </a:r>
          </a:p>
        </p:txBody>
      </p:sp>
      <p:sp>
        <p:nvSpPr>
          <p:cNvPr id="22" name="TextBox 21"/>
          <p:cNvSpPr txBox="1"/>
          <p:nvPr/>
        </p:nvSpPr>
        <p:spPr>
          <a:xfrm rot="20154464">
            <a:off x="6255090" y="4102404"/>
            <a:ext cx="1242446"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SPIN-OFFs</a:t>
            </a:r>
          </a:p>
        </p:txBody>
      </p:sp>
      <p:sp>
        <p:nvSpPr>
          <p:cNvPr id="24" name="TextBox 23"/>
          <p:cNvSpPr txBox="1"/>
          <p:nvPr/>
        </p:nvSpPr>
        <p:spPr>
          <a:xfrm rot="20154464">
            <a:off x="10725518" y="1688957"/>
            <a:ext cx="642453"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MIX</a:t>
            </a:r>
          </a:p>
        </p:txBody>
      </p:sp>
    </p:spTree>
    <p:extLst>
      <p:ext uri="{BB962C8B-B14F-4D97-AF65-F5344CB8AC3E}">
        <p14:creationId xmlns:p14="http://schemas.microsoft.com/office/powerpoint/2010/main" val="19420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9"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95" y="35999"/>
            <a:ext cx="10515600" cy="1325563"/>
          </a:xfrm>
        </p:spPr>
        <p:txBody>
          <a:bodyPr/>
          <a:lstStyle/>
          <a:p>
            <a:r>
              <a:rPr lang="en-US" dirty="0"/>
              <a:t>Evolution of KE income by partners</a:t>
            </a:r>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242695"/>
            <a:ext cx="3246120" cy="283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536" y="1340093"/>
            <a:ext cx="3431325"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666" y="1340093"/>
            <a:ext cx="3264408"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366" y="4220453"/>
            <a:ext cx="294579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867" y="3977640"/>
            <a:ext cx="3429994"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28666" y="4791137"/>
            <a:ext cx="1798196" cy="1877437"/>
          </a:xfrm>
          <a:prstGeom prst="rect">
            <a:avLst/>
          </a:prstGeom>
          <a:solidFill>
            <a:srgbClr val="093B37"/>
          </a:solidFill>
        </p:spPr>
        <p:txBody>
          <a:bodyPr wrap="square">
            <a:spAutoFit/>
          </a:bodyPr>
          <a:lstStyle/>
          <a:p>
            <a:pPr algn="ctr"/>
            <a:r>
              <a:rPr lang="en-US" b="1" dirty="0">
                <a:solidFill>
                  <a:schemeClr val="bg1"/>
                </a:solidFill>
              </a:rPr>
              <a:t>Annual Growth Rates</a:t>
            </a:r>
          </a:p>
          <a:p>
            <a:r>
              <a:rPr lang="en-US" sz="1600" dirty="0">
                <a:solidFill>
                  <a:schemeClr val="bg1"/>
                </a:solidFill>
              </a:rPr>
              <a:t>Total KE act.: </a:t>
            </a:r>
            <a:r>
              <a:rPr lang="en-GB" sz="1600" dirty="0">
                <a:solidFill>
                  <a:schemeClr val="bg1"/>
                </a:solidFill>
              </a:rPr>
              <a:t>6%</a:t>
            </a:r>
            <a:endParaRPr lang="en-US" sz="1600" dirty="0">
              <a:solidFill>
                <a:schemeClr val="bg1"/>
              </a:solidFill>
            </a:endParaRPr>
          </a:p>
          <a:p>
            <a:r>
              <a:rPr lang="en-US" sz="1600" dirty="0">
                <a:solidFill>
                  <a:schemeClr val="bg1"/>
                </a:solidFill>
              </a:rPr>
              <a:t>  Non-Com: </a:t>
            </a:r>
            <a:r>
              <a:rPr lang="en-GB" sz="1600" dirty="0">
                <a:solidFill>
                  <a:schemeClr val="bg1"/>
                </a:solidFill>
              </a:rPr>
              <a:t>8.5%</a:t>
            </a:r>
            <a:endParaRPr lang="en-US" sz="1600" dirty="0">
              <a:solidFill>
                <a:schemeClr val="bg1"/>
              </a:solidFill>
            </a:endParaRPr>
          </a:p>
          <a:p>
            <a:r>
              <a:rPr lang="en-US" sz="1600" dirty="0">
                <a:solidFill>
                  <a:schemeClr val="bg1"/>
                </a:solidFill>
              </a:rPr>
              <a:t>  Private: 2.5%</a:t>
            </a:r>
          </a:p>
          <a:p>
            <a:r>
              <a:rPr lang="en-US" sz="1600" dirty="0">
                <a:solidFill>
                  <a:schemeClr val="bg1"/>
                </a:solidFill>
              </a:rPr>
              <a:t>    SMEs: 2.8%</a:t>
            </a:r>
          </a:p>
          <a:p>
            <a:r>
              <a:rPr lang="en-US" sz="1600" dirty="0">
                <a:solidFill>
                  <a:schemeClr val="bg1"/>
                </a:solidFill>
              </a:rPr>
              <a:t>    Non-SMEs: 2.6%</a:t>
            </a:r>
          </a:p>
        </p:txBody>
      </p:sp>
      <p:pic>
        <p:nvPicPr>
          <p:cNvPr id="11"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2652" r="5007"/>
          <a:stretch/>
        </p:blipFill>
        <p:spPr bwMode="auto">
          <a:xfrm>
            <a:off x="8471408" y="4228418"/>
            <a:ext cx="2570206" cy="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rot="20750756">
            <a:off x="5014441" y="2383827"/>
            <a:ext cx="3000840" cy="75082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750756">
            <a:off x="843959" y="4687375"/>
            <a:ext cx="3000840" cy="75082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750756">
            <a:off x="1377001" y="2134583"/>
            <a:ext cx="3000840" cy="75082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750756">
            <a:off x="4997607" y="4566491"/>
            <a:ext cx="3000840" cy="75082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750756">
            <a:off x="8882213" y="1776851"/>
            <a:ext cx="3000840" cy="750828"/>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0559901">
            <a:off x="1806770" y="2908507"/>
            <a:ext cx="2322750" cy="646331"/>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Non-Commercial</a:t>
            </a:r>
          </a:p>
          <a:p>
            <a:pPr algn="ctr"/>
            <a:r>
              <a:rPr lang="en-US" dirty="0">
                <a:solidFill>
                  <a:schemeClr val="bg1"/>
                </a:solidFill>
              </a:rPr>
              <a:t>Non-SMEs</a:t>
            </a:r>
          </a:p>
        </p:txBody>
      </p:sp>
      <p:sp>
        <p:nvSpPr>
          <p:cNvPr id="19" name="TextBox 18"/>
          <p:cNvSpPr txBox="1"/>
          <p:nvPr/>
        </p:nvSpPr>
        <p:spPr>
          <a:xfrm rot="20559901">
            <a:off x="5635205" y="3127687"/>
            <a:ext cx="2322750"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Non-Commercial</a:t>
            </a:r>
          </a:p>
        </p:txBody>
      </p:sp>
      <p:sp>
        <p:nvSpPr>
          <p:cNvPr id="21" name="TextBox 20"/>
          <p:cNvSpPr txBox="1"/>
          <p:nvPr/>
        </p:nvSpPr>
        <p:spPr>
          <a:xfrm rot="20154464">
            <a:off x="10880595" y="2905073"/>
            <a:ext cx="642453"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MIX</a:t>
            </a:r>
          </a:p>
        </p:txBody>
      </p:sp>
      <p:sp>
        <p:nvSpPr>
          <p:cNvPr id="22" name="TextBox 21"/>
          <p:cNvSpPr txBox="1"/>
          <p:nvPr/>
        </p:nvSpPr>
        <p:spPr>
          <a:xfrm rot="20559901">
            <a:off x="1963956" y="5277379"/>
            <a:ext cx="2322750" cy="646331"/>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Non-Commercial</a:t>
            </a:r>
          </a:p>
          <a:p>
            <a:pPr algn="ctr"/>
            <a:r>
              <a:rPr lang="en-US" dirty="0">
                <a:solidFill>
                  <a:schemeClr val="bg1"/>
                </a:solidFill>
              </a:rPr>
              <a:t>SMEs</a:t>
            </a:r>
          </a:p>
        </p:txBody>
      </p:sp>
      <p:sp>
        <p:nvSpPr>
          <p:cNvPr id="23" name="TextBox 22"/>
          <p:cNvSpPr txBox="1"/>
          <p:nvPr/>
        </p:nvSpPr>
        <p:spPr>
          <a:xfrm rot="20559901">
            <a:off x="5635205" y="5319813"/>
            <a:ext cx="2322750" cy="369332"/>
          </a:xfrm>
          <a:prstGeom prst="rect">
            <a:avLst/>
          </a:prstGeom>
          <a:solidFill>
            <a:srgbClr val="093B37"/>
          </a:solidFill>
          <a:ln>
            <a:solidFill>
              <a:srgbClr val="093B37"/>
            </a:solidFill>
          </a:ln>
        </p:spPr>
        <p:txBody>
          <a:bodyPr wrap="square" rtlCol="0">
            <a:spAutoFit/>
          </a:bodyPr>
          <a:lstStyle/>
          <a:p>
            <a:pPr algn="ctr"/>
            <a:r>
              <a:rPr lang="en-US" dirty="0">
                <a:solidFill>
                  <a:schemeClr val="bg1"/>
                </a:solidFill>
              </a:rPr>
              <a:t>Non-Commercial</a:t>
            </a:r>
          </a:p>
        </p:txBody>
      </p:sp>
    </p:spTree>
    <p:extLst>
      <p:ext uri="{BB962C8B-B14F-4D97-AF65-F5344CB8AC3E}">
        <p14:creationId xmlns:p14="http://schemas.microsoft.com/office/powerpoint/2010/main" val="14553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P spid="19"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2" y="171061"/>
            <a:ext cx="10515600" cy="1325563"/>
          </a:xfrm>
        </p:spPr>
        <p:txBody>
          <a:bodyPr/>
          <a:lstStyle/>
          <a:p>
            <a:r>
              <a:rPr lang="en-US" dirty="0"/>
              <a:t>Annual Growth Rate in KE income by partners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43" y="1496624"/>
            <a:ext cx="4416250" cy="509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834" y="1442254"/>
            <a:ext cx="4416250" cy="5180066"/>
          </a:xfrm>
          <a:prstGeom prst="rect">
            <a:avLst/>
          </a:prstGeom>
          <a:solidFill>
            <a:schemeClr val="bg2">
              <a:lumMod val="90000"/>
            </a:schemeClr>
          </a:solidFill>
          <a:ln>
            <a:noFill/>
          </a:ln>
        </p:spPr>
      </p:pic>
      <p:sp>
        <p:nvSpPr>
          <p:cNvPr id="6" name="Rectangle 5"/>
          <p:cNvSpPr/>
          <p:nvPr/>
        </p:nvSpPr>
        <p:spPr>
          <a:xfrm>
            <a:off x="2456111" y="1692558"/>
            <a:ext cx="1127348" cy="50694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Partners</a:t>
            </a:r>
          </a:p>
        </p:txBody>
      </p:sp>
      <p:sp>
        <p:nvSpPr>
          <p:cNvPr id="8" name="Rectangle 5">
            <a:extLst>
              <a:ext uri="{FF2B5EF4-FFF2-40B4-BE49-F238E27FC236}">
                <a16:creationId xmlns:a16="http://schemas.microsoft.com/office/drawing/2014/main" xmlns="" id="{DB6C2A67-588C-A14F-8804-02C362CB75BF}"/>
              </a:ext>
            </a:extLst>
          </p:cNvPr>
          <p:cNvSpPr/>
          <p:nvPr/>
        </p:nvSpPr>
        <p:spPr>
          <a:xfrm>
            <a:off x="7570285" y="1692558"/>
            <a:ext cx="1127348" cy="50694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Partners</a:t>
            </a:r>
          </a:p>
        </p:txBody>
      </p:sp>
    </p:spTree>
    <p:extLst>
      <p:ext uri="{BB962C8B-B14F-4D97-AF65-F5344CB8AC3E}">
        <p14:creationId xmlns:p14="http://schemas.microsoft.com/office/powerpoint/2010/main" val="107708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8" y="-180976"/>
            <a:ext cx="10515600" cy="1325563"/>
          </a:xfrm>
        </p:spPr>
        <p:txBody>
          <a:bodyPr/>
          <a:lstStyle/>
          <a:p>
            <a:r>
              <a:rPr lang="en-US" dirty="0"/>
              <a:t>Evolution of regional KE income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67" y="731520"/>
            <a:ext cx="838229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9187" y="1785301"/>
            <a:ext cx="1798196" cy="1477328"/>
          </a:xfrm>
          <a:prstGeom prst="rect">
            <a:avLst/>
          </a:prstGeom>
          <a:solidFill>
            <a:srgbClr val="093B37"/>
          </a:solidFill>
        </p:spPr>
        <p:txBody>
          <a:bodyPr wrap="square">
            <a:spAutoFit/>
          </a:bodyPr>
          <a:lstStyle/>
          <a:p>
            <a:pPr algn="ctr"/>
            <a:r>
              <a:rPr lang="en-US" b="1" dirty="0">
                <a:solidFill>
                  <a:schemeClr val="bg1"/>
                </a:solidFill>
              </a:rPr>
              <a:t>Methodology: </a:t>
            </a:r>
            <a:r>
              <a:rPr lang="en-US" dirty="0">
                <a:solidFill>
                  <a:schemeClr val="bg1"/>
                </a:solidFill>
              </a:rPr>
              <a:t>evolution of  regional income (share and total) from KE activities</a:t>
            </a:r>
            <a:endParaRPr lang="en-US" sz="1600" dirty="0">
              <a:solidFill>
                <a:schemeClr val="bg1"/>
              </a:solidFill>
            </a:endParaRPr>
          </a:p>
        </p:txBody>
      </p:sp>
      <p:sp>
        <p:nvSpPr>
          <p:cNvPr id="9" name="Rectangle 8"/>
          <p:cNvSpPr/>
          <p:nvPr/>
        </p:nvSpPr>
        <p:spPr>
          <a:xfrm>
            <a:off x="520540" y="3890451"/>
            <a:ext cx="1798196" cy="1631216"/>
          </a:xfrm>
          <a:prstGeom prst="rect">
            <a:avLst/>
          </a:prstGeom>
          <a:solidFill>
            <a:srgbClr val="093B37"/>
          </a:solidFill>
        </p:spPr>
        <p:txBody>
          <a:bodyPr wrap="square">
            <a:spAutoFit/>
          </a:bodyPr>
          <a:lstStyle/>
          <a:p>
            <a:pPr algn="ctr"/>
            <a:r>
              <a:rPr lang="en-US" b="1" dirty="0">
                <a:solidFill>
                  <a:schemeClr val="bg1"/>
                </a:solidFill>
              </a:rPr>
              <a:t>Annual Growth Rates</a:t>
            </a:r>
          </a:p>
          <a:p>
            <a:r>
              <a:rPr lang="en-US" sz="1600" dirty="0">
                <a:solidFill>
                  <a:schemeClr val="bg1"/>
                </a:solidFill>
              </a:rPr>
              <a:t>Total regional income: </a:t>
            </a:r>
            <a:r>
              <a:rPr lang="en-GB" sz="1600" dirty="0">
                <a:solidFill>
                  <a:schemeClr val="bg1"/>
                </a:solidFill>
              </a:rPr>
              <a:t>4.1%</a:t>
            </a:r>
            <a:endParaRPr lang="en-US" sz="1600" dirty="0">
              <a:solidFill>
                <a:schemeClr val="bg1"/>
              </a:solidFill>
            </a:endParaRPr>
          </a:p>
          <a:p>
            <a:r>
              <a:rPr lang="en-US" sz="1600" dirty="0">
                <a:solidFill>
                  <a:schemeClr val="bg1"/>
                </a:solidFill>
              </a:rPr>
              <a:t>Share of regional income: -2.3%</a:t>
            </a:r>
          </a:p>
        </p:txBody>
      </p:sp>
    </p:spTree>
    <p:extLst>
      <p:ext uri="{BB962C8B-B14F-4D97-AF65-F5344CB8AC3E}">
        <p14:creationId xmlns:p14="http://schemas.microsoft.com/office/powerpoint/2010/main" val="109827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90985"/>
            <a:ext cx="10515600" cy="1325563"/>
          </a:xfrm>
        </p:spPr>
        <p:txBody>
          <a:bodyPr/>
          <a:lstStyle/>
          <a:p>
            <a:r>
              <a:rPr lang="en-US" dirty="0"/>
              <a:t>Summary of findings – university types, KE activities, partners and geography</a:t>
            </a:r>
          </a:p>
        </p:txBody>
      </p:sp>
      <p:graphicFrame>
        <p:nvGraphicFramePr>
          <p:cNvPr id="5" name="Table 4"/>
          <p:cNvGraphicFramePr>
            <a:graphicFrameLocks noGrp="1"/>
          </p:cNvGraphicFramePr>
          <p:nvPr>
            <p:extLst>
              <p:ext uri="{D42A27DB-BD31-4B8C-83A1-F6EECF244321}">
                <p14:modId xmlns:p14="http://schemas.microsoft.com/office/powerpoint/2010/main" val="878972763"/>
              </p:ext>
            </p:extLst>
          </p:nvPr>
        </p:nvGraphicFramePr>
        <p:xfrm>
          <a:off x="393357" y="1767017"/>
          <a:ext cx="10960444" cy="4694744"/>
        </p:xfrm>
        <a:graphic>
          <a:graphicData uri="http://schemas.openxmlformats.org/drawingml/2006/table">
            <a:tbl>
              <a:tblPr firstRow="1" bandRow="1">
                <a:tableStyleId>{616DA210-FB5B-4158-B5E0-FEB733F419BA}</a:tableStyleId>
              </a:tblPr>
              <a:tblGrid>
                <a:gridCol w="1808185">
                  <a:extLst>
                    <a:ext uri="{9D8B030D-6E8A-4147-A177-3AD203B41FA5}">
                      <a16:colId xmlns:a16="http://schemas.microsoft.com/office/drawing/2014/main" xmlns="" val="20000"/>
                    </a:ext>
                  </a:extLst>
                </a:gridCol>
                <a:gridCol w="1938647">
                  <a:extLst>
                    <a:ext uri="{9D8B030D-6E8A-4147-A177-3AD203B41FA5}">
                      <a16:colId xmlns:a16="http://schemas.microsoft.com/office/drawing/2014/main" xmlns="" val="20001"/>
                    </a:ext>
                  </a:extLst>
                </a:gridCol>
                <a:gridCol w="1774348">
                  <a:extLst>
                    <a:ext uri="{9D8B030D-6E8A-4147-A177-3AD203B41FA5}">
                      <a16:colId xmlns:a16="http://schemas.microsoft.com/office/drawing/2014/main" xmlns="" val="20002"/>
                    </a:ext>
                  </a:extLst>
                </a:gridCol>
                <a:gridCol w="1570297">
                  <a:extLst>
                    <a:ext uri="{9D8B030D-6E8A-4147-A177-3AD203B41FA5}">
                      <a16:colId xmlns:a16="http://schemas.microsoft.com/office/drawing/2014/main" xmlns="" val="20003"/>
                    </a:ext>
                  </a:extLst>
                </a:gridCol>
                <a:gridCol w="3868967">
                  <a:extLst>
                    <a:ext uri="{9D8B030D-6E8A-4147-A177-3AD203B41FA5}">
                      <a16:colId xmlns:a16="http://schemas.microsoft.com/office/drawing/2014/main" xmlns="" val="20004"/>
                    </a:ext>
                  </a:extLst>
                </a:gridCol>
              </a:tblGrid>
              <a:tr h="699217">
                <a:tc>
                  <a:txBody>
                    <a:bodyPr/>
                    <a:lstStyle/>
                    <a:p>
                      <a:endParaRPr lang="en-US" sz="1800" dirty="0"/>
                    </a:p>
                  </a:txBody>
                  <a:tcPr/>
                </a:tc>
                <a:tc>
                  <a:txBody>
                    <a:bodyPr/>
                    <a:lstStyle/>
                    <a:p>
                      <a:r>
                        <a:rPr lang="en-US" sz="1800" dirty="0"/>
                        <a:t>KE activities</a:t>
                      </a:r>
                    </a:p>
                  </a:txBody>
                  <a:tcPr/>
                </a:tc>
                <a:tc>
                  <a:txBody>
                    <a:bodyPr/>
                    <a:lstStyle/>
                    <a:p>
                      <a:r>
                        <a:rPr lang="en-US" sz="1800" dirty="0"/>
                        <a:t> partner</a:t>
                      </a:r>
                    </a:p>
                  </a:txBody>
                  <a:tcPr/>
                </a:tc>
                <a:tc>
                  <a:txBody>
                    <a:bodyPr/>
                    <a:lstStyle/>
                    <a:p>
                      <a:r>
                        <a:rPr lang="en-US" sz="1800" dirty="0"/>
                        <a:t>Geography of interaction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Observations</a:t>
                      </a:r>
                    </a:p>
                    <a:p>
                      <a:endParaRPr lang="en-US" sz="1800" dirty="0"/>
                    </a:p>
                  </a:txBody>
                  <a:tcPr/>
                </a:tc>
                <a:extLst>
                  <a:ext uri="{0D108BD9-81ED-4DB2-BD59-A6C34878D82A}">
                    <a16:rowId xmlns:a16="http://schemas.microsoft.com/office/drawing/2014/main" xmlns="" val="10000"/>
                  </a:ext>
                </a:extLst>
              </a:tr>
              <a:tr h="998882">
                <a:tc>
                  <a:txBody>
                    <a:bodyPr/>
                    <a:lstStyle/>
                    <a:p>
                      <a:r>
                        <a:rPr lang="en-US" sz="1800" dirty="0"/>
                        <a:t>Top 5</a:t>
                      </a:r>
                    </a:p>
                  </a:txBody>
                  <a:tcPr/>
                </a:tc>
                <a:tc>
                  <a:txBody>
                    <a:bodyPr/>
                    <a:lstStyle/>
                    <a:p>
                      <a:r>
                        <a:rPr lang="en-GB" sz="1800" kern="1200" dirty="0">
                          <a:solidFill>
                            <a:schemeClr val="tx1"/>
                          </a:solidFill>
                          <a:effectLst/>
                          <a:latin typeface="+mn-lt"/>
                          <a:ea typeface="+mn-ea"/>
                          <a:cs typeface="+mn-cs"/>
                        </a:rPr>
                        <a:t>Research-oriented activities </a:t>
                      </a:r>
                      <a:endParaRPr lang="en-US" sz="1800" dirty="0"/>
                    </a:p>
                  </a:txBody>
                  <a:tcPr/>
                </a:tc>
                <a:tc>
                  <a:txBody>
                    <a:bodyPr/>
                    <a:lstStyle/>
                    <a:p>
                      <a:r>
                        <a:rPr lang="en-GB" sz="1800" kern="1200" dirty="0">
                          <a:solidFill>
                            <a:schemeClr val="tx1"/>
                          </a:solidFill>
                          <a:effectLst/>
                          <a:latin typeface="+mn-lt"/>
                          <a:ea typeface="+mn-ea"/>
                          <a:cs typeface="+mn-cs"/>
                        </a:rPr>
                        <a:t>Large firms and</a:t>
                      </a:r>
                    </a:p>
                    <a:p>
                      <a:r>
                        <a:rPr lang="en-GB" sz="1800" kern="1200" dirty="0">
                          <a:solidFill>
                            <a:schemeClr val="tx1"/>
                          </a:solidFill>
                          <a:effectLst/>
                          <a:latin typeface="+mn-lt"/>
                          <a:ea typeface="+mn-ea"/>
                          <a:cs typeface="+mn-cs"/>
                        </a:rPr>
                        <a:t>Non-commercial organisations</a:t>
                      </a:r>
                      <a:endParaRPr lang="en-US" sz="1800" dirty="0"/>
                    </a:p>
                  </a:txBody>
                  <a:tcPr/>
                </a:tc>
                <a:tc>
                  <a:txBody>
                    <a:bodyPr/>
                    <a:lstStyle/>
                    <a:p>
                      <a:endParaRPr lang="en-US" sz="1800" dirty="0"/>
                    </a:p>
                  </a:txBody>
                  <a:tcPr/>
                </a:tc>
                <a:tc rowSpan="2">
                  <a:txBody>
                    <a:bodyPr/>
                    <a:lstStyle/>
                    <a:p>
                      <a:r>
                        <a:rPr lang="en-GB" sz="1800" dirty="0"/>
                        <a:t>Greater resilience and adaptation to policy changes. </a:t>
                      </a:r>
                    </a:p>
                    <a:p>
                      <a:r>
                        <a:rPr lang="en-US" sz="1800" kern="1200" dirty="0">
                          <a:solidFill>
                            <a:schemeClr val="tx1"/>
                          </a:solidFill>
                          <a:effectLst/>
                          <a:latin typeface="+mn-lt"/>
                          <a:ea typeface="+mn-ea"/>
                          <a:cs typeface="+mn-cs"/>
                        </a:rPr>
                        <a:t>‘Harder’ forms of engagement</a:t>
                      </a:r>
                      <a:endParaRPr lang="en-GB" sz="1800" dirty="0"/>
                    </a:p>
                    <a:p>
                      <a:r>
                        <a:rPr lang="en-GB" sz="1800" dirty="0"/>
                        <a:t>Better</a:t>
                      </a:r>
                      <a:r>
                        <a:rPr lang="en-GB" sz="1800" baseline="0" dirty="0"/>
                        <a:t> positioned to diversify f</a:t>
                      </a:r>
                      <a:r>
                        <a:rPr lang="en-GB" sz="1800" dirty="0"/>
                        <a:t>unding sources</a:t>
                      </a:r>
                      <a:endParaRPr lang="en-US" sz="1800" dirty="0"/>
                    </a:p>
                  </a:txBody>
                  <a:tcPr/>
                </a:tc>
                <a:extLst>
                  <a:ext uri="{0D108BD9-81ED-4DB2-BD59-A6C34878D82A}">
                    <a16:rowId xmlns:a16="http://schemas.microsoft.com/office/drawing/2014/main" xmlns="" val="10001"/>
                  </a:ext>
                </a:extLst>
              </a:tr>
              <a:tr h="699217">
                <a:tc>
                  <a:txBody>
                    <a:bodyPr/>
                    <a:lstStyle/>
                    <a:p>
                      <a:r>
                        <a:rPr lang="en-US" sz="1800" dirty="0"/>
                        <a:t>Rest</a:t>
                      </a:r>
                      <a:r>
                        <a:rPr lang="en-US" sz="1800" baseline="0" dirty="0"/>
                        <a:t> of Russell Group</a:t>
                      </a:r>
                      <a:endParaRPr lang="en-US" sz="1800" dirty="0"/>
                    </a:p>
                  </a:txBody>
                  <a:tcPr/>
                </a:tc>
                <a:tc>
                  <a:txBody>
                    <a:bodyPr/>
                    <a:lstStyle/>
                    <a:p>
                      <a:r>
                        <a:rPr lang="en-GB" sz="1800" kern="1200" dirty="0">
                          <a:solidFill>
                            <a:schemeClr val="tx1"/>
                          </a:solidFill>
                          <a:effectLst/>
                          <a:latin typeface="+mn-lt"/>
                          <a:ea typeface="+mn-ea"/>
                          <a:cs typeface="+mn-cs"/>
                        </a:rPr>
                        <a:t>Research-oriented activities </a:t>
                      </a:r>
                      <a:endParaRPr lang="en-US" sz="1800" dirty="0"/>
                    </a:p>
                  </a:txBody>
                  <a:tcPr/>
                </a:tc>
                <a:tc>
                  <a:txBody>
                    <a:bodyPr/>
                    <a:lstStyle/>
                    <a:p>
                      <a:r>
                        <a:rPr lang="en-GB" sz="1800" kern="1200" dirty="0">
                          <a:solidFill>
                            <a:schemeClr val="tx1"/>
                          </a:solidFill>
                          <a:effectLst/>
                          <a:latin typeface="+mn-lt"/>
                          <a:ea typeface="+mn-ea"/>
                          <a:cs typeface="+mn-cs"/>
                        </a:rPr>
                        <a:t>Non-commercial organisations</a:t>
                      </a:r>
                      <a:endParaRPr lang="en-US" sz="1800" dirty="0"/>
                    </a:p>
                  </a:txBody>
                  <a:tcPr/>
                </a:tc>
                <a:tc>
                  <a:txBody>
                    <a:bodyPr/>
                    <a:lstStyle/>
                    <a:p>
                      <a:endParaRPr lang="en-US" sz="1800" dirty="0"/>
                    </a:p>
                  </a:txBody>
                  <a:tcPr/>
                </a:tc>
                <a:tc vMerge="1">
                  <a:txBody>
                    <a:bodyPr/>
                    <a:lstStyle/>
                    <a:p>
                      <a:endParaRPr lang="en-US" dirty="0"/>
                    </a:p>
                  </a:txBody>
                  <a:tcPr/>
                </a:tc>
                <a:extLst>
                  <a:ext uri="{0D108BD9-81ED-4DB2-BD59-A6C34878D82A}">
                    <a16:rowId xmlns:a16="http://schemas.microsoft.com/office/drawing/2014/main" xmlns="" val="10002"/>
                  </a:ext>
                </a:extLst>
              </a:tr>
              <a:tr h="699217">
                <a:tc>
                  <a:txBody>
                    <a:bodyPr/>
                    <a:lstStyle/>
                    <a:p>
                      <a:r>
                        <a:rPr lang="en-US" sz="1800" dirty="0"/>
                        <a:t>Other ‘Old</a:t>
                      </a:r>
                    </a:p>
                  </a:txBody>
                  <a:tcPr/>
                </a:tc>
                <a:tc>
                  <a:txBody>
                    <a:bodyPr/>
                    <a:lstStyle/>
                    <a:p>
                      <a:r>
                        <a:rPr lang="en-US" sz="1800" dirty="0"/>
                        <a:t>Mix</a:t>
                      </a:r>
                    </a:p>
                  </a:txBody>
                  <a:tcPr/>
                </a:tc>
                <a:tc>
                  <a:txBody>
                    <a:bodyPr/>
                    <a:lstStyle/>
                    <a:p>
                      <a:r>
                        <a:rPr lang="en-US" sz="1800" dirty="0"/>
                        <a:t>Mix</a:t>
                      </a:r>
                    </a:p>
                  </a:txBody>
                  <a:tcPr/>
                </a:tc>
                <a:tc>
                  <a:txBody>
                    <a:bodyPr/>
                    <a:lstStyle/>
                    <a:p>
                      <a:endParaRPr lang="en-US" sz="1800" dirty="0"/>
                    </a:p>
                  </a:txBody>
                  <a:tcPr/>
                </a:tc>
                <a:tc>
                  <a:txBody>
                    <a:bodyPr/>
                    <a:lstStyle/>
                    <a:p>
                      <a:r>
                        <a:rPr lang="en-US" sz="1800" kern="1200" dirty="0">
                          <a:solidFill>
                            <a:schemeClr val="tx1"/>
                          </a:solidFill>
                          <a:effectLst/>
                          <a:latin typeface="+mn-lt"/>
                          <a:ea typeface="+mn-ea"/>
                          <a:cs typeface="+mn-cs"/>
                        </a:rPr>
                        <a:t>Broad range of KE activities and partners with low specialization</a:t>
                      </a:r>
                      <a:endParaRPr lang="en-US" sz="1800" dirty="0"/>
                    </a:p>
                  </a:txBody>
                  <a:tcPr/>
                </a:tc>
                <a:extLst>
                  <a:ext uri="{0D108BD9-81ED-4DB2-BD59-A6C34878D82A}">
                    <a16:rowId xmlns:a16="http://schemas.microsoft.com/office/drawing/2014/main" xmlns="" val="10003"/>
                  </a:ext>
                </a:extLst>
              </a:tr>
              <a:tr h="998882">
                <a:tc>
                  <a:txBody>
                    <a:bodyPr/>
                    <a:lstStyle/>
                    <a:p>
                      <a:r>
                        <a:rPr lang="en-US" sz="1800" dirty="0"/>
                        <a:t>Former Polytechnics</a:t>
                      </a:r>
                    </a:p>
                  </a:txBody>
                  <a:tcPr/>
                </a:tc>
                <a:tc>
                  <a:txBody>
                    <a:bodyPr/>
                    <a:lstStyle/>
                    <a:p>
                      <a:r>
                        <a:rPr lang="en-US" sz="1800" dirty="0"/>
                        <a:t>Consultancy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Non-commercial organisations</a:t>
                      </a:r>
                      <a:endParaRPr lang="en-US" sz="1800" dirty="0"/>
                    </a:p>
                    <a:p>
                      <a:r>
                        <a:rPr lang="en-US" sz="1800" dirty="0"/>
                        <a:t>SMEs</a:t>
                      </a:r>
                    </a:p>
                  </a:txBody>
                  <a:tcPr/>
                </a:tc>
                <a:tc>
                  <a:txBody>
                    <a:bodyPr/>
                    <a:lstStyle/>
                    <a:p>
                      <a:r>
                        <a:rPr lang="en-US" sz="1800" dirty="0"/>
                        <a:t>Within the region</a:t>
                      </a:r>
                    </a:p>
                  </a:txBody>
                  <a:tcPr/>
                </a:tc>
                <a:tc rowSpan="2">
                  <a:txBody>
                    <a:bodyPr/>
                    <a:lstStyle/>
                    <a:p>
                      <a:r>
                        <a:rPr lang="en-GB" sz="1800" kern="1200" dirty="0">
                          <a:solidFill>
                            <a:schemeClr val="tx1"/>
                          </a:solidFill>
                          <a:effectLst/>
                          <a:latin typeface="+mn-lt"/>
                          <a:ea typeface="+mn-ea"/>
                          <a:cs typeface="+mn-cs"/>
                        </a:rPr>
                        <a:t>Public spending cuts</a:t>
                      </a:r>
                      <a:endParaRPr lang="en-GB" sz="1800" dirty="0"/>
                    </a:p>
                    <a:p>
                      <a:r>
                        <a:rPr lang="en-GB" sz="1800" dirty="0"/>
                        <a:t>Lower demand for KE by the public sector</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Diminished resources for KE (particularly with SMEs)</a:t>
                      </a:r>
                    </a:p>
                  </a:txBody>
                  <a:tcPr/>
                </a:tc>
                <a:extLst>
                  <a:ext uri="{0D108BD9-81ED-4DB2-BD59-A6C34878D82A}">
                    <a16:rowId xmlns:a16="http://schemas.microsoft.com/office/drawing/2014/main" xmlns="" val="10004"/>
                  </a:ext>
                </a:extLst>
              </a:tr>
              <a:tr h="599329">
                <a:tc>
                  <a:txBody>
                    <a:bodyPr/>
                    <a:lstStyle/>
                    <a:p>
                      <a:r>
                        <a:rPr lang="en-US" sz="1800" dirty="0"/>
                        <a:t>Other ‘New’</a:t>
                      </a:r>
                    </a:p>
                  </a:txBody>
                  <a:tcPr/>
                </a:tc>
                <a:tc>
                  <a:txBody>
                    <a:bodyPr/>
                    <a:lstStyle/>
                    <a:p>
                      <a:r>
                        <a:rPr lang="en-US" sz="1800" dirty="0"/>
                        <a:t>Spin-offs</a:t>
                      </a:r>
                    </a:p>
                  </a:txBody>
                  <a:tcPr/>
                </a:tc>
                <a:tc>
                  <a:txBody>
                    <a:bodyPr/>
                    <a:lstStyle/>
                    <a:p>
                      <a:r>
                        <a:rPr lang="en-US" sz="1800" dirty="0"/>
                        <a:t>Mix</a:t>
                      </a:r>
                    </a:p>
                  </a:txBody>
                  <a:tcPr/>
                </a:tc>
                <a:tc>
                  <a:txBody>
                    <a:bodyPr/>
                    <a:lstStyle/>
                    <a:p>
                      <a:endParaRPr lang="en-US" sz="1800" dirty="0"/>
                    </a:p>
                  </a:txBody>
                  <a:tcPr/>
                </a:tc>
                <a:tc vMerge="1">
                  <a:txBody>
                    <a:bodyPr/>
                    <a:lstStyle/>
                    <a:p>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255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2" y="167417"/>
            <a:ext cx="10515600" cy="1325563"/>
          </a:xfrm>
        </p:spPr>
        <p:txBody>
          <a:bodyPr>
            <a:normAutofit fontScale="90000"/>
          </a:bodyPr>
          <a:lstStyle/>
          <a:p>
            <a:r>
              <a:rPr lang="en-US" dirty="0"/>
              <a:t/>
            </a:r>
            <a:br>
              <a:rPr lang="en-US" dirty="0"/>
            </a:br>
            <a:r>
              <a:rPr lang="en-US" dirty="0"/>
              <a:t>Behind the entrepreneurial university:</a:t>
            </a:r>
            <a:br>
              <a:rPr lang="en-US" dirty="0"/>
            </a:br>
            <a:r>
              <a:rPr lang="en-US" dirty="0"/>
              <a:t>The dynamics of KE activities over time</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a:t>
            </a:r>
            <a:r>
              <a:rPr lang="en-US" sz="2400" b="1" i="1" dirty="0"/>
              <a:t>temporal dimension </a:t>
            </a:r>
            <a:r>
              <a:rPr lang="en-US" sz="2400" dirty="0"/>
              <a:t>in the analysis of the entrepreneurial university.              </a:t>
            </a:r>
          </a:p>
          <a:p>
            <a:pPr marL="342900" indent="-342900">
              <a:buFont typeface="Arial"/>
              <a:buAutoNum type="arabicParenR"/>
            </a:pPr>
            <a:endParaRPr lang="en-US" sz="2400" b="1" dirty="0"/>
          </a:p>
          <a:p>
            <a:pPr marL="342900" indent="-342900">
              <a:buFont typeface="Arial"/>
              <a:buAutoNum type="arabicParenR"/>
            </a:pPr>
            <a:r>
              <a:rPr lang="en-GB" sz="2400" b="1" i="1" dirty="0"/>
              <a:t>Evolution</a:t>
            </a:r>
            <a:r>
              <a:rPr lang="en-GB" sz="2400" dirty="0"/>
              <a:t> </a:t>
            </a:r>
            <a:r>
              <a:rPr lang="en-GB" sz="2400" dirty="0" smtClean="0"/>
              <a:t>of </a:t>
            </a:r>
            <a:r>
              <a:rPr lang="en-GB" sz="2400" dirty="0"/>
              <a:t>the </a:t>
            </a:r>
            <a:r>
              <a:rPr lang="en-GB" sz="2400" b="1" dirty="0"/>
              <a:t>KE </a:t>
            </a:r>
            <a:r>
              <a:rPr lang="en-GB" sz="2400" dirty="0"/>
              <a:t>activities</a:t>
            </a:r>
          </a:p>
          <a:p>
            <a:pPr>
              <a:buFontTx/>
              <a:buChar char="-"/>
            </a:pPr>
            <a:r>
              <a:rPr lang="en-GB" sz="2000" b="1" dirty="0"/>
              <a:t>macro-level external pressures </a:t>
            </a:r>
            <a:r>
              <a:rPr lang="en-GB" sz="2000" dirty="0"/>
              <a:t>including government third mission policy  and external shocks</a:t>
            </a:r>
          </a:p>
          <a:p>
            <a:pPr>
              <a:buFontTx/>
              <a:buChar char="-"/>
            </a:pPr>
            <a:r>
              <a:rPr lang="en-GB" sz="2000" b="1" dirty="0"/>
              <a:t>micro-level institutional practices, strategies </a:t>
            </a:r>
            <a:r>
              <a:rPr lang="en-GB" sz="2000" dirty="0"/>
              <a:t>and</a:t>
            </a:r>
            <a:r>
              <a:rPr lang="en-GB" sz="2000" b="1" dirty="0"/>
              <a:t> re-positioning</a:t>
            </a:r>
            <a:r>
              <a:rPr lang="en-GB" sz="2000" dirty="0"/>
              <a:t> of individual HEIs –</a:t>
            </a:r>
          </a:p>
          <a:p>
            <a:pPr>
              <a:buFontTx/>
              <a:buChar char="-"/>
            </a:pPr>
            <a:endParaRPr lang="en-GB" sz="2000" dirty="0"/>
          </a:p>
          <a:p>
            <a:pPr marL="0" indent="0">
              <a:buNone/>
            </a:pPr>
            <a:r>
              <a:rPr lang="en-GB" sz="2400" dirty="0"/>
              <a:t>2)  </a:t>
            </a:r>
            <a:r>
              <a:rPr lang="en-GB" sz="2400" b="1" i="1" dirty="0"/>
              <a:t>Selectivity</a:t>
            </a:r>
            <a:r>
              <a:rPr lang="en-GB" sz="2400" dirty="0"/>
              <a:t> of KE activities and external partners </a:t>
            </a:r>
          </a:p>
          <a:p>
            <a:pPr marL="228600" lvl="1">
              <a:spcBef>
                <a:spcPts val="1000"/>
              </a:spcBef>
              <a:buFontTx/>
              <a:buChar char="-"/>
            </a:pPr>
            <a:r>
              <a:rPr lang="en-GB" sz="2000" b="1" i="1" dirty="0"/>
              <a:t>differentiation</a:t>
            </a:r>
            <a:r>
              <a:rPr lang="en-GB" sz="2000" i="1" dirty="0"/>
              <a:t> </a:t>
            </a:r>
            <a:r>
              <a:rPr lang="en-GB" sz="2000" dirty="0"/>
              <a:t>and</a:t>
            </a:r>
            <a:r>
              <a:rPr lang="en-GB" sz="2000" i="1" dirty="0"/>
              <a:t> </a:t>
            </a:r>
            <a:r>
              <a:rPr lang="en-GB" sz="2000" b="1" i="1" dirty="0"/>
              <a:t>specialisation</a:t>
            </a:r>
            <a:r>
              <a:rPr lang="en-GB" sz="2000" i="1" dirty="0"/>
              <a:t> </a:t>
            </a:r>
            <a:r>
              <a:rPr lang="en-GB" sz="2000" dirty="0"/>
              <a:t>as well as </a:t>
            </a:r>
            <a:r>
              <a:rPr lang="en-GB" sz="2000" b="1" i="1" dirty="0"/>
              <a:t>path dependency </a:t>
            </a:r>
            <a:r>
              <a:rPr lang="en-US" sz="2000" dirty="0"/>
              <a:t>in their patterns of interactions</a:t>
            </a:r>
          </a:p>
          <a:p>
            <a:pPr marL="228600" lvl="1">
              <a:spcBef>
                <a:spcPts val="1000"/>
              </a:spcBef>
              <a:buFontTx/>
              <a:buChar char="-"/>
            </a:pPr>
            <a:r>
              <a:rPr lang="en-US" sz="2000" dirty="0"/>
              <a:t>Constraints in </a:t>
            </a:r>
            <a:r>
              <a:rPr lang="en-US" sz="2000" b="1" dirty="0"/>
              <a:t>local and regional engagement </a:t>
            </a:r>
            <a:r>
              <a:rPr lang="en-US" sz="2000" dirty="0"/>
              <a:t>and </a:t>
            </a:r>
            <a:r>
              <a:rPr lang="en-US" sz="2000" b="1" dirty="0"/>
              <a:t>SMEs</a:t>
            </a:r>
            <a:r>
              <a:rPr lang="en-US" sz="2000" dirty="0"/>
              <a:t> </a:t>
            </a:r>
            <a:endParaRPr lang="en-US" sz="2000" dirty="0" smtClean="0"/>
          </a:p>
          <a:p>
            <a:pPr marL="228600" lvl="1">
              <a:spcBef>
                <a:spcPts val="1000"/>
              </a:spcBef>
              <a:buFontTx/>
              <a:buChar char="-"/>
            </a:pPr>
            <a:r>
              <a:rPr lang="en-US" sz="2000" dirty="0" smtClean="0"/>
              <a:t>Multi-level perspectives needed – e.g. individual academics, universities, external partners </a:t>
            </a:r>
            <a:endParaRPr lang="en-US" sz="2000" dirty="0"/>
          </a:p>
          <a:p>
            <a:pPr>
              <a:buFontTx/>
              <a:buChar char="-"/>
            </a:pPr>
            <a:endParaRPr lang="en-GB" sz="2000" dirty="0"/>
          </a:p>
          <a:p>
            <a:pPr marL="0" indent="0">
              <a:buNone/>
            </a:pPr>
            <a:endParaRPr lang="en-GB" sz="2000" dirty="0"/>
          </a:p>
          <a:p>
            <a:pPr>
              <a:buFontTx/>
              <a:buChar char="-"/>
            </a:pPr>
            <a:endParaRPr lang="en-GB" sz="2000" dirty="0"/>
          </a:p>
          <a:p>
            <a:pPr marL="342900" indent="-342900">
              <a:buFontTx/>
              <a:buAutoNum type="arabicParenR"/>
            </a:pPr>
            <a:endParaRPr lang="en-US" sz="2000" dirty="0"/>
          </a:p>
        </p:txBody>
      </p:sp>
    </p:spTree>
    <p:extLst>
      <p:ext uri="{BB962C8B-B14F-4D97-AF65-F5344CB8AC3E}">
        <p14:creationId xmlns:p14="http://schemas.microsoft.com/office/powerpoint/2010/main" val="41552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30" y="253914"/>
            <a:ext cx="10515600" cy="1325563"/>
          </a:xfrm>
        </p:spPr>
        <p:txBody>
          <a:bodyPr/>
          <a:lstStyle/>
          <a:p>
            <a:r>
              <a:rPr lang="en-US" dirty="0"/>
              <a:t>Implications from the study and remaining issues</a:t>
            </a:r>
          </a:p>
        </p:txBody>
      </p:sp>
      <p:sp>
        <p:nvSpPr>
          <p:cNvPr id="3" name="Content Placeholder 2"/>
          <p:cNvSpPr>
            <a:spLocks noGrp="1"/>
          </p:cNvSpPr>
          <p:nvPr>
            <p:ph idx="1"/>
          </p:nvPr>
        </p:nvSpPr>
        <p:spPr>
          <a:xfrm>
            <a:off x="792480" y="1579476"/>
            <a:ext cx="10561320" cy="4638443"/>
          </a:xfrm>
        </p:spPr>
        <p:txBody>
          <a:bodyPr>
            <a:noAutofit/>
          </a:bodyPr>
          <a:lstStyle/>
          <a:p>
            <a:r>
              <a:rPr lang="en-GB" sz="2400" dirty="0" smtClean="0"/>
              <a:t>Third </a:t>
            </a:r>
            <a:r>
              <a:rPr lang="en-GB" sz="2400" dirty="0"/>
              <a:t>mission policy – broadening scope and recognition of diversity but still limited – e.g. </a:t>
            </a:r>
            <a:r>
              <a:rPr lang="en-GB" sz="2400" b="1" i="1" dirty="0"/>
              <a:t>metrics of KE</a:t>
            </a:r>
            <a:r>
              <a:rPr lang="en-GB" sz="2400" dirty="0"/>
              <a:t>; capturing different impacts? </a:t>
            </a:r>
            <a:endParaRPr lang="en-GB" sz="2400" dirty="0" smtClean="0"/>
          </a:p>
          <a:p>
            <a:pPr marL="0" indent="0">
              <a:buNone/>
            </a:pPr>
            <a:r>
              <a:rPr lang="en-GB" sz="2400" dirty="0" smtClean="0"/>
              <a:t>- </a:t>
            </a:r>
            <a:r>
              <a:rPr lang="en-GB" sz="2400" dirty="0"/>
              <a:t>c.f. Knowledge Exchange Framework (KEF</a:t>
            </a:r>
            <a:r>
              <a:rPr lang="en-GB" sz="2400" dirty="0" smtClean="0"/>
              <a:t>)</a:t>
            </a:r>
            <a:endParaRPr lang="en-GB" sz="2400" dirty="0"/>
          </a:p>
          <a:p>
            <a:pPr marL="0" indent="0">
              <a:buNone/>
            </a:pPr>
            <a:r>
              <a:rPr lang="en-GB" sz="2400" dirty="0"/>
              <a:t>“intended to increase efficiency and effectiveness in use of public funding for knowledge exchange (KE), to further a culture of continuous improvement in universities by providing a package of support to keep English university knowledge exchange operating at a world class standard. It aims to address the full range of KE activities”.</a:t>
            </a:r>
          </a:p>
          <a:p>
            <a:pPr>
              <a:buFontTx/>
              <a:buChar char="-"/>
            </a:pPr>
            <a:r>
              <a:rPr lang="en-US" sz="2400" dirty="0" err="1" smtClean="0"/>
              <a:t>Recognising</a:t>
            </a:r>
            <a:r>
              <a:rPr lang="en-US" sz="2400" dirty="0" smtClean="0"/>
              <a:t> </a:t>
            </a:r>
            <a:r>
              <a:rPr lang="en-US" sz="2400" dirty="0"/>
              <a:t>and balancing </a:t>
            </a:r>
            <a:r>
              <a:rPr lang="en-US" sz="2400" b="1" i="1" dirty="0"/>
              <a:t>research–third‐mission nexus </a:t>
            </a:r>
            <a:r>
              <a:rPr lang="en-US" sz="2400" dirty="0"/>
              <a:t>vs </a:t>
            </a:r>
            <a:r>
              <a:rPr lang="en-US" sz="2400" b="1" i="1" dirty="0"/>
              <a:t>teaching/education–third‐mission nexus </a:t>
            </a:r>
            <a:r>
              <a:rPr lang="en-US" sz="2400" dirty="0"/>
              <a:t>(Siegel &amp; Wright, </a:t>
            </a:r>
            <a:r>
              <a:rPr lang="en-US" sz="2400" dirty="0" smtClean="0"/>
              <a:t>2015; </a:t>
            </a:r>
            <a:r>
              <a:rPr lang="en-US" sz="2400" dirty="0"/>
              <a:t>Healey, </a:t>
            </a:r>
            <a:r>
              <a:rPr lang="en-US" sz="2400" dirty="0" err="1"/>
              <a:t>Perkmann</a:t>
            </a:r>
            <a:r>
              <a:rPr lang="en-US" sz="2400" dirty="0"/>
              <a:t>, Goddard, &amp; Kempton, </a:t>
            </a:r>
            <a:r>
              <a:rPr lang="en-US" sz="2400" dirty="0" smtClean="0"/>
              <a:t>2014</a:t>
            </a:r>
            <a:r>
              <a:rPr lang="en-US" sz="2400" dirty="0" smtClean="0"/>
              <a:t>). </a:t>
            </a:r>
          </a:p>
          <a:p>
            <a:pPr>
              <a:buFontTx/>
              <a:buChar char="-"/>
            </a:pPr>
            <a:r>
              <a:rPr lang="en-US" sz="2400" dirty="0" smtClean="0"/>
              <a:t>Vulnerability </a:t>
            </a:r>
            <a:r>
              <a:rPr lang="en-US" sz="2400" dirty="0"/>
              <a:t>of HEIs and </a:t>
            </a:r>
            <a:r>
              <a:rPr lang="en-US" sz="2400" b="1" i="1" dirty="0"/>
              <a:t>specific places </a:t>
            </a:r>
            <a:r>
              <a:rPr lang="en-US" sz="2400" dirty="0"/>
              <a:t>(Goddard et al., 2014) </a:t>
            </a:r>
          </a:p>
          <a:p>
            <a:endParaRPr lang="en-US" sz="2400" dirty="0"/>
          </a:p>
          <a:p>
            <a:endParaRPr lang="en-US" sz="2400" dirty="0"/>
          </a:p>
          <a:p>
            <a:endParaRPr lang="en-US" sz="2400" dirty="0"/>
          </a:p>
        </p:txBody>
      </p:sp>
    </p:spTree>
    <p:extLst>
      <p:ext uri="{BB962C8B-B14F-4D97-AF65-F5344CB8AC3E}">
        <p14:creationId xmlns:p14="http://schemas.microsoft.com/office/powerpoint/2010/main" val="5565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   Background </a:t>
            </a:r>
          </a:p>
        </p:txBody>
      </p:sp>
      <p:sp>
        <p:nvSpPr>
          <p:cNvPr id="4" name="Content Placeholder 3"/>
          <p:cNvSpPr>
            <a:spLocks noGrp="1"/>
          </p:cNvSpPr>
          <p:nvPr>
            <p:ph idx="1"/>
          </p:nvPr>
        </p:nvSpPr>
        <p:spPr>
          <a:xfrm>
            <a:off x="335280" y="975361"/>
            <a:ext cx="10850880" cy="7019870"/>
          </a:xfrm>
          <a:prstGeom prst="rect">
            <a:avLst/>
          </a:prstGeom>
        </p:spPr>
        <p:txBody>
          <a:bodyPr wrap="square">
            <a:spAutoFit/>
          </a:bodyPr>
          <a:lstStyle/>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r>
              <a:rPr lang="en-GB" dirty="0"/>
              <a:t>Growing </a:t>
            </a:r>
            <a:r>
              <a:rPr lang="en-GB" b="1" dirty="0"/>
              <a:t>policy pressures </a:t>
            </a:r>
            <a:r>
              <a:rPr lang="en-GB" dirty="0"/>
              <a:t>with ever-growing </a:t>
            </a:r>
            <a:r>
              <a:rPr lang="en-GB" b="1" dirty="0"/>
              <a:t>missions</a:t>
            </a:r>
            <a:r>
              <a:rPr lang="en-GB" dirty="0"/>
              <a:t> and </a:t>
            </a:r>
            <a:r>
              <a:rPr lang="en-GB" b="1" dirty="0"/>
              <a:t>roles </a:t>
            </a:r>
            <a:r>
              <a:rPr lang="en-GB" dirty="0"/>
              <a:t>for</a:t>
            </a:r>
            <a:r>
              <a:rPr lang="en-GB" b="1" dirty="0"/>
              <a:t> HEIs </a:t>
            </a:r>
            <a:r>
              <a:rPr lang="en-GB" dirty="0"/>
              <a:t>:                  </a:t>
            </a:r>
            <a:r>
              <a:rPr lang="en-GB" i="1" dirty="0"/>
              <a:t>education, research, commercialisation, civic/community engagement, regional development</a:t>
            </a:r>
            <a:r>
              <a:rPr lang="is-IS" dirty="0"/>
              <a:t>…..</a:t>
            </a:r>
            <a:r>
              <a:rPr lang="en-GB" dirty="0"/>
              <a:t> </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dirty="0"/>
              <a:t>The ‘</a:t>
            </a:r>
            <a:r>
              <a:rPr lang="en-GB" b="1" dirty="0"/>
              <a:t>entrepreneurial university</a:t>
            </a:r>
            <a:r>
              <a:rPr lang="en-GB" dirty="0"/>
              <a:t>’ discourse: </a:t>
            </a:r>
          </a:p>
          <a:p>
            <a:pPr lvl="2">
              <a:buFontTx/>
              <a:buChar char="-"/>
            </a:pPr>
            <a:r>
              <a:rPr lang="en-US" sz="2400" dirty="0"/>
              <a:t>‘a global phenomenon with an </a:t>
            </a:r>
            <a:r>
              <a:rPr lang="en-US" sz="2400" b="1" dirty="0"/>
              <a:t>isomorphic</a:t>
            </a:r>
            <a:r>
              <a:rPr lang="en-US" sz="2400" dirty="0"/>
              <a:t> developmental path’ (</a:t>
            </a:r>
            <a:r>
              <a:rPr lang="en-US" sz="2400" dirty="0" err="1"/>
              <a:t>Etzkowitz</a:t>
            </a:r>
            <a:r>
              <a:rPr lang="en-US" sz="2400" dirty="0"/>
              <a:t> &amp; </a:t>
            </a:r>
            <a:r>
              <a:rPr lang="en-US" sz="2400" dirty="0" err="1"/>
              <a:t>Leydesdorff</a:t>
            </a:r>
            <a:r>
              <a:rPr lang="en-US" sz="2400" dirty="0"/>
              <a:t>, 2000, p. 313) </a:t>
            </a:r>
          </a:p>
          <a:p>
            <a:pPr lvl="2">
              <a:buFontTx/>
              <a:buChar char="-"/>
            </a:pPr>
            <a:r>
              <a:rPr lang="en-US" sz="2400" dirty="0"/>
              <a:t>there is ‘</a:t>
            </a:r>
            <a:r>
              <a:rPr lang="en-US" sz="2400" b="1" dirty="0"/>
              <a:t>no typical way to become an “entrepreneurial university</a:t>
            </a:r>
            <a:r>
              <a:rPr lang="en-US" sz="2400" dirty="0"/>
              <a:t>”’ (Lawton Smith &amp; </a:t>
            </a:r>
            <a:r>
              <a:rPr lang="en-US" sz="2400" dirty="0" err="1"/>
              <a:t>Bagchi</a:t>
            </a:r>
            <a:r>
              <a:rPr lang="en-US" sz="2400" dirty="0"/>
              <a:t>‐Sen, 2010, p. 806). </a:t>
            </a:r>
          </a:p>
          <a:p>
            <a:pPr lvl="2">
              <a:buFontTx/>
              <a:buChar char="-"/>
            </a:pPr>
            <a:r>
              <a:rPr lang="en-US" sz="2400" b="1" dirty="0"/>
              <a:t>Dynamics, diversity</a:t>
            </a:r>
            <a:r>
              <a:rPr lang="en-US" sz="2400" dirty="0"/>
              <a:t> and </a:t>
            </a:r>
            <a:r>
              <a:rPr lang="en-US" sz="2400" b="1" dirty="0"/>
              <a:t>heterogeneity</a:t>
            </a:r>
            <a:r>
              <a:rPr lang="en-US" sz="2400" dirty="0"/>
              <a:t> behind the concept </a:t>
            </a:r>
            <a:r>
              <a:rPr lang="en-GB" sz="2400" dirty="0"/>
              <a:t>(</a:t>
            </a:r>
            <a:r>
              <a:rPr lang="en-GB" sz="2400" dirty="0" err="1"/>
              <a:t>Tuunainen</a:t>
            </a:r>
            <a:r>
              <a:rPr lang="en-GB" sz="2400" dirty="0"/>
              <a:t>, 2005; Martin, 2012; </a:t>
            </a:r>
            <a:r>
              <a:rPr lang="en-GB" sz="2400" dirty="0" err="1"/>
              <a:t>Sánchez‐Barrioluengo</a:t>
            </a:r>
            <a:r>
              <a:rPr lang="en-GB" sz="2400" dirty="0"/>
              <a:t> &amp; </a:t>
            </a:r>
            <a:r>
              <a:rPr lang="en-GB" sz="2400" dirty="0" err="1"/>
              <a:t>Benneworth</a:t>
            </a:r>
            <a:r>
              <a:rPr lang="en-GB" sz="2400" dirty="0"/>
              <a:t>, 2019)</a:t>
            </a:r>
            <a:r>
              <a:rPr lang="it-IT" sz="2400" dirty="0"/>
              <a:t> </a:t>
            </a:r>
          </a:p>
          <a:p>
            <a:pPr lvl="2">
              <a:buFontTx/>
              <a:buChar char="-"/>
            </a:pPr>
            <a:r>
              <a:rPr lang="it-IT" sz="2400" b="1" dirty="0"/>
              <a:t>Stakeholder </a:t>
            </a:r>
            <a:r>
              <a:rPr lang="it-IT" sz="2400" b="1" dirty="0" err="1"/>
              <a:t>choices</a:t>
            </a:r>
            <a:r>
              <a:rPr lang="it-IT" sz="2400" b="1" dirty="0"/>
              <a:t> </a:t>
            </a:r>
            <a:r>
              <a:rPr lang="it-IT" sz="2400" dirty="0"/>
              <a:t>and ‘</a:t>
            </a:r>
            <a:r>
              <a:rPr lang="it-IT" sz="2400" dirty="0" err="1"/>
              <a:t>lock</a:t>
            </a:r>
            <a:r>
              <a:rPr lang="it-IT" sz="2400" dirty="0"/>
              <a:t> in’(De la Torre, Rossi, and </a:t>
            </a:r>
            <a:r>
              <a:rPr lang="it-IT" sz="2400" dirty="0" err="1"/>
              <a:t>Sagarra</a:t>
            </a:r>
            <a:r>
              <a:rPr lang="it-IT" sz="2400" dirty="0"/>
              <a:t> 2018) </a:t>
            </a:r>
            <a:endParaRPr lang="en-US" sz="2400" dirty="0"/>
          </a:p>
          <a:p>
            <a:pPr lvl="2">
              <a:buFontTx/>
              <a:buChar char="-"/>
            </a:pPr>
            <a:r>
              <a:rPr lang="en-US" sz="2400" b="1" i="1" dirty="0"/>
              <a:t>Isomorphic pressures </a:t>
            </a:r>
            <a:r>
              <a:rPr lang="en-US" sz="2400" b="1" dirty="0"/>
              <a:t>VS </a:t>
            </a:r>
            <a:r>
              <a:rPr lang="en-US" sz="2400" b="1" i="1" dirty="0"/>
              <a:t>heterogeneous evolution paths</a:t>
            </a:r>
            <a:r>
              <a:rPr lang="en-US" sz="2400" i="1" dirty="0"/>
              <a:t> </a:t>
            </a:r>
            <a:r>
              <a:rPr lang="en-US" sz="2400" dirty="0"/>
              <a:t>towards an entrepreneurial university (</a:t>
            </a:r>
            <a:r>
              <a:rPr lang="en-US" sz="2400" dirty="0" err="1"/>
              <a:t>Pinheiro</a:t>
            </a:r>
            <a:r>
              <a:rPr lang="en-US" sz="2400" dirty="0"/>
              <a:t> &amp; </a:t>
            </a:r>
            <a:r>
              <a:rPr lang="en-US" sz="2400" dirty="0" err="1"/>
              <a:t>Stensaker</a:t>
            </a:r>
            <a:r>
              <a:rPr lang="en-US" sz="2400" dirty="0"/>
              <a:t>, 2014) </a:t>
            </a:r>
          </a:p>
          <a:p>
            <a:pPr lvl="1">
              <a:buFontTx/>
              <a:buChar char="-"/>
            </a:pPr>
            <a:endParaRPr lang="en-US" dirty="0"/>
          </a:p>
          <a:p>
            <a:pPr marL="800100" lvl="1" indent="-342900">
              <a:buFont typeface="Arial" panose="020B0604020202020204" pitchFamily="34" charset="0"/>
              <a:buChar char="•"/>
            </a:pPr>
            <a:endParaRPr lang="en-US" sz="2000" b="1" dirty="0"/>
          </a:p>
          <a:p>
            <a:pPr marL="800100" lvl="1" indent="-342900">
              <a:buFont typeface="Arial" panose="020B0604020202020204" pitchFamily="34" charset="0"/>
              <a:buChar char="•"/>
            </a:pPr>
            <a:endParaRPr lang="en-GB" sz="2000" b="1" dirty="0"/>
          </a:p>
          <a:p>
            <a:pPr marL="457200" indent="-457200">
              <a:buAutoNum type="arabicParenR"/>
            </a:pPr>
            <a:endParaRPr lang="en-GB" sz="2000" b="1" dirty="0"/>
          </a:p>
        </p:txBody>
      </p:sp>
    </p:spTree>
    <p:extLst>
      <p:ext uri="{BB962C8B-B14F-4D97-AF65-F5344CB8AC3E}">
        <p14:creationId xmlns:p14="http://schemas.microsoft.com/office/powerpoint/2010/main" val="77610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ACKNOWLEDGMENTS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We would like to thank Dr. Federica Rossi for valuable comments, which led to a substantial improvement of the manuscript. </a:t>
            </a:r>
          </a:p>
          <a:p>
            <a:r>
              <a:rPr lang="en-US" dirty="0"/>
              <a:t>An earlier version of the paper was presented at the Triple Helix Conference (Manchester, September 2018) where insightful comments were received from the participants. </a:t>
            </a:r>
          </a:p>
          <a:p>
            <a:r>
              <a:rPr lang="en-US" dirty="0"/>
              <a:t>Any remaining errors are the responsibility of the authors, and the views expressed in this paper are purely those of the authors. </a:t>
            </a:r>
          </a:p>
          <a:p>
            <a:endParaRPr lang="en-US" dirty="0"/>
          </a:p>
          <a:p>
            <a:pPr marL="0" indent="0" algn="ctr">
              <a:buNone/>
            </a:pPr>
            <a:r>
              <a:rPr lang="en-US" dirty="0"/>
              <a:t>THANKS FOR LISTENING! </a:t>
            </a:r>
          </a:p>
          <a:p>
            <a:endParaRPr lang="en-US" dirty="0"/>
          </a:p>
        </p:txBody>
      </p:sp>
    </p:spTree>
    <p:extLst>
      <p:ext uri="{BB962C8B-B14F-4D97-AF65-F5344CB8AC3E}">
        <p14:creationId xmlns:p14="http://schemas.microsoft.com/office/powerpoint/2010/main" val="170687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   Gaps and Objective</a:t>
            </a:r>
          </a:p>
        </p:txBody>
      </p:sp>
      <p:sp>
        <p:nvSpPr>
          <p:cNvPr id="4" name="Content Placeholder 3"/>
          <p:cNvSpPr>
            <a:spLocks noGrp="1"/>
          </p:cNvSpPr>
          <p:nvPr>
            <p:ph idx="1"/>
          </p:nvPr>
        </p:nvSpPr>
        <p:spPr>
          <a:xfrm>
            <a:off x="541637" y="1252363"/>
            <a:ext cx="10515600" cy="5605637"/>
          </a:xfrm>
          <a:prstGeom prst="rect">
            <a:avLst/>
          </a:prstGeom>
        </p:spPr>
        <p:txBody>
          <a:bodyPr wrap="square">
            <a:spAutoFit/>
          </a:bodyPr>
          <a:lstStyle/>
          <a:p>
            <a:pPr marL="0" indent="0">
              <a:buNone/>
            </a:pPr>
            <a:r>
              <a:rPr lang="en-US" sz="2400" b="1" dirty="0"/>
              <a:t>Gaps</a:t>
            </a:r>
          </a:p>
          <a:p>
            <a:pPr marL="914400" lvl="1" indent="-457200">
              <a:buFont typeface="Arial" panose="020B0604020202020204" pitchFamily="34" charset="0"/>
              <a:buChar char="•"/>
            </a:pPr>
            <a:r>
              <a:rPr lang="en-GB" dirty="0"/>
              <a:t>Limited understanding of the </a:t>
            </a:r>
            <a:r>
              <a:rPr lang="en-GB" b="1" i="1" dirty="0"/>
              <a:t>dynamics of change </a:t>
            </a:r>
            <a:r>
              <a:rPr lang="en-GB" dirty="0"/>
              <a:t>underpinning third mission/Knowledge Exchange (KE) activities</a:t>
            </a:r>
          </a:p>
          <a:p>
            <a:pPr marL="914400" lvl="1" indent="-457200">
              <a:buFont typeface="Arial" panose="020B0604020202020204" pitchFamily="34" charset="0"/>
              <a:buChar char="•"/>
            </a:pPr>
            <a:r>
              <a:rPr lang="en-GB" dirty="0"/>
              <a:t>Longitudinal perspective VS cross-sectional analysis</a:t>
            </a:r>
          </a:p>
          <a:p>
            <a:pPr marL="914400" lvl="1" indent="-457200">
              <a:buFont typeface="Arial" panose="020B0604020202020204" pitchFamily="34" charset="0"/>
              <a:buChar char="•"/>
            </a:pPr>
            <a:r>
              <a:rPr lang="en-US" b="1" dirty="0"/>
              <a:t>determinants of third mission </a:t>
            </a:r>
            <a:r>
              <a:rPr lang="en-US" dirty="0"/>
              <a:t>engagement </a:t>
            </a:r>
            <a:r>
              <a:rPr lang="en-GB" dirty="0"/>
              <a:t> but not much on </a:t>
            </a:r>
            <a:r>
              <a:rPr lang="en-GB" b="1" i="1" dirty="0"/>
              <a:t>evolution</a:t>
            </a:r>
          </a:p>
          <a:p>
            <a:pPr marL="914400" lvl="1" indent="-457200">
              <a:buFont typeface="Arial" panose="020B0604020202020204" pitchFamily="34" charset="0"/>
              <a:buChar char="•"/>
            </a:pPr>
            <a:endParaRPr lang="en-GB" b="1" i="1" dirty="0"/>
          </a:p>
          <a:p>
            <a:pPr marL="914400" lvl="1" indent="-457200">
              <a:buFont typeface="Arial" panose="020B0604020202020204" pitchFamily="34" charset="0"/>
              <a:buChar char="•"/>
            </a:pPr>
            <a:r>
              <a:rPr lang="en-GB" dirty="0"/>
              <a:t>Tensions between:</a:t>
            </a:r>
          </a:p>
          <a:p>
            <a:pPr marL="1371600" lvl="2" indent="-457200">
              <a:buFont typeface="Arial" panose="020B0604020202020204" pitchFamily="34" charset="0"/>
              <a:buChar char="•"/>
            </a:pPr>
            <a:r>
              <a:rPr lang="en-GB" sz="2400" dirty="0"/>
              <a:t>Policies promoting and incentivising third mission activities</a:t>
            </a:r>
          </a:p>
          <a:p>
            <a:pPr marL="1371600" lvl="2" indent="-457200">
              <a:buFont typeface="Arial" panose="020B0604020202020204" pitchFamily="34" charset="0"/>
              <a:buChar char="•"/>
            </a:pPr>
            <a:r>
              <a:rPr lang="en-GB" sz="2400" dirty="0"/>
              <a:t>Capacity of universities to balance diverse tasks </a:t>
            </a:r>
            <a:endParaRPr lang="en-US" sz="2400" b="1" dirty="0"/>
          </a:p>
          <a:p>
            <a:pPr marL="914400" lvl="1" indent="-457200">
              <a:buFont typeface="Arial" panose="020B0604020202020204" pitchFamily="34" charset="0"/>
              <a:buChar char="•"/>
            </a:pPr>
            <a:endParaRPr lang="en-US" dirty="0"/>
          </a:p>
          <a:p>
            <a:pPr marL="0" indent="0">
              <a:buNone/>
            </a:pPr>
            <a:r>
              <a:rPr lang="en-US" sz="2400" b="1" dirty="0"/>
              <a:t>Objective</a:t>
            </a:r>
          </a:p>
          <a:p>
            <a:pPr marL="457200" indent="-457200">
              <a:buFontTx/>
              <a:buAutoNum type="arabicParenR"/>
            </a:pPr>
            <a:endParaRPr lang="en-US" sz="2000" dirty="0"/>
          </a:p>
          <a:p>
            <a:endParaRPr lang="en-US" sz="2000" b="1" dirty="0"/>
          </a:p>
          <a:p>
            <a:endParaRPr lang="en-US" sz="2000" b="1" dirty="0"/>
          </a:p>
        </p:txBody>
      </p:sp>
      <p:sp>
        <p:nvSpPr>
          <p:cNvPr id="5" name="Rectangle 4"/>
          <p:cNvSpPr/>
          <p:nvPr/>
        </p:nvSpPr>
        <p:spPr>
          <a:xfrm>
            <a:off x="997573" y="5744153"/>
            <a:ext cx="9896967" cy="830997"/>
          </a:xfrm>
          <a:prstGeom prst="rect">
            <a:avLst/>
          </a:prstGeom>
          <a:solidFill>
            <a:srgbClr val="093B37"/>
          </a:solidFill>
        </p:spPr>
        <p:txBody>
          <a:bodyPr wrap="square">
            <a:spAutoFit/>
          </a:bodyPr>
          <a:lstStyle/>
          <a:p>
            <a:pPr algn="ctr"/>
            <a:r>
              <a:rPr lang="en-GB" sz="2400" dirty="0">
                <a:solidFill>
                  <a:schemeClr val="bg1"/>
                </a:solidFill>
              </a:rPr>
              <a:t>To shed light on the heterogeneous evolution of KE interactions of universities: </a:t>
            </a:r>
          </a:p>
          <a:p>
            <a:pPr algn="ctr"/>
            <a:r>
              <a:rPr lang="en-GB" sz="2400" i="1" dirty="0">
                <a:solidFill>
                  <a:schemeClr val="bg1"/>
                </a:solidFill>
              </a:rPr>
              <a:t>breadth of KE activities, geographical dimension and partners </a:t>
            </a:r>
            <a:r>
              <a:rPr lang="en-GB" sz="24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17370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lstStyle/>
          <a:p>
            <a:r>
              <a:rPr lang="en-US" dirty="0"/>
              <a:t>   Research questions</a:t>
            </a:r>
          </a:p>
        </p:txBody>
      </p:sp>
      <p:sp>
        <p:nvSpPr>
          <p:cNvPr id="3" name="Content Placeholder 2"/>
          <p:cNvSpPr>
            <a:spLocks noGrp="1"/>
          </p:cNvSpPr>
          <p:nvPr>
            <p:ph idx="1"/>
          </p:nvPr>
        </p:nvSpPr>
        <p:spPr/>
        <p:txBody>
          <a:bodyPr/>
          <a:lstStyle/>
          <a:p>
            <a:r>
              <a:rPr lang="en-US" dirty="0"/>
              <a:t>In what ways have universities responded to the pressure to be more entrepreneurial? </a:t>
            </a:r>
          </a:p>
          <a:p>
            <a:endParaRPr lang="en-US" dirty="0"/>
          </a:p>
          <a:p>
            <a:r>
              <a:rPr lang="en-US" dirty="0"/>
              <a:t>How have the third mission profiles of universities changed and evolved over time in terms of KE activities and partnerships? </a:t>
            </a:r>
          </a:p>
          <a:p>
            <a:endParaRPr lang="en-US" dirty="0"/>
          </a:p>
        </p:txBody>
      </p:sp>
    </p:spTree>
    <p:extLst>
      <p:ext uri="{BB962C8B-B14F-4D97-AF65-F5344CB8AC3E}">
        <p14:creationId xmlns:p14="http://schemas.microsoft.com/office/powerpoint/2010/main" val="102916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57338"/>
          </a:xfrm>
        </p:spPr>
        <p:txBody>
          <a:bodyPr>
            <a:normAutofit fontScale="90000"/>
          </a:bodyPr>
          <a:lstStyle/>
          <a:p>
            <a:r>
              <a:rPr lang="en-US" b="1" dirty="0"/>
              <a:t/>
            </a:r>
            <a:br>
              <a:rPr lang="en-US" b="1" dirty="0"/>
            </a:br>
            <a:r>
              <a:rPr lang="en-US" b="1" dirty="0"/>
              <a:t>   </a:t>
            </a:r>
            <a:r>
              <a:rPr lang="en-US" sz="4700" dirty="0"/>
              <a:t>Unpacking third mission activities and the  </a:t>
            </a:r>
            <a:br>
              <a:rPr lang="en-US" sz="4700" dirty="0"/>
            </a:br>
            <a:r>
              <a:rPr lang="en-US" sz="4700" dirty="0"/>
              <a:t>    stakeholders </a:t>
            </a:r>
            <a:r>
              <a:rPr lang="en-US" dirty="0"/>
              <a:t/>
            </a:r>
            <a:br>
              <a:rPr lang="en-US" dirty="0"/>
            </a:br>
            <a:endParaRPr lang="en-US" dirty="0"/>
          </a:p>
        </p:txBody>
      </p:sp>
      <p:sp>
        <p:nvSpPr>
          <p:cNvPr id="3" name="Content Placeholder 2"/>
          <p:cNvSpPr>
            <a:spLocks noGrp="1"/>
          </p:cNvSpPr>
          <p:nvPr>
            <p:ph idx="1"/>
          </p:nvPr>
        </p:nvSpPr>
        <p:spPr>
          <a:xfrm>
            <a:off x="660185" y="1692404"/>
            <a:ext cx="10515600" cy="4351338"/>
          </a:xfrm>
        </p:spPr>
        <p:txBody>
          <a:bodyPr/>
          <a:lstStyle/>
          <a:p>
            <a:pPr marL="457200" indent="-457200">
              <a:buAutoNum type="arabicParenR"/>
            </a:pPr>
            <a:r>
              <a:rPr lang="en-US" sz="2400" b="1" dirty="0"/>
              <a:t>Breadth of knowledge-exchange (KE) activities</a:t>
            </a:r>
          </a:p>
          <a:p>
            <a:pPr marL="1371600" lvl="2" indent="-457200">
              <a:buFont typeface="Arial" panose="020B0604020202020204" pitchFamily="34" charset="0"/>
              <a:buChar char="•"/>
            </a:pPr>
            <a:endParaRPr lang="en-US" sz="2400" b="1" dirty="0"/>
          </a:p>
          <a:p>
            <a:pPr marL="457200" indent="-457200">
              <a:buAutoNum type="arabicParenR"/>
            </a:pPr>
            <a:r>
              <a:rPr lang="en-US" sz="2400" b="1" dirty="0"/>
              <a:t>External partners (e.g. large firms, SMEs, public sector </a:t>
            </a:r>
            <a:r>
              <a:rPr lang="en-US" sz="2400" b="1" dirty="0" err="1"/>
              <a:t>etc</a:t>
            </a:r>
            <a:r>
              <a:rPr lang="en-US" sz="2400" b="1" dirty="0"/>
              <a:t>)</a:t>
            </a:r>
          </a:p>
          <a:p>
            <a:pPr marL="457200" indent="-457200">
              <a:buAutoNum type="arabicParenR"/>
            </a:pPr>
            <a:endParaRPr lang="en-US" sz="2400" b="1" dirty="0"/>
          </a:p>
          <a:p>
            <a:pPr marL="457200" indent="-457200">
              <a:buFontTx/>
              <a:buAutoNum type="arabicParenR"/>
            </a:pPr>
            <a:r>
              <a:rPr lang="en-US" sz="2400" b="1" dirty="0"/>
              <a:t>Geographical (regional) dimension</a:t>
            </a:r>
          </a:p>
          <a:p>
            <a:pPr marL="457200" indent="-457200">
              <a:buFontTx/>
              <a:buAutoNum type="arabicParenR"/>
            </a:pPr>
            <a:endParaRPr lang="en-US" sz="2400" b="1" dirty="0"/>
          </a:p>
          <a:p>
            <a:pPr marL="457200" indent="-457200">
              <a:buFontTx/>
              <a:buAutoNum type="arabicParenR"/>
            </a:pPr>
            <a:r>
              <a:rPr lang="en-US" sz="2400" b="1" dirty="0"/>
              <a:t>Evolution of interactions</a:t>
            </a:r>
          </a:p>
          <a:p>
            <a:endParaRPr lang="en-US" dirty="0"/>
          </a:p>
        </p:txBody>
      </p:sp>
    </p:spTree>
    <p:extLst>
      <p:ext uri="{BB962C8B-B14F-4D97-AF65-F5344CB8AC3E}">
        <p14:creationId xmlns:p14="http://schemas.microsoft.com/office/powerpoint/2010/main" val="171576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lstStyle/>
          <a:p>
            <a:r>
              <a:rPr lang="en-US" b="1" dirty="0"/>
              <a:t>   1) Breadth of knowledge-exchange activities</a:t>
            </a:r>
          </a:p>
        </p:txBody>
      </p:sp>
      <p:sp>
        <p:nvSpPr>
          <p:cNvPr id="3" name="Content Placeholder 2"/>
          <p:cNvSpPr>
            <a:spLocks noGrp="1"/>
          </p:cNvSpPr>
          <p:nvPr>
            <p:ph idx="1"/>
          </p:nvPr>
        </p:nvSpPr>
        <p:spPr>
          <a:xfrm>
            <a:off x="0" y="1154477"/>
            <a:ext cx="11555627" cy="5419318"/>
          </a:xfrm>
        </p:spPr>
        <p:txBody>
          <a:bodyPr>
            <a:noAutofit/>
          </a:bodyPr>
          <a:lstStyle/>
          <a:p>
            <a:pPr marL="914400" lvl="1" indent="-457200">
              <a:buFont typeface="Arial" panose="020B0604020202020204" pitchFamily="34" charset="0"/>
              <a:buChar char="•"/>
            </a:pPr>
            <a:r>
              <a:rPr lang="en-US" dirty="0"/>
              <a:t>‘‘Academic </a:t>
            </a:r>
            <a:r>
              <a:rPr lang="en-US" b="1" dirty="0"/>
              <a:t>entrepreneurship</a:t>
            </a:r>
            <a:r>
              <a:rPr lang="en-US" dirty="0"/>
              <a:t>’ or ‘hard activities’: patents, licenses and spin-off             </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US" dirty="0"/>
              <a:t>Academic </a:t>
            </a:r>
            <a:r>
              <a:rPr lang="en-US" b="1" dirty="0"/>
              <a:t>engagement</a:t>
            </a:r>
            <a:r>
              <a:rPr lang="en-US" dirty="0"/>
              <a:t>’ or ‘soft activities: consulting, advisory roles, industry training, student placements</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GB" dirty="0"/>
              <a:t>Narrow policy emphasis </a:t>
            </a:r>
            <a:r>
              <a:rPr lang="en-GB" b="1" dirty="0"/>
              <a:t>overlook interconnections and complementarities</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US" dirty="0"/>
              <a:t>Different </a:t>
            </a:r>
            <a:r>
              <a:rPr lang="en-US" b="1" dirty="0"/>
              <a:t>types of universities </a:t>
            </a:r>
            <a:r>
              <a:rPr lang="en-US" dirty="0"/>
              <a:t>have a </a:t>
            </a:r>
            <a:r>
              <a:rPr lang="en-US" b="1" dirty="0"/>
              <a:t>mix of missions and KE activities</a:t>
            </a:r>
            <a:r>
              <a:rPr lang="en-US" dirty="0"/>
              <a:t>:</a:t>
            </a:r>
          </a:p>
          <a:p>
            <a:pPr lvl="2">
              <a:buFont typeface="Courier New" charset="0"/>
              <a:buChar char="o"/>
            </a:pPr>
            <a:r>
              <a:rPr lang="en-GB" dirty="0"/>
              <a:t>Research intensive universities focus on exploitation of IP </a:t>
            </a:r>
          </a:p>
          <a:p>
            <a:pPr lvl="2">
              <a:buFont typeface="Courier New" charset="0"/>
              <a:buChar char="o"/>
            </a:pPr>
            <a:endParaRPr lang="en-GB" dirty="0"/>
          </a:p>
          <a:p>
            <a:pPr lvl="2">
              <a:buFont typeface="Courier New" charset="0"/>
              <a:buChar char="o"/>
            </a:pPr>
            <a:r>
              <a:rPr lang="en-GB" dirty="0"/>
              <a:t>‘Newer universities’ more teaching focus and ‘locally oriented’</a:t>
            </a:r>
          </a:p>
          <a:p>
            <a:pPr lvl="2">
              <a:buFont typeface="Courier New" charset="0"/>
              <a:buChar char="o"/>
            </a:pPr>
            <a:endParaRPr lang="en-GB" dirty="0"/>
          </a:p>
          <a:p>
            <a:pPr lvl="2">
              <a:buFont typeface="Courier New" charset="0"/>
              <a:buChar char="o"/>
            </a:pPr>
            <a:r>
              <a:rPr lang="en-GB" dirty="0"/>
              <a:t>Balance and Interconnections of third mission and other missions </a:t>
            </a:r>
            <a:endParaRPr lang="en-US" dirty="0"/>
          </a:p>
        </p:txBody>
      </p:sp>
      <p:sp>
        <p:nvSpPr>
          <p:cNvPr id="4" name="Rectangle 3"/>
          <p:cNvSpPr/>
          <p:nvPr/>
        </p:nvSpPr>
        <p:spPr>
          <a:xfrm>
            <a:off x="7407258" y="4193295"/>
            <a:ext cx="5593080" cy="1292662"/>
          </a:xfrm>
          <a:prstGeom prst="rect">
            <a:avLst/>
          </a:prstGeom>
        </p:spPr>
        <p:txBody>
          <a:bodyPr wrap="square">
            <a:spAutoFit/>
          </a:bodyPr>
          <a:lstStyle/>
          <a:p>
            <a:r>
              <a:rPr lang="en-GB" dirty="0">
                <a:solidFill>
                  <a:schemeClr val="bg1">
                    <a:lumMod val="50000"/>
                  </a:schemeClr>
                </a:solidFill>
              </a:rPr>
              <a:t>(</a:t>
            </a:r>
            <a:r>
              <a:rPr lang="en-GB" dirty="0"/>
              <a:t>Hewitt-Dundas, 2012; Guerrero et al., 2015)</a:t>
            </a:r>
          </a:p>
          <a:p>
            <a:pPr algn="r"/>
            <a:r>
              <a:rPr lang="en-GB" sz="2000" dirty="0"/>
              <a:t> </a:t>
            </a:r>
            <a:endParaRPr lang="en-US" sz="2000" dirty="0"/>
          </a:p>
          <a:p>
            <a:pPr marL="1371600" lvl="2" indent="-457200">
              <a:buFont typeface="Arial" panose="020B0604020202020204" pitchFamily="34" charset="0"/>
              <a:buChar char="•"/>
            </a:pPr>
            <a:endParaRPr lang="en-GB" dirty="0"/>
          </a:p>
          <a:p>
            <a:pPr algn="r"/>
            <a:endParaRPr lang="en-US" sz="2000" dirty="0"/>
          </a:p>
        </p:txBody>
      </p:sp>
      <p:sp>
        <p:nvSpPr>
          <p:cNvPr id="5" name="Rectángulo 4">
            <a:extLst>
              <a:ext uri="{FF2B5EF4-FFF2-40B4-BE49-F238E27FC236}">
                <a16:creationId xmlns:a16="http://schemas.microsoft.com/office/drawing/2014/main" xmlns="" id="{DBB8A698-15AB-7145-9B6C-BD9C586BB3E3}"/>
              </a:ext>
            </a:extLst>
          </p:cNvPr>
          <p:cNvSpPr/>
          <p:nvPr/>
        </p:nvSpPr>
        <p:spPr>
          <a:xfrm>
            <a:off x="9923109" y="1440248"/>
            <a:ext cx="2268891" cy="369332"/>
          </a:xfrm>
          <a:prstGeom prst="rect">
            <a:avLst/>
          </a:prstGeom>
        </p:spPr>
        <p:txBody>
          <a:bodyPr wrap="none">
            <a:spAutoFit/>
          </a:bodyPr>
          <a:lstStyle/>
          <a:p>
            <a:r>
              <a:rPr lang="en-US" dirty="0"/>
              <a:t> (</a:t>
            </a:r>
            <a:r>
              <a:rPr lang="en-GB" dirty="0"/>
              <a:t>Philpott et al., 2011) </a:t>
            </a:r>
            <a:endParaRPr lang="es-ES" dirty="0"/>
          </a:p>
        </p:txBody>
      </p:sp>
      <p:sp>
        <p:nvSpPr>
          <p:cNvPr id="6" name="Rectángulo 5">
            <a:extLst>
              <a:ext uri="{FF2B5EF4-FFF2-40B4-BE49-F238E27FC236}">
                <a16:creationId xmlns:a16="http://schemas.microsoft.com/office/drawing/2014/main" xmlns="" id="{E2261009-9AAC-B340-86C3-A7213DFF6B69}"/>
              </a:ext>
            </a:extLst>
          </p:cNvPr>
          <p:cNvSpPr/>
          <p:nvPr/>
        </p:nvSpPr>
        <p:spPr>
          <a:xfrm>
            <a:off x="9355967" y="2295374"/>
            <a:ext cx="2836033" cy="369332"/>
          </a:xfrm>
          <a:prstGeom prst="rect">
            <a:avLst/>
          </a:prstGeom>
        </p:spPr>
        <p:txBody>
          <a:bodyPr wrap="none">
            <a:spAutoFit/>
          </a:bodyPr>
          <a:lstStyle/>
          <a:p>
            <a:pPr lvl="1"/>
            <a:r>
              <a:rPr lang="en-GB" dirty="0"/>
              <a:t>(</a:t>
            </a:r>
            <a:r>
              <a:rPr lang="en-GB" dirty="0" err="1"/>
              <a:t>Perkmann</a:t>
            </a:r>
            <a:r>
              <a:rPr lang="en-GB" dirty="0"/>
              <a:t> et al., 2011)</a:t>
            </a:r>
          </a:p>
        </p:txBody>
      </p:sp>
      <p:sp>
        <p:nvSpPr>
          <p:cNvPr id="7" name="Rectángulo 6">
            <a:extLst>
              <a:ext uri="{FF2B5EF4-FFF2-40B4-BE49-F238E27FC236}">
                <a16:creationId xmlns:a16="http://schemas.microsoft.com/office/drawing/2014/main" xmlns="" id="{A985AF97-2427-1E47-8E37-14FB3543CC37}"/>
              </a:ext>
            </a:extLst>
          </p:cNvPr>
          <p:cNvSpPr/>
          <p:nvPr/>
        </p:nvSpPr>
        <p:spPr>
          <a:xfrm>
            <a:off x="9778357" y="3304731"/>
            <a:ext cx="1991251" cy="369332"/>
          </a:xfrm>
          <a:prstGeom prst="rect">
            <a:avLst/>
          </a:prstGeom>
        </p:spPr>
        <p:txBody>
          <a:bodyPr wrap="none">
            <a:spAutoFit/>
          </a:bodyPr>
          <a:lstStyle/>
          <a:p>
            <a:pPr lvl="1"/>
            <a:r>
              <a:rPr lang="en-GB" dirty="0"/>
              <a:t>(</a:t>
            </a:r>
            <a:r>
              <a:rPr lang="en-GB" dirty="0" err="1"/>
              <a:t>Uyarra</a:t>
            </a:r>
            <a:r>
              <a:rPr lang="en-GB" dirty="0"/>
              <a:t>, 2010)</a:t>
            </a:r>
          </a:p>
        </p:txBody>
      </p:sp>
      <p:sp>
        <p:nvSpPr>
          <p:cNvPr id="8" name="Rectángulo 7">
            <a:extLst>
              <a:ext uri="{FF2B5EF4-FFF2-40B4-BE49-F238E27FC236}">
                <a16:creationId xmlns:a16="http://schemas.microsoft.com/office/drawing/2014/main" xmlns="" id="{88C531B8-935C-9049-9E51-B2CA8C03C0D7}"/>
              </a:ext>
            </a:extLst>
          </p:cNvPr>
          <p:cNvSpPr/>
          <p:nvPr/>
        </p:nvSpPr>
        <p:spPr>
          <a:xfrm>
            <a:off x="7747686" y="4944843"/>
            <a:ext cx="4126128" cy="646331"/>
          </a:xfrm>
          <a:prstGeom prst="rect">
            <a:avLst/>
          </a:prstGeom>
        </p:spPr>
        <p:txBody>
          <a:bodyPr wrap="square">
            <a:spAutoFit/>
          </a:bodyPr>
          <a:lstStyle/>
          <a:p>
            <a:pPr algn="r"/>
            <a:r>
              <a:rPr lang="en-GB" dirty="0"/>
              <a:t>(Charles et al., 2014; Goddard et al., 2014; </a:t>
            </a:r>
          </a:p>
          <a:p>
            <a:pPr algn="r"/>
            <a:r>
              <a:rPr lang="en-GB" dirty="0"/>
              <a:t>Kitagawa et al., 2016)</a:t>
            </a:r>
          </a:p>
        </p:txBody>
      </p:sp>
      <p:sp>
        <p:nvSpPr>
          <p:cNvPr id="9" name="Rectángulo 8">
            <a:extLst>
              <a:ext uri="{FF2B5EF4-FFF2-40B4-BE49-F238E27FC236}">
                <a16:creationId xmlns:a16="http://schemas.microsoft.com/office/drawing/2014/main" xmlns="" id="{E0407730-1A45-5945-BD3B-32FC7EFCAE10}"/>
              </a:ext>
            </a:extLst>
          </p:cNvPr>
          <p:cNvSpPr/>
          <p:nvPr/>
        </p:nvSpPr>
        <p:spPr>
          <a:xfrm>
            <a:off x="6574596" y="5845210"/>
            <a:ext cx="5562741" cy="369332"/>
          </a:xfrm>
          <a:prstGeom prst="rect">
            <a:avLst/>
          </a:prstGeom>
        </p:spPr>
        <p:txBody>
          <a:bodyPr wrap="none">
            <a:spAutoFit/>
          </a:bodyPr>
          <a:lstStyle/>
          <a:p>
            <a:r>
              <a:rPr lang="en-GB" dirty="0"/>
              <a:t>(</a:t>
            </a:r>
            <a:r>
              <a:rPr lang="en-GB" dirty="0" err="1"/>
              <a:t>Sánchez‐Barrioluengo</a:t>
            </a:r>
            <a:r>
              <a:rPr lang="en-GB" dirty="0"/>
              <a:t>, 2014;  </a:t>
            </a:r>
            <a:r>
              <a:rPr lang="en-GB" dirty="0" err="1"/>
              <a:t>Degl'Innocenti</a:t>
            </a:r>
            <a:r>
              <a:rPr lang="en-GB" dirty="0"/>
              <a:t> et al.,2019) </a:t>
            </a:r>
          </a:p>
        </p:txBody>
      </p:sp>
    </p:spTree>
    <p:extLst>
      <p:ext uri="{BB962C8B-B14F-4D97-AF65-F5344CB8AC3E}">
        <p14:creationId xmlns:p14="http://schemas.microsoft.com/office/powerpoint/2010/main" val="123715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8744"/>
            <a:ext cx="10515600" cy="1325563"/>
          </a:xfrm>
        </p:spPr>
        <p:txBody>
          <a:bodyPr/>
          <a:lstStyle/>
          <a:p>
            <a:r>
              <a:rPr lang="en-US" b="1" dirty="0"/>
              <a:t>   2) Knowledge exchange partners</a:t>
            </a:r>
            <a:br>
              <a:rPr lang="en-US" b="1" dirty="0"/>
            </a:br>
            <a:endParaRPr lang="en-US" dirty="0"/>
          </a:p>
        </p:txBody>
      </p:sp>
      <p:sp>
        <p:nvSpPr>
          <p:cNvPr id="3" name="Content Placeholder 2"/>
          <p:cNvSpPr>
            <a:spLocks noGrp="1"/>
          </p:cNvSpPr>
          <p:nvPr>
            <p:ph idx="1"/>
          </p:nvPr>
        </p:nvSpPr>
        <p:spPr>
          <a:xfrm>
            <a:off x="365759" y="1096576"/>
            <a:ext cx="11113667" cy="5205369"/>
          </a:xfrm>
        </p:spPr>
        <p:txBody>
          <a:bodyPr>
            <a:normAutofit/>
          </a:bodyPr>
          <a:lstStyle/>
          <a:p>
            <a:pPr marL="914400" lvl="1" indent="-457200">
              <a:buFont typeface="Arial" panose="020B0604020202020204" pitchFamily="34" charset="0"/>
              <a:buChar char="•"/>
            </a:pPr>
            <a:endParaRPr lang="en-GB" b="1" dirty="0"/>
          </a:p>
          <a:p>
            <a:pPr marL="914400" lvl="1" indent="-457200">
              <a:buFont typeface="Arial" panose="020B0604020202020204" pitchFamily="34" charset="0"/>
              <a:buChar char="•"/>
            </a:pPr>
            <a:r>
              <a:rPr lang="en-GB" b="1" dirty="0"/>
              <a:t>Mix of partners and stakeholders </a:t>
            </a:r>
            <a:r>
              <a:rPr lang="en-GB" dirty="0"/>
              <a:t>in interactions: private VS public, SMEs VS large firms, non-profit institutions</a:t>
            </a:r>
          </a:p>
          <a:p>
            <a:pPr marL="914400" lvl="1" indent="-457200">
              <a:buFont typeface="Arial" panose="020B0604020202020204" pitchFamily="34" charset="0"/>
              <a:buChar char="•"/>
            </a:pPr>
            <a:endParaRPr lang="en-GB" dirty="0"/>
          </a:p>
          <a:p>
            <a:pPr marL="914400" lvl="1" indent="-457200">
              <a:buFont typeface="Arial" panose="020B0604020202020204" pitchFamily="34" charset="0"/>
              <a:buChar char="•"/>
            </a:pPr>
            <a:r>
              <a:rPr lang="en-GB" b="1" dirty="0"/>
              <a:t>Stakeholders choices and constraints</a:t>
            </a:r>
          </a:p>
          <a:p>
            <a:pPr marL="914400" lvl="1" indent="-457200">
              <a:buFont typeface="Arial" panose="020B0604020202020204" pitchFamily="34" charset="0"/>
              <a:buChar char="•"/>
            </a:pPr>
            <a:endParaRPr lang="en-GB" b="1" dirty="0"/>
          </a:p>
          <a:p>
            <a:pPr lvl="2">
              <a:buFontTx/>
              <a:buChar char="-"/>
            </a:pPr>
            <a:r>
              <a:rPr lang="en-GB" dirty="0"/>
              <a:t>Large companies work with a research intensive university because of reputation</a:t>
            </a:r>
          </a:p>
          <a:p>
            <a:pPr lvl="2">
              <a:buFontTx/>
              <a:buChar char="-"/>
            </a:pPr>
            <a:endParaRPr lang="en-GB" dirty="0"/>
          </a:p>
          <a:p>
            <a:pPr lvl="2">
              <a:buFontTx/>
              <a:buChar char="-"/>
            </a:pPr>
            <a:r>
              <a:rPr lang="en-GB" dirty="0"/>
              <a:t>Small firms demand routine services and consultancy</a:t>
            </a:r>
            <a:endParaRPr lang="en-US" dirty="0"/>
          </a:p>
          <a:p>
            <a:pPr lvl="2">
              <a:buFontTx/>
              <a:buChar char="-"/>
            </a:pPr>
            <a:endParaRPr lang="en-GB" dirty="0"/>
          </a:p>
          <a:p>
            <a:pPr lvl="2">
              <a:buFontTx/>
              <a:buChar char="-"/>
            </a:pPr>
            <a:r>
              <a:rPr lang="en-GB" dirty="0"/>
              <a:t>KE with public and third (not for profit) sectors is an important yet neglected aspect</a:t>
            </a:r>
            <a:endParaRPr lang="en-US" b="1" dirty="0"/>
          </a:p>
          <a:p>
            <a:endParaRPr lang="en-US" sz="2400" b="1" dirty="0"/>
          </a:p>
        </p:txBody>
      </p:sp>
      <p:sp>
        <p:nvSpPr>
          <p:cNvPr id="4" name="Rectangle 3"/>
          <p:cNvSpPr/>
          <p:nvPr/>
        </p:nvSpPr>
        <p:spPr>
          <a:xfrm>
            <a:off x="9449442" y="3702064"/>
            <a:ext cx="2132315" cy="369332"/>
          </a:xfrm>
          <a:prstGeom prst="rect">
            <a:avLst/>
          </a:prstGeom>
        </p:spPr>
        <p:txBody>
          <a:bodyPr wrap="none">
            <a:spAutoFit/>
          </a:bodyPr>
          <a:lstStyle/>
          <a:p>
            <a:pPr algn="r"/>
            <a:r>
              <a:rPr lang="en-GB" sz="1200" dirty="0"/>
              <a:t>(</a:t>
            </a:r>
            <a:r>
              <a:rPr lang="en-GB" dirty="0" err="1"/>
              <a:t>Laursen</a:t>
            </a:r>
            <a:r>
              <a:rPr lang="en-GB" dirty="0"/>
              <a:t> et al., 2011)</a:t>
            </a:r>
            <a:endParaRPr lang="en-US" sz="2000" dirty="0"/>
          </a:p>
        </p:txBody>
      </p:sp>
      <p:sp>
        <p:nvSpPr>
          <p:cNvPr id="5" name="Rectángulo 4">
            <a:extLst>
              <a:ext uri="{FF2B5EF4-FFF2-40B4-BE49-F238E27FC236}">
                <a16:creationId xmlns:a16="http://schemas.microsoft.com/office/drawing/2014/main" xmlns="" id="{14BBB8E7-B55E-B849-BCB2-583D7718A838}"/>
              </a:ext>
            </a:extLst>
          </p:cNvPr>
          <p:cNvSpPr/>
          <p:nvPr/>
        </p:nvSpPr>
        <p:spPr>
          <a:xfrm>
            <a:off x="6096000" y="2704697"/>
            <a:ext cx="3712876" cy="369332"/>
          </a:xfrm>
          <a:prstGeom prst="rect">
            <a:avLst/>
          </a:prstGeom>
        </p:spPr>
        <p:txBody>
          <a:bodyPr wrap="none">
            <a:spAutoFit/>
          </a:bodyPr>
          <a:lstStyle/>
          <a:p>
            <a:r>
              <a:rPr lang="it-IT" dirty="0"/>
              <a:t>(De la Torre, Rossi, and </a:t>
            </a:r>
            <a:r>
              <a:rPr lang="it-IT" dirty="0" err="1"/>
              <a:t>Sagarra</a:t>
            </a:r>
            <a:r>
              <a:rPr lang="it-IT" dirty="0"/>
              <a:t> 2018) </a:t>
            </a:r>
            <a:endParaRPr lang="es-ES" dirty="0"/>
          </a:p>
        </p:txBody>
      </p:sp>
      <p:sp>
        <p:nvSpPr>
          <p:cNvPr id="6" name="Rectángulo 5">
            <a:extLst>
              <a:ext uri="{FF2B5EF4-FFF2-40B4-BE49-F238E27FC236}">
                <a16:creationId xmlns:a16="http://schemas.microsoft.com/office/drawing/2014/main" xmlns="" id="{637CBE14-2839-F547-885D-6D730CEFDC36}"/>
              </a:ext>
            </a:extLst>
          </p:cNvPr>
          <p:cNvSpPr/>
          <p:nvPr/>
        </p:nvSpPr>
        <p:spPr>
          <a:xfrm>
            <a:off x="6096000" y="4152350"/>
            <a:ext cx="4665957" cy="369332"/>
          </a:xfrm>
          <a:prstGeom prst="rect">
            <a:avLst/>
          </a:prstGeom>
        </p:spPr>
        <p:txBody>
          <a:bodyPr wrap="none">
            <a:spAutoFit/>
          </a:bodyPr>
          <a:lstStyle/>
          <a:p>
            <a:pPr lvl="2"/>
            <a:r>
              <a:rPr lang="en-GB" dirty="0"/>
              <a:t>(Siegel et al., 2007; Pinto et al., 2013)</a:t>
            </a:r>
            <a:endParaRPr lang="en-US" dirty="0"/>
          </a:p>
        </p:txBody>
      </p:sp>
      <p:sp>
        <p:nvSpPr>
          <p:cNvPr id="7" name="Rectángulo 6">
            <a:extLst>
              <a:ext uri="{FF2B5EF4-FFF2-40B4-BE49-F238E27FC236}">
                <a16:creationId xmlns:a16="http://schemas.microsoft.com/office/drawing/2014/main" xmlns="" id="{F32E2901-39BE-6D45-B0EE-23B769383673}"/>
              </a:ext>
            </a:extLst>
          </p:cNvPr>
          <p:cNvSpPr/>
          <p:nvPr/>
        </p:nvSpPr>
        <p:spPr>
          <a:xfrm>
            <a:off x="7986903" y="5002004"/>
            <a:ext cx="3643946" cy="369332"/>
          </a:xfrm>
          <a:prstGeom prst="rect">
            <a:avLst/>
          </a:prstGeom>
        </p:spPr>
        <p:txBody>
          <a:bodyPr wrap="none">
            <a:spAutoFit/>
          </a:bodyPr>
          <a:lstStyle/>
          <a:p>
            <a:pPr lvl="2"/>
            <a:r>
              <a:rPr lang="en-GB" dirty="0"/>
              <a:t>(Hughes and </a:t>
            </a:r>
            <a:r>
              <a:rPr lang="en-GB" dirty="0" err="1"/>
              <a:t>Kitson</a:t>
            </a:r>
            <a:r>
              <a:rPr lang="en-GB" dirty="0"/>
              <a:t>, 2012)</a:t>
            </a:r>
            <a:endParaRPr lang="en-US" dirty="0"/>
          </a:p>
        </p:txBody>
      </p:sp>
    </p:spTree>
    <p:extLst>
      <p:ext uri="{BB962C8B-B14F-4D97-AF65-F5344CB8AC3E}">
        <p14:creationId xmlns:p14="http://schemas.microsoft.com/office/powerpoint/2010/main" val="201355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060"/>
            <a:ext cx="10515600" cy="1325563"/>
          </a:xfrm>
        </p:spPr>
        <p:txBody>
          <a:bodyPr/>
          <a:lstStyle/>
          <a:p>
            <a:r>
              <a:rPr lang="en-US" b="1" dirty="0"/>
              <a:t>   3) Geographical dimension</a:t>
            </a:r>
            <a:br>
              <a:rPr lang="en-US" b="1" dirty="0"/>
            </a:br>
            <a:endParaRPr lang="en-US" dirty="0"/>
          </a:p>
        </p:txBody>
      </p:sp>
      <p:sp>
        <p:nvSpPr>
          <p:cNvPr id="3" name="Content Placeholder 2"/>
          <p:cNvSpPr>
            <a:spLocks noGrp="1"/>
          </p:cNvSpPr>
          <p:nvPr>
            <p:ph idx="1"/>
          </p:nvPr>
        </p:nvSpPr>
        <p:spPr/>
        <p:txBody>
          <a:bodyPr>
            <a:normAutofit/>
          </a:bodyPr>
          <a:lstStyle/>
          <a:p>
            <a:pPr marL="914400" lvl="1" indent="-457200">
              <a:buFont typeface="Arial" panose="020B0604020202020204" pitchFamily="34" charset="0"/>
              <a:buChar char="•"/>
            </a:pPr>
            <a:r>
              <a:rPr lang="en-US" dirty="0"/>
              <a:t>Importance of </a:t>
            </a:r>
            <a:r>
              <a:rPr lang="en-US" b="1" dirty="0" err="1"/>
              <a:t>localised</a:t>
            </a:r>
            <a:r>
              <a:rPr lang="en-US" b="1" dirty="0"/>
              <a:t> knowledge spillovers</a:t>
            </a:r>
          </a:p>
          <a:p>
            <a:pPr marL="914400" lvl="1" indent="-457200">
              <a:buFont typeface="Arial" panose="020B0604020202020204" pitchFamily="34" charset="0"/>
              <a:buChar char="•"/>
            </a:pPr>
            <a:endParaRPr lang="en-US" b="1" dirty="0"/>
          </a:p>
          <a:p>
            <a:pPr marL="914400" lvl="1" indent="-457200">
              <a:buFont typeface="Arial" panose="020B0604020202020204" pitchFamily="34" charset="0"/>
              <a:buChar char="•"/>
            </a:pPr>
            <a:r>
              <a:rPr lang="en-US" dirty="0"/>
              <a:t>Spatial dimension of collaboration - far from simple and uniform</a:t>
            </a:r>
          </a:p>
          <a:p>
            <a:pPr marL="914400" lvl="1" indent="-457200">
              <a:buFont typeface="Arial" panose="020B0604020202020204" pitchFamily="34" charset="0"/>
              <a:buChar char="•"/>
            </a:pPr>
            <a:endParaRPr lang="en-GB" dirty="0"/>
          </a:p>
          <a:p>
            <a:pPr lvl="2">
              <a:buFontTx/>
              <a:buChar char="-"/>
            </a:pPr>
            <a:r>
              <a:rPr lang="en-GB" dirty="0"/>
              <a:t>Characteristics of the region, including the presence of innovation support structures and structural characteristics of firms. </a:t>
            </a:r>
          </a:p>
          <a:p>
            <a:pPr lvl="2">
              <a:buFontTx/>
              <a:buChar char="-"/>
            </a:pPr>
            <a:endParaRPr lang="en-GB" dirty="0"/>
          </a:p>
          <a:p>
            <a:pPr lvl="2">
              <a:buFontTx/>
              <a:buChar char="-"/>
            </a:pPr>
            <a:r>
              <a:rPr lang="en-GB" dirty="0"/>
              <a:t>Newer universities tend to give engagement with regional stakeholders a greater priority compared to more established ones. </a:t>
            </a:r>
          </a:p>
          <a:p>
            <a:pPr lvl="2">
              <a:buFontTx/>
              <a:buChar char="-"/>
            </a:pPr>
            <a:endParaRPr lang="en-GB" dirty="0"/>
          </a:p>
          <a:p>
            <a:pPr lvl="2">
              <a:buFontTx/>
              <a:buChar char="-"/>
            </a:pPr>
            <a:r>
              <a:rPr lang="en-GB" dirty="0"/>
              <a:t>Older universities more likely to interact with a more diverse range of </a:t>
            </a:r>
            <a:r>
              <a:rPr lang="en-GB" dirty="0" err="1"/>
              <a:t>orgaisations</a:t>
            </a:r>
            <a:r>
              <a:rPr lang="en-GB" dirty="0"/>
              <a:t> and with organisations located outside their own region. </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b="1" dirty="0"/>
          </a:p>
          <a:p>
            <a:endParaRPr lang="en-US" sz="2400" dirty="0"/>
          </a:p>
        </p:txBody>
      </p:sp>
      <p:sp>
        <p:nvSpPr>
          <p:cNvPr id="4" name="Rectángulo 3">
            <a:extLst>
              <a:ext uri="{FF2B5EF4-FFF2-40B4-BE49-F238E27FC236}">
                <a16:creationId xmlns:a16="http://schemas.microsoft.com/office/drawing/2014/main" xmlns="" id="{21D11BA9-C4E8-6F45-8F6C-AA2E55EA60C9}"/>
              </a:ext>
            </a:extLst>
          </p:cNvPr>
          <p:cNvSpPr/>
          <p:nvPr/>
        </p:nvSpPr>
        <p:spPr>
          <a:xfrm>
            <a:off x="3987113" y="4001294"/>
            <a:ext cx="8204887" cy="369332"/>
          </a:xfrm>
          <a:prstGeom prst="rect">
            <a:avLst/>
          </a:prstGeom>
        </p:spPr>
        <p:txBody>
          <a:bodyPr wrap="square">
            <a:spAutoFit/>
          </a:bodyPr>
          <a:lstStyle/>
          <a:p>
            <a:r>
              <a:rPr lang="en-GB" dirty="0"/>
              <a:t>(</a:t>
            </a:r>
            <a:r>
              <a:rPr lang="en-GB" dirty="0" err="1"/>
              <a:t>D'Este</a:t>
            </a:r>
            <a:r>
              <a:rPr lang="en-GB" dirty="0"/>
              <a:t> &amp; </a:t>
            </a:r>
            <a:r>
              <a:rPr lang="en-GB" dirty="0" err="1"/>
              <a:t>Iammarino</a:t>
            </a:r>
            <a:r>
              <a:rPr lang="en-GB" dirty="0"/>
              <a:t>, 2010; Hewitt‐Dundas, 2012; Lawton Smith &amp; </a:t>
            </a:r>
            <a:r>
              <a:rPr lang="en-GB" dirty="0" err="1"/>
              <a:t>Bagchi</a:t>
            </a:r>
            <a:r>
              <a:rPr lang="en-GB" dirty="0"/>
              <a:t>‐Sen, 2010)</a:t>
            </a:r>
            <a:endParaRPr lang="es-ES" dirty="0"/>
          </a:p>
        </p:txBody>
      </p:sp>
      <p:sp>
        <p:nvSpPr>
          <p:cNvPr id="5" name="Rectángulo 4">
            <a:extLst>
              <a:ext uri="{FF2B5EF4-FFF2-40B4-BE49-F238E27FC236}">
                <a16:creationId xmlns:a16="http://schemas.microsoft.com/office/drawing/2014/main" xmlns="" id="{D0CF05CC-1C87-0B4E-95CB-9483810A46B8}"/>
              </a:ext>
            </a:extLst>
          </p:cNvPr>
          <p:cNvSpPr/>
          <p:nvPr/>
        </p:nvSpPr>
        <p:spPr>
          <a:xfrm>
            <a:off x="5837930" y="4813642"/>
            <a:ext cx="1529393" cy="369332"/>
          </a:xfrm>
          <a:prstGeom prst="rect">
            <a:avLst/>
          </a:prstGeom>
        </p:spPr>
        <p:txBody>
          <a:bodyPr wrap="none">
            <a:spAutoFit/>
          </a:bodyPr>
          <a:lstStyle/>
          <a:p>
            <a:r>
              <a:rPr lang="en-GB" dirty="0"/>
              <a:t>(</a:t>
            </a:r>
            <a:r>
              <a:rPr lang="en-GB" dirty="0" err="1"/>
              <a:t>Uyarra</a:t>
            </a:r>
            <a:r>
              <a:rPr lang="en-GB" dirty="0"/>
              <a:t>, 2010)</a:t>
            </a:r>
            <a:endParaRPr lang="es-ES" dirty="0"/>
          </a:p>
        </p:txBody>
      </p:sp>
      <p:sp>
        <p:nvSpPr>
          <p:cNvPr id="6" name="Rectángulo 5">
            <a:extLst>
              <a:ext uri="{FF2B5EF4-FFF2-40B4-BE49-F238E27FC236}">
                <a16:creationId xmlns:a16="http://schemas.microsoft.com/office/drawing/2014/main" xmlns="" id="{3DFB2C4C-7656-D54D-B8DD-4D77FF2D7003}"/>
              </a:ext>
            </a:extLst>
          </p:cNvPr>
          <p:cNvSpPr/>
          <p:nvPr/>
        </p:nvSpPr>
        <p:spPr>
          <a:xfrm>
            <a:off x="8264870" y="5592117"/>
            <a:ext cx="3694153" cy="369332"/>
          </a:xfrm>
          <a:prstGeom prst="rect">
            <a:avLst/>
          </a:prstGeom>
        </p:spPr>
        <p:txBody>
          <a:bodyPr wrap="none">
            <a:spAutoFit/>
          </a:bodyPr>
          <a:lstStyle/>
          <a:p>
            <a:r>
              <a:rPr lang="en-GB" dirty="0"/>
              <a:t>(Huggins, Johnston, and Stride, 2012)</a:t>
            </a:r>
            <a:endParaRPr lang="es-ES" dirty="0"/>
          </a:p>
        </p:txBody>
      </p:sp>
      <p:sp>
        <p:nvSpPr>
          <p:cNvPr id="7" name="Rectángulo 6">
            <a:extLst>
              <a:ext uri="{FF2B5EF4-FFF2-40B4-BE49-F238E27FC236}">
                <a16:creationId xmlns:a16="http://schemas.microsoft.com/office/drawing/2014/main" xmlns="" id="{9A4187B6-94DD-3842-B91B-1F8D59EAFC2C}"/>
              </a:ext>
            </a:extLst>
          </p:cNvPr>
          <p:cNvSpPr/>
          <p:nvPr/>
        </p:nvSpPr>
        <p:spPr>
          <a:xfrm>
            <a:off x="4691448" y="2856706"/>
            <a:ext cx="8305800" cy="369332"/>
          </a:xfrm>
          <a:prstGeom prst="rect">
            <a:avLst/>
          </a:prstGeom>
        </p:spPr>
        <p:txBody>
          <a:bodyPr wrap="square">
            <a:spAutoFit/>
          </a:bodyPr>
          <a:lstStyle/>
          <a:p>
            <a:pPr lvl="1"/>
            <a:r>
              <a:rPr lang="en-GB" dirty="0"/>
              <a:t>(</a:t>
            </a:r>
            <a:r>
              <a:rPr lang="en-GB" dirty="0" err="1"/>
              <a:t>D’Este</a:t>
            </a:r>
            <a:r>
              <a:rPr lang="en-GB" dirty="0"/>
              <a:t> and </a:t>
            </a:r>
            <a:r>
              <a:rPr lang="en-GB" dirty="0" err="1"/>
              <a:t>Iammarino</a:t>
            </a:r>
            <a:r>
              <a:rPr lang="en-GB" dirty="0"/>
              <a:t>, 2010; </a:t>
            </a:r>
            <a:r>
              <a:rPr lang="en-GB" dirty="0" err="1"/>
              <a:t>Laursen</a:t>
            </a:r>
            <a:r>
              <a:rPr lang="en-GB" dirty="0"/>
              <a:t> et al., 2011;  Huggins et al., 2012)</a:t>
            </a:r>
          </a:p>
        </p:txBody>
      </p:sp>
      <p:sp>
        <p:nvSpPr>
          <p:cNvPr id="8" name="Rectángulo 7">
            <a:extLst>
              <a:ext uri="{FF2B5EF4-FFF2-40B4-BE49-F238E27FC236}">
                <a16:creationId xmlns:a16="http://schemas.microsoft.com/office/drawing/2014/main" xmlns="" id="{3AF986D9-233A-0740-9A92-621C6E64AA43}"/>
              </a:ext>
            </a:extLst>
          </p:cNvPr>
          <p:cNvSpPr/>
          <p:nvPr/>
        </p:nvSpPr>
        <p:spPr>
          <a:xfrm>
            <a:off x="7367323" y="2130207"/>
            <a:ext cx="2433038" cy="369332"/>
          </a:xfrm>
          <a:prstGeom prst="rect">
            <a:avLst/>
          </a:prstGeom>
        </p:spPr>
        <p:txBody>
          <a:bodyPr wrap="none">
            <a:spAutoFit/>
          </a:bodyPr>
          <a:lstStyle/>
          <a:p>
            <a:r>
              <a:rPr lang="en-GB" dirty="0"/>
              <a:t>(</a:t>
            </a:r>
            <a:r>
              <a:rPr lang="en-GB" dirty="0" err="1"/>
              <a:t>Audretsch</a:t>
            </a:r>
            <a:r>
              <a:rPr lang="en-GB" dirty="0"/>
              <a:t> </a:t>
            </a:r>
            <a:r>
              <a:rPr lang="en-GB" i="1" dirty="0"/>
              <a:t>et al.,</a:t>
            </a:r>
            <a:r>
              <a:rPr lang="en-GB" dirty="0"/>
              <a:t> 2005)</a:t>
            </a:r>
            <a:r>
              <a:rPr lang="en-US" b="1" dirty="0"/>
              <a:t> </a:t>
            </a:r>
            <a:endParaRPr lang="es-ES" dirty="0"/>
          </a:p>
        </p:txBody>
      </p:sp>
    </p:spTree>
    <p:extLst>
      <p:ext uri="{BB962C8B-B14F-4D97-AF65-F5344CB8AC3E}">
        <p14:creationId xmlns:p14="http://schemas.microsoft.com/office/powerpoint/2010/main" val="142395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130"/>
            <a:ext cx="10515600" cy="1325563"/>
          </a:xfrm>
        </p:spPr>
        <p:txBody>
          <a:bodyPr/>
          <a:lstStyle/>
          <a:p>
            <a:r>
              <a:rPr lang="en-US" dirty="0"/>
              <a:t>   4) </a:t>
            </a:r>
            <a:r>
              <a:rPr lang="en-US" b="1" dirty="0"/>
              <a:t>Evolutionary interactions</a:t>
            </a:r>
            <a:br>
              <a:rPr lang="en-US" b="1" dirty="0"/>
            </a:br>
            <a:endParaRPr lang="en-US" dirty="0"/>
          </a:p>
        </p:txBody>
      </p:sp>
      <p:sp>
        <p:nvSpPr>
          <p:cNvPr id="3" name="Content Placeholder 2"/>
          <p:cNvSpPr>
            <a:spLocks noGrp="1"/>
          </p:cNvSpPr>
          <p:nvPr>
            <p:ph idx="1"/>
          </p:nvPr>
        </p:nvSpPr>
        <p:spPr/>
        <p:txBody>
          <a:bodyPr/>
          <a:lstStyle/>
          <a:p>
            <a:pPr marL="914400" lvl="1" indent="-457200">
              <a:buFont typeface="Arial" panose="020B0604020202020204" pitchFamily="34" charset="0"/>
              <a:buChar char="•"/>
            </a:pPr>
            <a:r>
              <a:rPr lang="en-US" dirty="0"/>
              <a:t>University ‘path dependent’ product of social, economic and institutional development</a:t>
            </a:r>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US" dirty="0"/>
              <a:t>Adaptation of strategies to the environment  </a:t>
            </a:r>
            <a:r>
              <a:rPr lang="en-GB" dirty="0"/>
              <a:t>(Jacob et al., 2003)</a:t>
            </a:r>
            <a:endParaRPr lang="en-US" dirty="0"/>
          </a:p>
          <a:p>
            <a:pPr marL="914400" lvl="1" indent="-45720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68289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10013</TotalTime>
  <Words>1852</Words>
  <Application>Microsoft Macintosh PowerPoint</Application>
  <PresentationFormat>Widescreen</PresentationFormat>
  <Paragraphs>228</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Calibri Light</vt:lpstr>
      <vt:lpstr>Courier New</vt:lpstr>
      <vt:lpstr>Verdana</vt:lpstr>
      <vt:lpstr>Arial</vt:lpstr>
      <vt:lpstr>Office Theme</vt:lpstr>
      <vt:lpstr>Understanding the evolution of the entrepreneurial university: The case of English Higher Education Institutions  Paper available in  Higher Education Quarterly   DOI: 10.1111/hequ.12230   </vt:lpstr>
      <vt:lpstr>   Background </vt:lpstr>
      <vt:lpstr>   Gaps and Objective</vt:lpstr>
      <vt:lpstr>   Research questions</vt:lpstr>
      <vt:lpstr>    Unpacking third mission activities and the       stakeholders  </vt:lpstr>
      <vt:lpstr>   1) Breadth of knowledge-exchange activities</vt:lpstr>
      <vt:lpstr>   2) Knowledge exchange partners </vt:lpstr>
      <vt:lpstr>   3) Geographical dimension </vt:lpstr>
      <vt:lpstr>   4) Evolutionary interactions </vt:lpstr>
      <vt:lpstr>Evolving HE-KE system(s) in England </vt:lpstr>
      <vt:lpstr>Typology and Source of data</vt:lpstr>
      <vt:lpstr>   KE activities variables</vt:lpstr>
      <vt:lpstr>Evolution of KE activities by university cluster</vt:lpstr>
      <vt:lpstr>Evolution of KE income by partners</vt:lpstr>
      <vt:lpstr>Annual Growth Rate in KE income by partners</vt:lpstr>
      <vt:lpstr>Evolution of regional KE income</vt:lpstr>
      <vt:lpstr>Summary of findings – university types, KE activities, partners and geography</vt:lpstr>
      <vt:lpstr> Behind the entrepreneurial university: The dynamics of KE activities over time </vt:lpstr>
      <vt:lpstr>Implications from the study and remaining issues</vt:lpstr>
      <vt:lpstr>ACKNOWLEDGMENTS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evolution of the entrepreneurial university: The case of English Higher Education Institutions</dc:title>
  <dc:creator>KITAGAWA Fumi</dc:creator>
  <cp:lastModifiedBy>KITAGAWA Fumi</cp:lastModifiedBy>
  <cp:revision>41</cp:revision>
  <dcterms:created xsi:type="dcterms:W3CDTF">2019-08-29T13:03:52Z</dcterms:created>
  <dcterms:modified xsi:type="dcterms:W3CDTF">2019-09-06T10:27:57Z</dcterms:modified>
</cp:coreProperties>
</file>