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7" r:id="rId2"/>
    <p:sldId id="523" r:id="rId3"/>
    <p:sldId id="473" r:id="rId4"/>
    <p:sldId id="474" r:id="rId5"/>
    <p:sldId id="510" r:id="rId6"/>
    <p:sldId id="516" r:id="rId7"/>
    <p:sldId id="522" r:id="rId8"/>
    <p:sldId id="446" r:id="rId9"/>
    <p:sldId id="525" r:id="rId10"/>
    <p:sldId id="448" r:id="rId11"/>
    <p:sldId id="499" r:id="rId12"/>
    <p:sldId id="500" r:id="rId13"/>
    <p:sldId id="452" r:id="rId14"/>
    <p:sldId id="453" r:id="rId15"/>
    <p:sldId id="501" r:id="rId16"/>
    <p:sldId id="504" r:id="rId17"/>
    <p:sldId id="517" r:id="rId18"/>
    <p:sldId id="520" r:id="rId19"/>
    <p:sldId id="519" r:id="rId20"/>
    <p:sldId id="518" r:id="rId21"/>
    <p:sldId id="463" r:id="rId22"/>
    <p:sldId id="514" r:id="rId23"/>
    <p:sldId id="513" r:id="rId24"/>
    <p:sldId id="503" r:id="rId25"/>
  </p:sldIdLst>
  <p:sldSz cx="9144000" cy="6858000" type="screen4x3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>
          <p15:clr>
            <a:srgbClr val="A4A3A4"/>
          </p15:clr>
        </p15:guide>
        <p15:guide id="2" pos="33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 Martín Pinilla" initials="SMP" lastIdx="2" clrIdx="0"/>
  <p:cmAuthor id="1" name="eva.torre" initials="e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55A"/>
    <a:srgbClr val="ED8F11"/>
    <a:srgbClr val="F4A414"/>
    <a:srgbClr val="08B456"/>
    <a:srgbClr val="78797D"/>
    <a:srgbClr val="FFFFCC"/>
    <a:srgbClr val="D9D9D9"/>
    <a:srgbClr val="BDCCBA"/>
    <a:srgbClr val="CCFFFF"/>
    <a:srgbClr val="8D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3394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776" y="72"/>
      </p:cViewPr>
      <p:guideLst>
        <p:guide orient="horz" pos="3960"/>
        <p:guide pos="33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466DC-1CE3-437A-9E89-E1A6E8F6C23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6633E8-C1E4-4541-92CF-9563BB4122E7}">
      <dgm:prSet phldrT="[Texto]" custT="1"/>
      <dgm:spPr>
        <a:solidFill>
          <a:schemeClr val="accent3">
            <a:lumMod val="40000"/>
            <a:lumOff val="60000"/>
          </a:schemeClr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Heterogeneity in HE sectors</a:t>
          </a:r>
          <a:endParaRPr lang="en-GB" sz="2000" noProof="0" dirty="0">
            <a:solidFill>
              <a:schemeClr val="tx1"/>
            </a:solidFill>
          </a:endParaRPr>
        </a:p>
      </dgm:t>
    </dgm:pt>
    <dgm:pt modelId="{8092E51C-128B-42C4-9F8B-0D6835B8B22D}" type="parTrans" cxnId="{2BFB1383-4E0F-4901-9387-BB8472789AC3}">
      <dgm:prSet/>
      <dgm:spPr/>
      <dgm:t>
        <a:bodyPr/>
        <a:lstStyle/>
        <a:p>
          <a:endParaRPr lang="en-GB" noProof="0" dirty="0"/>
        </a:p>
      </dgm:t>
    </dgm:pt>
    <dgm:pt modelId="{1C467C3A-E612-40C3-9949-2FA6A618879E}" type="sibTrans" cxnId="{2BFB1383-4E0F-4901-9387-BB8472789AC3}">
      <dgm:prSet/>
      <dgm:spPr/>
      <dgm:t>
        <a:bodyPr/>
        <a:lstStyle/>
        <a:p>
          <a:endParaRPr lang="en-GB" noProof="0" dirty="0"/>
        </a:p>
      </dgm:t>
    </dgm:pt>
    <dgm:pt modelId="{2E876C55-CD2C-45B8-B7D9-72A0EC136AEB}">
      <dgm:prSet phldrT="[Texto]" custT="1"/>
      <dgm:spPr>
        <a:solidFill>
          <a:schemeClr val="accent3">
            <a:lumMod val="40000"/>
            <a:lumOff val="60000"/>
          </a:schemeClr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No comparability</a:t>
          </a:r>
          <a:endParaRPr lang="en-GB" sz="2000" noProof="0" dirty="0">
            <a:solidFill>
              <a:schemeClr val="tx1"/>
            </a:solidFill>
          </a:endParaRPr>
        </a:p>
      </dgm:t>
    </dgm:pt>
    <dgm:pt modelId="{787C3AA4-2CB5-4812-B73C-C4203C48686F}" type="parTrans" cxnId="{3983F122-7746-4BB0-86DA-65E1E1853166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en-GB" noProof="0" dirty="0"/>
        </a:p>
      </dgm:t>
    </dgm:pt>
    <dgm:pt modelId="{FF968E8B-94D3-44B1-A184-550745D86C00}" type="sibTrans" cxnId="{3983F122-7746-4BB0-86DA-65E1E1853166}">
      <dgm:prSet/>
      <dgm:spPr/>
      <dgm:t>
        <a:bodyPr/>
        <a:lstStyle/>
        <a:p>
          <a:endParaRPr lang="en-GB" noProof="0" dirty="0"/>
        </a:p>
      </dgm:t>
    </dgm:pt>
    <dgm:pt modelId="{7E492035-757C-4C7B-AEF8-101F77ACA9F6}">
      <dgm:prSet phldrT="[Texto]" custT="1"/>
      <dgm:spPr>
        <a:solidFill>
          <a:schemeClr val="accent3">
            <a:lumMod val="40000"/>
            <a:lumOff val="60000"/>
          </a:schemeClr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Hinder deep understanding of HE sector</a:t>
          </a:r>
          <a:endParaRPr lang="en-GB" sz="2000" noProof="0" dirty="0">
            <a:solidFill>
              <a:schemeClr val="tx1"/>
            </a:solidFill>
          </a:endParaRPr>
        </a:p>
      </dgm:t>
    </dgm:pt>
    <dgm:pt modelId="{AB66A954-E73B-4698-8C6C-0F5EF7DBA1B1}" type="sibTrans" cxnId="{505FC0A7-C70E-4E44-A889-DBCA177D0456}">
      <dgm:prSet/>
      <dgm:spPr/>
      <dgm:t>
        <a:bodyPr/>
        <a:lstStyle/>
        <a:p>
          <a:endParaRPr lang="en-GB" noProof="0" dirty="0"/>
        </a:p>
      </dgm:t>
    </dgm:pt>
    <dgm:pt modelId="{E458022B-EA95-4199-AA32-78789D92A879}" type="parTrans" cxnId="{505FC0A7-C70E-4E44-A889-DBCA177D0456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en-GB" noProof="0" dirty="0"/>
        </a:p>
      </dgm:t>
    </dgm:pt>
    <dgm:pt modelId="{B458F343-17EA-49D9-81BB-A133231695D8}">
      <dgm:prSet phldrT="[Texto]" custT="1"/>
      <dgm:spPr>
        <a:solidFill>
          <a:schemeClr val="accent3">
            <a:lumMod val="40000"/>
            <a:lumOff val="60000"/>
          </a:schemeClr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Global and national rankings</a:t>
          </a:r>
          <a:endParaRPr lang="en-GB" sz="2000" noProof="0" dirty="0">
            <a:solidFill>
              <a:schemeClr val="tx1"/>
            </a:solidFill>
          </a:endParaRPr>
        </a:p>
      </dgm:t>
    </dgm:pt>
    <dgm:pt modelId="{726C69D5-3C98-4C0B-A009-1710261D916E}" type="parTrans" cxnId="{FCA41281-4D51-4B19-89CC-2AAE906E2114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en-GB" noProof="0" dirty="0"/>
        </a:p>
      </dgm:t>
    </dgm:pt>
    <dgm:pt modelId="{CA715F04-45CC-4CAE-9F76-32A2F50E60D3}" type="sibTrans" cxnId="{FCA41281-4D51-4B19-89CC-2AAE906E2114}">
      <dgm:prSet/>
      <dgm:spPr/>
      <dgm:t>
        <a:bodyPr/>
        <a:lstStyle/>
        <a:p>
          <a:endParaRPr lang="en-GB" noProof="0" dirty="0"/>
        </a:p>
      </dgm:t>
    </dgm:pt>
    <dgm:pt modelId="{719FE7C4-F577-4634-B6C9-337E79AF17C4}">
      <dgm:prSet phldrT="[Texto]" custT="1"/>
      <dgm:spPr>
        <a:solidFill>
          <a:schemeClr val="accent3">
            <a:lumMod val="40000"/>
            <a:lumOff val="60000"/>
          </a:schemeClr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Institutional strategies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4CD1CC75-778F-47B2-B462-9B01A0EA7316}" type="parTrans" cxnId="{30594741-A29C-4E15-96A2-F03477E23950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en-GB" noProof="0" dirty="0"/>
        </a:p>
      </dgm:t>
    </dgm:pt>
    <dgm:pt modelId="{4CB74F70-4D99-4589-B2C3-ED44D0F24E67}" type="sibTrans" cxnId="{30594741-A29C-4E15-96A2-F03477E23950}">
      <dgm:prSet/>
      <dgm:spPr/>
      <dgm:t>
        <a:bodyPr/>
        <a:lstStyle/>
        <a:p>
          <a:endParaRPr lang="en-GB" noProof="0" dirty="0"/>
        </a:p>
      </dgm:t>
    </dgm:pt>
    <dgm:pt modelId="{F5CD508B-EA9D-4406-B4E7-E29963348473}">
      <dgm:prSet phldrT="[Texto]" custT="1"/>
      <dgm:spPr>
        <a:solidFill>
          <a:schemeClr val="accent3">
            <a:lumMod val="40000"/>
            <a:lumOff val="60000"/>
          </a:schemeClr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Evaluation agencies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FE851276-B3B4-4742-8397-21F94247063D}" type="parTrans" cxnId="{2256632F-7E72-4D9F-B181-EE2D8AE06B78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en-GB" noProof="0" dirty="0"/>
        </a:p>
      </dgm:t>
    </dgm:pt>
    <dgm:pt modelId="{BEB6F874-6794-4EF3-926B-556646413E99}" type="sibTrans" cxnId="{2256632F-7E72-4D9F-B181-EE2D8AE06B78}">
      <dgm:prSet/>
      <dgm:spPr/>
      <dgm:t>
        <a:bodyPr/>
        <a:lstStyle/>
        <a:p>
          <a:endParaRPr lang="en-GB" noProof="0" dirty="0"/>
        </a:p>
      </dgm:t>
    </dgm:pt>
    <dgm:pt modelId="{DBA4D19B-3A04-40BA-8771-A224B147A802}">
      <dgm:prSet phldrT="[Texto]" custT="1"/>
      <dgm:spPr>
        <a:solidFill>
          <a:schemeClr val="accent3">
            <a:lumMod val="40000"/>
            <a:lumOff val="60000"/>
          </a:schemeClr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EHEA, ERA</a:t>
          </a:r>
          <a:endParaRPr lang="en-GB" sz="2000" noProof="0" dirty="0">
            <a:solidFill>
              <a:schemeClr val="tx1"/>
            </a:solidFill>
          </a:endParaRPr>
        </a:p>
      </dgm:t>
    </dgm:pt>
    <dgm:pt modelId="{4B474550-494B-4CF9-992C-D7D97CE26FB2}" type="parTrans" cxnId="{6C40AFDE-1862-4BAC-8709-A50AA9E44D0A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en-GB" noProof="0" dirty="0"/>
        </a:p>
      </dgm:t>
    </dgm:pt>
    <dgm:pt modelId="{1296E541-1AA1-4377-ABB8-260283389880}" type="sibTrans" cxnId="{6C40AFDE-1862-4BAC-8709-A50AA9E44D0A}">
      <dgm:prSet/>
      <dgm:spPr/>
      <dgm:t>
        <a:bodyPr/>
        <a:lstStyle/>
        <a:p>
          <a:endParaRPr lang="en-GB" noProof="0" dirty="0"/>
        </a:p>
      </dgm:t>
    </dgm:pt>
    <dgm:pt modelId="{45A2C184-AE1A-47B9-9969-FD3561AACD90}" type="pres">
      <dgm:prSet presAssocID="{89F466DC-1CE3-437A-9E89-E1A6E8F6C23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23E1D1-143B-4211-A605-6A8786D04E2C}" type="pres">
      <dgm:prSet presAssocID="{89F466DC-1CE3-437A-9E89-E1A6E8F6C238}" presName="hierFlow" presStyleCnt="0"/>
      <dgm:spPr/>
    </dgm:pt>
    <dgm:pt modelId="{B348D3EC-6ECE-410D-A84F-049D7246CA05}" type="pres">
      <dgm:prSet presAssocID="{89F466DC-1CE3-437A-9E89-E1A6E8F6C23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0348FDD-3317-469A-B0F6-FC296C697CAE}" type="pres">
      <dgm:prSet presAssocID="{656633E8-C1E4-4541-92CF-9563BB4122E7}" presName="Name14" presStyleCnt="0"/>
      <dgm:spPr/>
    </dgm:pt>
    <dgm:pt modelId="{4C9ED1F8-9F37-4878-B240-56342F028B6A}" type="pres">
      <dgm:prSet presAssocID="{656633E8-C1E4-4541-92CF-9563BB4122E7}" presName="level1Shape" presStyleLbl="node0" presStyleIdx="0" presStyleCnt="1" custScaleX="1103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BAACBB-D90A-4709-A4EE-A19B8C35CFCF}" type="pres">
      <dgm:prSet presAssocID="{656633E8-C1E4-4541-92CF-9563BB4122E7}" presName="hierChild2" presStyleCnt="0"/>
      <dgm:spPr/>
    </dgm:pt>
    <dgm:pt modelId="{DF9EFF73-B5AF-4DDA-B914-39DE1F120CA7}" type="pres">
      <dgm:prSet presAssocID="{E458022B-EA95-4199-AA32-78789D92A879}" presName="Name19" presStyleLbl="parChTrans1D2" presStyleIdx="0" presStyleCnt="2"/>
      <dgm:spPr/>
      <dgm:t>
        <a:bodyPr/>
        <a:lstStyle/>
        <a:p>
          <a:endParaRPr lang="es-ES"/>
        </a:p>
      </dgm:t>
    </dgm:pt>
    <dgm:pt modelId="{157746AB-DBE1-4457-95EA-EA2AC0FE7C33}" type="pres">
      <dgm:prSet presAssocID="{7E492035-757C-4C7B-AEF8-101F77ACA9F6}" presName="Name21" presStyleCnt="0"/>
      <dgm:spPr/>
    </dgm:pt>
    <dgm:pt modelId="{57AB2512-D851-420F-9851-B3E759CA50D0}" type="pres">
      <dgm:prSet presAssocID="{7E492035-757C-4C7B-AEF8-101F77ACA9F6}" presName="level2Shape" presStyleLbl="node2" presStyleIdx="0" presStyleCnt="2"/>
      <dgm:spPr/>
      <dgm:t>
        <a:bodyPr/>
        <a:lstStyle/>
        <a:p>
          <a:endParaRPr lang="es-ES"/>
        </a:p>
      </dgm:t>
    </dgm:pt>
    <dgm:pt modelId="{422B27C8-49E7-4537-A80E-02FAA1074CB5}" type="pres">
      <dgm:prSet presAssocID="{7E492035-757C-4C7B-AEF8-101F77ACA9F6}" presName="hierChild3" presStyleCnt="0"/>
      <dgm:spPr/>
    </dgm:pt>
    <dgm:pt modelId="{942FA569-B37F-40C1-B16B-087981CE5DA7}" type="pres">
      <dgm:prSet presAssocID="{4CD1CC75-778F-47B2-B462-9B01A0EA7316}" presName="Name19" presStyleLbl="parChTrans1D3" presStyleIdx="0" presStyleCnt="4"/>
      <dgm:spPr/>
      <dgm:t>
        <a:bodyPr/>
        <a:lstStyle/>
        <a:p>
          <a:endParaRPr lang="es-ES"/>
        </a:p>
      </dgm:t>
    </dgm:pt>
    <dgm:pt modelId="{FE619E98-81E6-486F-BB5F-AA87A71117B0}" type="pres">
      <dgm:prSet presAssocID="{719FE7C4-F577-4634-B6C9-337E79AF17C4}" presName="Name21" presStyleCnt="0"/>
      <dgm:spPr/>
    </dgm:pt>
    <dgm:pt modelId="{59FC5622-4373-4629-9318-F58ABADD770F}" type="pres">
      <dgm:prSet presAssocID="{719FE7C4-F577-4634-B6C9-337E79AF17C4}" presName="level2Shape" presStyleLbl="node3" presStyleIdx="0" presStyleCnt="4"/>
      <dgm:spPr/>
      <dgm:t>
        <a:bodyPr/>
        <a:lstStyle/>
        <a:p>
          <a:endParaRPr lang="es-ES"/>
        </a:p>
      </dgm:t>
    </dgm:pt>
    <dgm:pt modelId="{18FCCD16-4C09-4B3B-83E3-885825E0AE22}" type="pres">
      <dgm:prSet presAssocID="{719FE7C4-F577-4634-B6C9-337E79AF17C4}" presName="hierChild3" presStyleCnt="0"/>
      <dgm:spPr/>
    </dgm:pt>
    <dgm:pt modelId="{E26ACE72-F415-4701-AA07-AC4456600C3B}" type="pres">
      <dgm:prSet presAssocID="{FE851276-B3B4-4742-8397-21F94247063D}" presName="Name19" presStyleLbl="parChTrans1D3" presStyleIdx="1" presStyleCnt="4"/>
      <dgm:spPr/>
      <dgm:t>
        <a:bodyPr/>
        <a:lstStyle/>
        <a:p>
          <a:endParaRPr lang="es-ES"/>
        </a:p>
      </dgm:t>
    </dgm:pt>
    <dgm:pt modelId="{A6BB5B9B-E731-425D-A226-C487D6750FE1}" type="pres">
      <dgm:prSet presAssocID="{F5CD508B-EA9D-4406-B4E7-E29963348473}" presName="Name21" presStyleCnt="0"/>
      <dgm:spPr/>
    </dgm:pt>
    <dgm:pt modelId="{901373EC-E049-43E5-8B73-2500E5FD6CA1}" type="pres">
      <dgm:prSet presAssocID="{F5CD508B-EA9D-4406-B4E7-E29963348473}" presName="level2Shape" presStyleLbl="node3" presStyleIdx="1" presStyleCnt="4"/>
      <dgm:spPr/>
      <dgm:t>
        <a:bodyPr/>
        <a:lstStyle/>
        <a:p>
          <a:endParaRPr lang="es-ES"/>
        </a:p>
      </dgm:t>
    </dgm:pt>
    <dgm:pt modelId="{EFAB8027-F57C-4259-81EA-75CC59DD4B2C}" type="pres">
      <dgm:prSet presAssocID="{F5CD508B-EA9D-4406-B4E7-E29963348473}" presName="hierChild3" presStyleCnt="0"/>
      <dgm:spPr/>
    </dgm:pt>
    <dgm:pt modelId="{C9B34E54-3C45-40B4-A8D8-25A8BDE8AFD5}" type="pres">
      <dgm:prSet presAssocID="{4B474550-494B-4CF9-992C-D7D97CE26FB2}" presName="Name19" presStyleLbl="parChTrans1D3" presStyleIdx="2" presStyleCnt="4"/>
      <dgm:spPr/>
      <dgm:t>
        <a:bodyPr/>
        <a:lstStyle/>
        <a:p>
          <a:endParaRPr lang="es-ES"/>
        </a:p>
      </dgm:t>
    </dgm:pt>
    <dgm:pt modelId="{2B9870C1-B810-43C3-AA86-86CE309865BA}" type="pres">
      <dgm:prSet presAssocID="{DBA4D19B-3A04-40BA-8771-A224B147A802}" presName="Name21" presStyleCnt="0"/>
      <dgm:spPr/>
    </dgm:pt>
    <dgm:pt modelId="{C3F7425E-BD0F-42CF-A657-9C6D61F2AE18}" type="pres">
      <dgm:prSet presAssocID="{DBA4D19B-3A04-40BA-8771-A224B147A802}" presName="level2Shape" presStyleLbl="node3" presStyleIdx="2" presStyleCnt="4"/>
      <dgm:spPr/>
      <dgm:t>
        <a:bodyPr/>
        <a:lstStyle/>
        <a:p>
          <a:endParaRPr lang="es-ES"/>
        </a:p>
      </dgm:t>
    </dgm:pt>
    <dgm:pt modelId="{E93258D8-39B4-4F29-8824-ACD5F41B8020}" type="pres">
      <dgm:prSet presAssocID="{DBA4D19B-3A04-40BA-8771-A224B147A802}" presName="hierChild3" presStyleCnt="0"/>
      <dgm:spPr/>
    </dgm:pt>
    <dgm:pt modelId="{DFF100B9-AE69-4A98-9031-40E1A25584FB}" type="pres">
      <dgm:prSet presAssocID="{787C3AA4-2CB5-4812-B73C-C4203C48686F}" presName="Name19" presStyleLbl="parChTrans1D2" presStyleIdx="1" presStyleCnt="2"/>
      <dgm:spPr/>
      <dgm:t>
        <a:bodyPr/>
        <a:lstStyle/>
        <a:p>
          <a:endParaRPr lang="es-ES"/>
        </a:p>
      </dgm:t>
    </dgm:pt>
    <dgm:pt modelId="{18D9D9BC-A628-48F2-896F-DF122C08D00E}" type="pres">
      <dgm:prSet presAssocID="{2E876C55-CD2C-45B8-B7D9-72A0EC136AEB}" presName="Name21" presStyleCnt="0"/>
      <dgm:spPr/>
    </dgm:pt>
    <dgm:pt modelId="{682D25E1-F9D3-49F3-9AD2-06DB0FBA83C1}" type="pres">
      <dgm:prSet presAssocID="{2E876C55-CD2C-45B8-B7D9-72A0EC136AEB}" presName="level2Shape" presStyleLbl="node2" presStyleIdx="1" presStyleCnt="2"/>
      <dgm:spPr/>
      <dgm:t>
        <a:bodyPr/>
        <a:lstStyle/>
        <a:p>
          <a:endParaRPr lang="es-ES"/>
        </a:p>
      </dgm:t>
    </dgm:pt>
    <dgm:pt modelId="{C52DDE8F-FFE6-4AC0-ADF6-59FC00B54B9A}" type="pres">
      <dgm:prSet presAssocID="{2E876C55-CD2C-45B8-B7D9-72A0EC136AEB}" presName="hierChild3" presStyleCnt="0"/>
      <dgm:spPr/>
    </dgm:pt>
    <dgm:pt modelId="{349F530A-4F78-416F-815A-68456D4B6FBC}" type="pres">
      <dgm:prSet presAssocID="{726C69D5-3C98-4C0B-A009-1710261D916E}" presName="Name19" presStyleLbl="parChTrans1D3" presStyleIdx="3" presStyleCnt="4"/>
      <dgm:spPr/>
      <dgm:t>
        <a:bodyPr/>
        <a:lstStyle/>
        <a:p>
          <a:endParaRPr lang="es-ES"/>
        </a:p>
      </dgm:t>
    </dgm:pt>
    <dgm:pt modelId="{36814851-B61D-4EAD-BD0D-2B6B5749C210}" type="pres">
      <dgm:prSet presAssocID="{B458F343-17EA-49D9-81BB-A133231695D8}" presName="Name21" presStyleCnt="0"/>
      <dgm:spPr/>
    </dgm:pt>
    <dgm:pt modelId="{391D2B21-D8CF-40BD-B5A4-BA9B98C8F193}" type="pres">
      <dgm:prSet presAssocID="{B458F343-17EA-49D9-81BB-A133231695D8}" presName="level2Shape" presStyleLbl="node3" presStyleIdx="3" presStyleCnt="4"/>
      <dgm:spPr/>
      <dgm:t>
        <a:bodyPr/>
        <a:lstStyle/>
        <a:p>
          <a:endParaRPr lang="es-ES"/>
        </a:p>
      </dgm:t>
    </dgm:pt>
    <dgm:pt modelId="{7002ECCD-E0A1-42EB-9932-341E32E51206}" type="pres">
      <dgm:prSet presAssocID="{B458F343-17EA-49D9-81BB-A133231695D8}" presName="hierChild3" presStyleCnt="0"/>
      <dgm:spPr/>
    </dgm:pt>
    <dgm:pt modelId="{BCFB1B6E-9F7B-48A4-8363-9B858FDCA5DE}" type="pres">
      <dgm:prSet presAssocID="{89F466DC-1CE3-437A-9E89-E1A6E8F6C238}" presName="bgShapesFlow" presStyleCnt="0"/>
      <dgm:spPr/>
    </dgm:pt>
  </dgm:ptLst>
  <dgm:cxnLst>
    <dgm:cxn modelId="{BAEF3B33-FFA2-46BD-9B47-A3C2343E195A}" type="presOf" srcId="{89F466DC-1CE3-437A-9E89-E1A6E8F6C238}" destId="{45A2C184-AE1A-47B9-9969-FD3561AACD90}" srcOrd="0" destOrd="0" presId="urn:microsoft.com/office/officeart/2005/8/layout/hierarchy6"/>
    <dgm:cxn modelId="{A25DBA02-57C0-4336-B0E1-770046AC79D4}" type="presOf" srcId="{B458F343-17EA-49D9-81BB-A133231695D8}" destId="{391D2B21-D8CF-40BD-B5A4-BA9B98C8F193}" srcOrd="0" destOrd="0" presId="urn:microsoft.com/office/officeart/2005/8/layout/hierarchy6"/>
    <dgm:cxn modelId="{30594741-A29C-4E15-96A2-F03477E23950}" srcId="{7E492035-757C-4C7B-AEF8-101F77ACA9F6}" destId="{719FE7C4-F577-4634-B6C9-337E79AF17C4}" srcOrd="0" destOrd="0" parTransId="{4CD1CC75-778F-47B2-B462-9B01A0EA7316}" sibTransId="{4CB74F70-4D99-4589-B2C3-ED44D0F24E67}"/>
    <dgm:cxn modelId="{6E5968E6-DD84-4064-882B-EA18562030C4}" type="presOf" srcId="{DBA4D19B-3A04-40BA-8771-A224B147A802}" destId="{C3F7425E-BD0F-42CF-A657-9C6D61F2AE18}" srcOrd="0" destOrd="0" presId="urn:microsoft.com/office/officeart/2005/8/layout/hierarchy6"/>
    <dgm:cxn modelId="{3CC47061-79CC-444F-8DEE-47C157A60570}" type="presOf" srcId="{F5CD508B-EA9D-4406-B4E7-E29963348473}" destId="{901373EC-E049-43E5-8B73-2500E5FD6CA1}" srcOrd="0" destOrd="0" presId="urn:microsoft.com/office/officeart/2005/8/layout/hierarchy6"/>
    <dgm:cxn modelId="{409242C4-AD36-4D1C-811E-827A1EDCCFCC}" type="presOf" srcId="{FE851276-B3B4-4742-8397-21F94247063D}" destId="{E26ACE72-F415-4701-AA07-AC4456600C3B}" srcOrd="0" destOrd="0" presId="urn:microsoft.com/office/officeart/2005/8/layout/hierarchy6"/>
    <dgm:cxn modelId="{6C40AFDE-1862-4BAC-8709-A50AA9E44D0A}" srcId="{7E492035-757C-4C7B-AEF8-101F77ACA9F6}" destId="{DBA4D19B-3A04-40BA-8771-A224B147A802}" srcOrd="2" destOrd="0" parTransId="{4B474550-494B-4CF9-992C-D7D97CE26FB2}" sibTransId="{1296E541-1AA1-4377-ABB8-260283389880}"/>
    <dgm:cxn modelId="{505FC0A7-C70E-4E44-A889-DBCA177D0456}" srcId="{656633E8-C1E4-4541-92CF-9563BB4122E7}" destId="{7E492035-757C-4C7B-AEF8-101F77ACA9F6}" srcOrd="0" destOrd="0" parTransId="{E458022B-EA95-4199-AA32-78789D92A879}" sibTransId="{AB66A954-E73B-4698-8C6C-0F5EF7DBA1B1}"/>
    <dgm:cxn modelId="{20CCF940-F311-457F-B5FF-587C882DD70F}" type="presOf" srcId="{726C69D5-3C98-4C0B-A009-1710261D916E}" destId="{349F530A-4F78-416F-815A-68456D4B6FBC}" srcOrd="0" destOrd="0" presId="urn:microsoft.com/office/officeart/2005/8/layout/hierarchy6"/>
    <dgm:cxn modelId="{06684C8E-EB9A-4DED-990C-7B121231262E}" type="presOf" srcId="{719FE7C4-F577-4634-B6C9-337E79AF17C4}" destId="{59FC5622-4373-4629-9318-F58ABADD770F}" srcOrd="0" destOrd="0" presId="urn:microsoft.com/office/officeart/2005/8/layout/hierarchy6"/>
    <dgm:cxn modelId="{2CCA5F62-8DB0-447B-9D0F-5A04CD4988CE}" type="presOf" srcId="{787C3AA4-2CB5-4812-B73C-C4203C48686F}" destId="{DFF100B9-AE69-4A98-9031-40E1A25584FB}" srcOrd="0" destOrd="0" presId="urn:microsoft.com/office/officeart/2005/8/layout/hierarchy6"/>
    <dgm:cxn modelId="{C5EB816D-E3F3-498E-80F1-223D2657CDDC}" type="presOf" srcId="{656633E8-C1E4-4541-92CF-9563BB4122E7}" destId="{4C9ED1F8-9F37-4878-B240-56342F028B6A}" srcOrd="0" destOrd="0" presId="urn:microsoft.com/office/officeart/2005/8/layout/hierarchy6"/>
    <dgm:cxn modelId="{3040B230-31ED-479C-B126-48D7931E85FF}" type="presOf" srcId="{7E492035-757C-4C7B-AEF8-101F77ACA9F6}" destId="{57AB2512-D851-420F-9851-B3E759CA50D0}" srcOrd="0" destOrd="0" presId="urn:microsoft.com/office/officeart/2005/8/layout/hierarchy6"/>
    <dgm:cxn modelId="{2256632F-7E72-4D9F-B181-EE2D8AE06B78}" srcId="{7E492035-757C-4C7B-AEF8-101F77ACA9F6}" destId="{F5CD508B-EA9D-4406-B4E7-E29963348473}" srcOrd="1" destOrd="0" parTransId="{FE851276-B3B4-4742-8397-21F94247063D}" sibTransId="{BEB6F874-6794-4EF3-926B-556646413E99}"/>
    <dgm:cxn modelId="{6AED7780-C11A-4972-902E-168B6147B3F6}" type="presOf" srcId="{4B474550-494B-4CF9-992C-D7D97CE26FB2}" destId="{C9B34E54-3C45-40B4-A8D8-25A8BDE8AFD5}" srcOrd="0" destOrd="0" presId="urn:microsoft.com/office/officeart/2005/8/layout/hierarchy6"/>
    <dgm:cxn modelId="{2BFB1383-4E0F-4901-9387-BB8472789AC3}" srcId="{89F466DC-1CE3-437A-9E89-E1A6E8F6C238}" destId="{656633E8-C1E4-4541-92CF-9563BB4122E7}" srcOrd="0" destOrd="0" parTransId="{8092E51C-128B-42C4-9F8B-0D6835B8B22D}" sibTransId="{1C467C3A-E612-40C3-9949-2FA6A618879E}"/>
    <dgm:cxn modelId="{6177347A-CA4A-4D1C-B981-6F376CBC0A21}" type="presOf" srcId="{2E876C55-CD2C-45B8-B7D9-72A0EC136AEB}" destId="{682D25E1-F9D3-49F3-9AD2-06DB0FBA83C1}" srcOrd="0" destOrd="0" presId="urn:microsoft.com/office/officeart/2005/8/layout/hierarchy6"/>
    <dgm:cxn modelId="{F83C344E-253D-4A12-B376-7F73BA327498}" type="presOf" srcId="{E458022B-EA95-4199-AA32-78789D92A879}" destId="{DF9EFF73-B5AF-4DDA-B914-39DE1F120CA7}" srcOrd="0" destOrd="0" presId="urn:microsoft.com/office/officeart/2005/8/layout/hierarchy6"/>
    <dgm:cxn modelId="{FCA41281-4D51-4B19-89CC-2AAE906E2114}" srcId="{2E876C55-CD2C-45B8-B7D9-72A0EC136AEB}" destId="{B458F343-17EA-49D9-81BB-A133231695D8}" srcOrd="0" destOrd="0" parTransId="{726C69D5-3C98-4C0B-A009-1710261D916E}" sibTransId="{CA715F04-45CC-4CAE-9F76-32A2F50E60D3}"/>
    <dgm:cxn modelId="{3983F122-7746-4BB0-86DA-65E1E1853166}" srcId="{656633E8-C1E4-4541-92CF-9563BB4122E7}" destId="{2E876C55-CD2C-45B8-B7D9-72A0EC136AEB}" srcOrd="1" destOrd="0" parTransId="{787C3AA4-2CB5-4812-B73C-C4203C48686F}" sibTransId="{FF968E8B-94D3-44B1-A184-550745D86C00}"/>
    <dgm:cxn modelId="{9BC47BFA-F3D3-426A-A1FA-3FB43AADF7C7}" type="presOf" srcId="{4CD1CC75-778F-47B2-B462-9B01A0EA7316}" destId="{942FA569-B37F-40C1-B16B-087981CE5DA7}" srcOrd="0" destOrd="0" presId="urn:microsoft.com/office/officeart/2005/8/layout/hierarchy6"/>
    <dgm:cxn modelId="{12CF0BBC-E181-4E76-8EBE-D167BE7DA43B}" type="presParOf" srcId="{45A2C184-AE1A-47B9-9969-FD3561AACD90}" destId="{0F23E1D1-143B-4211-A605-6A8786D04E2C}" srcOrd="0" destOrd="0" presId="urn:microsoft.com/office/officeart/2005/8/layout/hierarchy6"/>
    <dgm:cxn modelId="{26112853-18D3-4622-9C8A-E95683FC09CD}" type="presParOf" srcId="{0F23E1D1-143B-4211-A605-6A8786D04E2C}" destId="{B348D3EC-6ECE-410D-A84F-049D7246CA05}" srcOrd="0" destOrd="0" presId="urn:microsoft.com/office/officeart/2005/8/layout/hierarchy6"/>
    <dgm:cxn modelId="{CC8C1E16-4954-46ED-BED5-68A37B9B6853}" type="presParOf" srcId="{B348D3EC-6ECE-410D-A84F-049D7246CA05}" destId="{00348FDD-3317-469A-B0F6-FC296C697CAE}" srcOrd="0" destOrd="0" presId="urn:microsoft.com/office/officeart/2005/8/layout/hierarchy6"/>
    <dgm:cxn modelId="{519AFD86-C07D-41BC-834F-0575FA3B8459}" type="presParOf" srcId="{00348FDD-3317-469A-B0F6-FC296C697CAE}" destId="{4C9ED1F8-9F37-4878-B240-56342F028B6A}" srcOrd="0" destOrd="0" presId="urn:microsoft.com/office/officeart/2005/8/layout/hierarchy6"/>
    <dgm:cxn modelId="{BBC4C97E-7DD2-4FC9-8162-DDA75B1C1821}" type="presParOf" srcId="{00348FDD-3317-469A-B0F6-FC296C697CAE}" destId="{2ABAACBB-D90A-4709-A4EE-A19B8C35CFCF}" srcOrd="1" destOrd="0" presId="urn:microsoft.com/office/officeart/2005/8/layout/hierarchy6"/>
    <dgm:cxn modelId="{B4384EF2-A216-4B8F-8DF1-CB070870E30B}" type="presParOf" srcId="{2ABAACBB-D90A-4709-A4EE-A19B8C35CFCF}" destId="{DF9EFF73-B5AF-4DDA-B914-39DE1F120CA7}" srcOrd="0" destOrd="0" presId="urn:microsoft.com/office/officeart/2005/8/layout/hierarchy6"/>
    <dgm:cxn modelId="{747F9B80-12E8-458C-A1F2-5B754E65CB28}" type="presParOf" srcId="{2ABAACBB-D90A-4709-A4EE-A19B8C35CFCF}" destId="{157746AB-DBE1-4457-95EA-EA2AC0FE7C33}" srcOrd="1" destOrd="0" presId="urn:microsoft.com/office/officeart/2005/8/layout/hierarchy6"/>
    <dgm:cxn modelId="{FC6C5043-23A9-471A-BD2A-7C8949B4B509}" type="presParOf" srcId="{157746AB-DBE1-4457-95EA-EA2AC0FE7C33}" destId="{57AB2512-D851-420F-9851-B3E759CA50D0}" srcOrd="0" destOrd="0" presId="urn:microsoft.com/office/officeart/2005/8/layout/hierarchy6"/>
    <dgm:cxn modelId="{84F91193-3534-4A73-9550-13D88E6D9813}" type="presParOf" srcId="{157746AB-DBE1-4457-95EA-EA2AC0FE7C33}" destId="{422B27C8-49E7-4537-A80E-02FAA1074CB5}" srcOrd="1" destOrd="0" presId="urn:microsoft.com/office/officeart/2005/8/layout/hierarchy6"/>
    <dgm:cxn modelId="{BA18B5A7-42AB-4147-8C1D-06C948632C0D}" type="presParOf" srcId="{422B27C8-49E7-4537-A80E-02FAA1074CB5}" destId="{942FA569-B37F-40C1-B16B-087981CE5DA7}" srcOrd="0" destOrd="0" presId="urn:microsoft.com/office/officeart/2005/8/layout/hierarchy6"/>
    <dgm:cxn modelId="{5D1A5D0B-51C4-43A1-B222-8194B3645F0D}" type="presParOf" srcId="{422B27C8-49E7-4537-A80E-02FAA1074CB5}" destId="{FE619E98-81E6-486F-BB5F-AA87A71117B0}" srcOrd="1" destOrd="0" presId="urn:microsoft.com/office/officeart/2005/8/layout/hierarchy6"/>
    <dgm:cxn modelId="{BCF1F51E-604B-48B4-9BCA-A8221660BF70}" type="presParOf" srcId="{FE619E98-81E6-486F-BB5F-AA87A71117B0}" destId="{59FC5622-4373-4629-9318-F58ABADD770F}" srcOrd="0" destOrd="0" presId="urn:microsoft.com/office/officeart/2005/8/layout/hierarchy6"/>
    <dgm:cxn modelId="{9A5EDFB4-8B14-4B91-B18F-899CCB8A1ABE}" type="presParOf" srcId="{FE619E98-81E6-486F-BB5F-AA87A71117B0}" destId="{18FCCD16-4C09-4B3B-83E3-885825E0AE22}" srcOrd="1" destOrd="0" presId="urn:microsoft.com/office/officeart/2005/8/layout/hierarchy6"/>
    <dgm:cxn modelId="{76B64196-66A2-49E7-A35B-13C67B0714D6}" type="presParOf" srcId="{422B27C8-49E7-4537-A80E-02FAA1074CB5}" destId="{E26ACE72-F415-4701-AA07-AC4456600C3B}" srcOrd="2" destOrd="0" presId="urn:microsoft.com/office/officeart/2005/8/layout/hierarchy6"/>
    <dgm:cxn modelId="{AAF7B267-8CBA-4A35-A895-A96B13F6A429}" type="presParOf" srcId="{422B27C8-49E7-4537-A80E-02FAA1074CB5}" destId="{A6BB5B9B-E731-425D-A226-C487D6750FE1}" srcOrd="3" destOrd="0" presId="urn:microsoft.com/office/officeart/2005/8/layout/hierarchy6"/>
    <dgm:cxn modelId="{965B7F72-2CCF-4303-BE49-20A128BC8D18}" type="presParOf" srcId="{A6BB5B9B-E731-425D-A226-C487D6750FE1}" destId="{901373EC-E049-43E5-8B73-2500E5FD6CA1}" srcOrd="0" destOrd="0" presId="urn:microsoft.com/office/officeart/2005/8/layout/hierarchy6"/>
    <dgm:cxn modelId="{7A7D6F05-070E-4FBD-8B27-4E649FEB0086}" type="presParOf" srcId="{A6BB5B9B-E731-425D-A226-C487D6750FE1}" destId="{EFAB8027-F57C-4259-81EA-75CC59DD4B2C}" srcOrd="1" destOrd="0" presId="urn:microsoft.com/office/officeart/2005/8/layout/hierarchy6"/>
    <dgm:cxn modelId="{7D2E0886-0FFC-4D78-8758-297CB2511E6A}" type="presParOf" srcId="{422B27C8-49E7-4537-A80E-02FAA1074CB5}" destId="{C9B34E54-3C45-40B4-A8D8-25A8BDE8AFD5}" srcOrd="4" destOrd="0" presId="urn:microsoft.com/office/officeart/2005/8/layout/hierarchy6"/>
    <dgm:cxn modelId="{04455390-69E1-4D58-916B-59A70A9F27A2}" type="presParOf" srcId="{422B27C8-49E7-4537-A80E-02FAA1074CB5}" destId="{2B9870C1-B810-43C3-AA86-86CE309865BA}" srcOrd="5" destOrd="0" presId="urn:microsoft.com/office/officeart/2005/8/layout/hierarchy6"/>
    <dgm:cxn modelId="{DF4C2C77-2381-4577-A1F7-2527C2CF3C77}" type="presParOf" srcId="{2B9870C1-B810-43C3-AA86-86CE309865BA}" destId="{C3F7425E-BD0F-42CF-A657-9C6D61F2AE18}" srcOrd="0" destOrd="0" presId="urn:microsoft.com/office/officeart/2005/8/layout/hierarchy6"/>
    <dgm:cxn modelId="{3AE61E5C-702C-4B28-9B9C-D01983B9FFC3}" type="presParOf" srcId="{2B9870C1-B810-43C3-AA86-86CE309865BA}" destId="{E93258D8-39B4-4F29-8824-ACD5F41B8020}" srcOrd="1" destOrd="0" presId="urn:microsoft.com/office/officeart/2005/8/layout/hierarchy6"/>
    <dgm:cxn modelId="{E2238725-F3AB-437C-98CC-7429F53DB108}" type="presParOf" srcId="{2ABAACBB-D90A-4709-A4EE-A19B8C35CFCF}" destId="{DFF100B9-AE69-4A98-9031-40E1A25584FB}" srcOrd="2" destOrd="0" presId="urn:microsoft.com/office/officeart/2005/8/layout/hierarchy6"/>
    <dgm:cxn modelId="{FF868619-03E7-4FAA-B93B-CFB2474C58A6}" type="presParOf" srcId="{2ABAACBB-D90A-4709-A4EE-A19B8C35CFCF}" destId="{18D9D9BC-A628-48F2-896F-DF122C08D00E}" srcOrd="3" destOrd="0" presId="urn:microsoft.com/office/officeart/2005/8/layout/hierarchy6"/>
    <dgm:cxn modelId="{BE623B92-4282-474D-B0AD-689D684BE5E7}" type="presParOf" srcId="{18D9D9BC-A628-48F2-896F-DF122C08D00E}" destId="{682D25E1-F9D3-49F3-9AD2-06DB0FBA83C1}" srcOrd="0" destOrd="0" presId="urn:microsoft.com/office/officeart/2005/8/layout/hierarchy6"/>
    <dgm:cxn modelId="{AB2B6B2E-1156-40C9-A446-C9634215EA1F}" type="presParOf" srcId="{18D9D9BC-A628-48F2-896F-DF122C08D00E}" destId="{C52DDE8F-FFE6-4AC0-ADF6-59FC00B54B9A}" srcOrd="1" destOrd="0" presId="urn:microsoft.com/office/officeart/2005/8/layout/hierarchy6"/>
    <dgm:cxn modelId="{43B9CA6B-BC41-44DC-93BE-BA17E56114AB}" type="presParOf" srcId="{C52DDE8F-FFE6-4AC0-ADF6-59FC00B54B9A}" destId="{349F530A-4F78-416F-815A-68456D4B6FBC}" srcOrd="0" destOrd="0" presId="urn:microsoft.com/office/officeart/2005/8/layout/hierarchy6"/>
    <dgm:cxn modelId="{BF358EFD-C2FE-4192-87C0-FC60572EFCCC}" type="presParOf" srcId="{C52DDE8F-FFE6-4AC0-ADF6-59FC00B54B9A}" destId="{36814851-B61D-4EAD-BD0D-2B6B5749C210}" srcOrd="1" destOrd="0" presId="urn:microsoft.com/office/officeart/2005/8/layout/hierarchy6"/>
    <dgm:cxn modelId="{C1BAC92C-ACFC-4949-811E-8E218EC5F25A}" type="presParOf" srcId="{36814851-B61D-4EAD-BD0D-2B6B5749C210}" destId="{391D2B21-D8CF-40BD-B5A4-BA9B98C8F193}" srcOrd="0" destOrd="0" presId="urn:microsoft.com/office/officeart/2005/8/layout/hierarchy6"/>
    <dgm:cxn modelId="{688A2535-FC84-402C-8E91-4741B68EBAA4}" type="presParOf" srcId="{36814851-B61D-4EAD-BD0D-2B6B5749C210}" destId="{7002ECCD-E0A1-42EB-9932-341E32E51206}" srcOrd="1" destOrd="0" presId="urn:microsoft.com/office/officeart/2005/8/layout/hierarchy6"/>
    <dgm:cxn modelId="{E2EE9BED-02C9-492E-8389-FC285E43498C}" type="presParOf" srcId="{45A2C184-AE1A-47B9-9969-FD3561AACD90}" destId="{BCFB1B6E-9F7B-48A4-8363-9B858FDCA5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ED1F8-9F37-4878-B240-56342F028B6A}">
      <dsp:nvSpPr>
        <dsp:cNvPr id="0" name=""/>
        <dsp:cNvSpPr/>
      </dsp:nvSpPr>
      <dsp:spPr>
        <a:xfrm>
          <a:off x="4681087" y="249576"/>
          <a:ext cx="2024945" cy="122335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1"/>
              </a:solidFill>
            </a:rPr>
            <a:t>Heterogeneity in HE sectors</a:t>
          </a:r>
          <a:endParaRPr lang="en-GB" sz="2000" kern="1200" noProof="0" dirty="0">
            <a:solidFill>
              <a:schemeClr val="tx1"/>
            </a:solidFill>
          </a:endParaRPr>
        </a:p>
      </dsp:txBody>
      <dsp:txXfrm>
        <a:off x="4716918" y="285407"/>
        <a:ext cx="1953283" cy="1151696"/>
      </dsp:txXfrm>
    </dsp:sp>
    <dsp:sp modelId="{DF9EFF73-B5AF-4DDA-B914-39DE1F120CA7}">
      <dsp:nvSpPr>
        <dsp:cNvPr id="0" name=""/>
        <dsp:cNvSpPr/>
      </dsp:nvSpPr>
      <dsp:spPr>
        <a:xfrm>
          <a:off x="3308011" y="1472934"/>
          <a:ext cx="2385548" cy="489343"/>
        </a:xfrm>
        <a:custGeom>
          <a:avLst/>
          <a:gdLst/>
          <a:ahLst/>
          <a:cxnLst/>
          <a:rect l="0" t="0" r="0" b="0"/>
          <a:pathLst>
            <a:path>
              <a:moveTo>
                <a:pt x="2385548" y="0"/>
              </a:moveTo>
              <a:lnTo>
                <a:pt x="2385548" y="244671"/>
              </a:lnTo>
              <a:lnTo>
                <a:pt x="0" y="244671"/>
              </a:lnTo>
              <a:lnTo>
                <a:pt x="0" y="489343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B2512-D851-420F-9851-B3E759CA50D0}">
      <dsp:nvSpPr>
        <dsp:cNvPr id="0" name=""/>
        <dsp:cNvSpPr/>
      </dsp:nvSpPr>
      <dsp:spPr>
        <a:xfrm>
          <a:off x="2390492" y="1962277"/>
          <a:ext cx="1835037" cy="122335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1"/>
              </a:solidFill>
            </a:rPr>
            <a:t>Hinder deep understanding of HE sector</a:t>
          </a:r>
          <a:endParaRPr lang="en-GB" sz="2000" kern="1200" noProof="0" dirty="0">
            <a:solidFill>
              <a:schemeClr val="tx1"/>
            </a:solidFill>
          </a:endParaRPr>
        </a:p>
      </dsp:txBody>
      <dsp:txXfrm>
        <a:off x="2426323" y="1998108"/>
        <a:ext cx="1763375" cy="1151696"/>
      </dsp:txXfrm>
    </dsp:sp>
    <dsp:sp modelId="{942FA569-B37F-40C1-B16B-087981CE5DA7}">
      <dsp:nvSpPr>
        <dsp:cNvPr id="0" name=""/>
        <dsp:cNvSpPr/>
      </dsp:nvSpPr>
      <dsp:spPr>
        <a:xfrm>
          <a:off x="922463" y="3185636"/>
          <a:ext cx="2385548" cy="489343"/>
        </a:xfrm>
        <a:custGeom>
          <a:avLst/>
          <a:gdLst/>
          <a:ahLst/>
          <a:cxnLst/>
          <a:rect l="0" t="0" r="0" b="0"/>
          <a:pathLst>
            <a:path>
              <a:moveTo>
                <a:pt x="2385548" y="0"/>
              </a:moveTo>
              <a:lnTo>
                <a:pt x="2385548" y="244671"/>
              </a:lnTo>
              <a:lnTo>
                <a:pt x="0" y="244671"/>
              </a:lnTo>
              <a:lnTo>
                <a:pt x="0" y="489343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C5622-4373-4629-9318-F58ABADD770F}">
      <dsp:nvSpPr>
        <dsp:cNvPr id="0" name=""/>
        <dsp:cNvSpPr/>
      </dsp:nvSpPr>
      <dsp:spPr>
        <a:xfrm>
          <a:off x="4944" y="3674979"/>
          <a:ext cx="1835037" cy="122335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1"/>
              </a:solidFill>
            </a:rPr>
            <a:t>Institutional strategies</a:t>
          </a:r>
          <a:endParaRPr lang="en-GB" sz="2000" kern="1200" noProof="0" dirty="0">
            <a:solidFill>
              <a:schemeClr val="tx1"/>
            </a:solidFill>
          </a:endParaRPr>
        </a:p>
      </dsp:txBody>
      <dsp:txXfrm>
        <a:off x="40775" y="3710810"/>
        <a:ext cx="1763375" cy="1151696"/>
      </dsp:txXfrm>
    </dsp:sp>
    <dsp:sp modelId="{E26ACE72-F415-4701-AA07-AC4456600C3B}">
      <dsp:nvSpPr>
        <dsp:cNvPr id="0" name=""/>
        <dsp:cNvSpPr/>
      </dsp:nvSpPr>
      <dsp:spPr>
        <a:xfrm>
          <a:off x="3262291" y="3185636"/>
          <a:ext cx="91440" cy="489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343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373EC-E049-43E5-8B73-2500E5FD6CA1}">
      <dsp:nvSpPr>
        <dsp:cNvPr id="0" name=""/>
        <dsp:cNvSpPr/>
      </dsp:nvSpPr>
      <dsp:spPr>
        <a:xfrm>
          <a:off x="2390492" y="3674979"/>
          <a:ext cx="1835037" cy="122335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1"/>
              </a:solidFill>
            </a:rPr>
            <a:t>Evaluation agencies</a:t>
          </a:r>
          <a:endParaRPr lang="en-GB" sz="2000" kern="1200" noProof="0" dirty="0">
            <a:solidFill>
              <a:schemeClr val="tx1"/>
            </a:solidFill>
          </a:endParaRPr>
        </a:p>
      </dsp:txBody>
      <dsp:txXfrm>
        <a:off x="2426323" y="3710810"/>
        <a:ext cx="1763375" cy="1151696"/>
      </dsp:txXfrm>
    </dsp:sp>
    <dsp:sp modelId="{C9B34E54-3C45-40B4-A8D8-25A8BDE8AFD5}">
      <dsp:nvSpPr>
        <dsp:cNvPr id="0" name=""/>
        <dsp:cNvSpPr/>
      </dsp:nvSpPr>
      <dsp:spPr>
        <a:xfrm>
          <a:off x="3308011" y="3185636"/>
          <a:ext cx="2385548" cy="489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71"/>
              </a:lnTo>
              <a:lnTo>
                <a:pt x="2385548" y="244671"/>
              </a:lnTo>
              <a:lnTo>
                <a:pt x="2385548" y="489343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7425E-BD0F-42CF-A657-9C6D61F2AE18}">
      <dsp:nvSpPr>
        <dsp:cNvPr id="0" name=""/>
        <dsp:cNvSpPr/>
      </dsp:nvSpPr>
      <dsp:spPr>
        <a:xfrm>
          <a:off x="4776041" y="3674979"/>
          <a:ext cx="1835037" cy="122335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1"/>
              </a:solidFill>
            </a:rPr>
            <a:t>EHEA, ERA</a:t>
          </a:r>
          <a:endParaRPr lang="en-GB" sz="2000" kern="1200" noProof="0" dirty="0">
            <a:solidFill>
              <a:schemeClr val="tx1"/>
            </a:solidFill>
          </a:endParaRPr>
        </a:p>
      </dsp:txBody>
      <dsp:txXfrm>
        <a:off x="4811872" y="3710810"/>
        <a:ext cx="1763375" cy="1151696"/>
      </dsp:txXfrm>
    </dsp:sp>
    <dsp:sp modelId="{DFF100B9-AE69-4A98-9031-40E1A25584FB}">
      <dsp:nvSpPr>
        <dsp:cNvPr id="0" name=""/>
        <dsp:cNvSpPr/>
      </dsp:nvSpPr>
      <dsp:spPr>
        <a:xfrm>
          <a:off x="5693559" y="1472934"/>
          <a:ext cx="2385548" cy="489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71"/>
              </a:lnTo>
              <a:lnTo>
                <a:pt x="2385548" y="244671"/>
              </a:lnTo>
              <a:lnTo>
                <a:pt x="2385548" y="489343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D25E1-F9D3-49F3-9AD2-06DB0FBA83C1}">
      <dsp:nvSpPr>
        <dsp:cNvPr id="0" name=""/>
        <dsp:cNvSpPr/>
      </dsp:nvSpPr>
      <dsp:spPr>
        <a:xfrm>
          <a:off x="7161589" y="1962277"/>
          <a:ext cx="1835037" cy="122335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1"/>
              </a:solidFill>
            </a:rPr>
            <a:t>No comparability</a:t>
          </a:r>
          <a:endParaRPr lang="en-GB" sz="2000" kern="1200" noProof="0" dirty="0">
            <a:solidFill>
              <a:schemeClr val="tx1"/>
            </a:solidFill>
          </a:endParaRPr>
        </a:p>
      </dsp:txBody>
      <dsp:txXfrm>
        <a:off x="7197420" y="1998108"/>
        <a:ext cx="1763375" cy="1151696"/>
      </dsp:txXfrm>
    </dsp:sp>
    <dsp:sp modelId="{349F530A-4F78-416F-815A-68456D4B6FBC}">
      <dsp:nvSpPr>
        <dsp:cNvPr id="0" name=""/>
        <dsp:cNvSpPr/>
      </dsp:nvSpPr>
      <dsp:spPr>
        <a:xfrm>
          <a:off x="8033387" y="3185636"/>
          <a:ext cx="91440" cy="489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343"/>
              </a:lnTo>
            </a:path>
          </a:pathLst>
        </a:custGeom>
        <a:noFill/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2B21-D8CF-40BD-B5A4-BA9B98C8F193}">
      <dsp:nvSpPr>
        <dsp:cNvPr id="0" name=""/>
        <dsp:cNvSpPr/>
      </dsp:nvSpPr>
      <dsp:spPr>
        <a:xfrm>
          <a:off x="7161589" y="3674979"/>
          <a:ext cx="1835037" cy="122335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tx1"/>
              </a:solidFill>
            </a:rPr>
            <a:t>Global and national rankings</a:t>
          </a:r>
          <a:endParaRPr lang="en-GB" sz="2000" kern="1200" noProof="0" dirty="0">
            <a:solidFill>
              <a:schemeClr val="tx1"/>
            </a:solidFill>
          </a:endParaRPr>
        </a:p>
      </dsp:txBody>
      <dsp:txXfrm>
        <a:off x="7197420" y="3710810"/>
        <a:ext cx="1763375" cy="1151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DE2942F6-C344-7949-A759-3B68015B68A9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83CEAC43-BE30-904B-A7A4-5C3A5A6B30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052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DDB78C9B-6DDE-1A47-80F8-ADACAF1B83E8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AE5D4AAF-8164-9744-9CD0-C82645C4CA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71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24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16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986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55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47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088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s-ES" sz="1000" dirty="0" smtClean="0">
              <a:latin typeface="+mj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676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006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564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 smtClean="0">
              <a:latin typeface="+mj-lt"/>
              <a:cs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4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21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None/>
              <a:defRPr/>
            </a:pPr>
            <a:endParaRPr lang="en-US" sz="1000" baseline="0" dirty="0" smtClean="0">
              <a:latin typeface="+mj-lt"/>
              <a:cs typeface="Calibri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25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 altLang="es-ES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4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474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Aft>
                <a:spcPts val="0"/>
              </a:spcAft>
              <a:buClr>
                <a:srgbClr val="42955A"/>
              </a:buClr>
              <a:buFontTx/>
              <a:buNone/>
              <a:defRPr/>
            </a:pPr>
            <a:endParaRPr lang="es-E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35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9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26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None/>
              <a:defRPr/>
            </a:pPr>
            <a:endParaRPr lang="en-US" sz="1000" dirty="0" smtClean="0">
              <a:latin typeface="Calibri Light" panose="020F0302020204030204" pitchFamily="34" charset="0"/>
              <a:cs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84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4AAF-8164-9744-9CD0-C82645C4CA7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73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fecha 2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26" name="Marcador de pie de página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Marcador de número de diapositiva 2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2" name="Rectángulo 31"/>
          <p:cNvSpPr/>
          <p:nvPr userDrawn="1"/>
        </p:nvSpPr>
        <p:spPr>
          <a:xfrm>
            <a:off x="0" y="0"/>
            <a:ext cx="9144000" cy="6863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2"/>
          <p:cNvSpPr/>
          <p:nvPr userDrawn="1"/>
        </p:nvSpPr>
        <p:spPr>
          <a:xfrm>
            <a:off x="5293002" y="0"/>
            <a:ext cx="3850998" cy="5768524"/>
          </a:xfrm>
          <a:custGeom>
            <a:avLst/>
            <a:gdLst>
              <a:gd name="connsiteX0" fmla="*/ 0 w 3036690"/>
              <a:gd name="connsiteY0" fmla="*/ 0 h 3955560"/>
              <a:gd name="connsiteX1" fmla="*/ 3036690 w 3036690"/>
              <a:gd name="connsiteY1" fmla="*/ 0 h 3955560"/>
              <a:gd name="connsiteX2" fmla="*/ 3036690 w 3036690"/>
              <a:gd name="connsiteY2" fmla="*/ 3955560 h 3955560"/>
              <a:gd name="connsiteX3" fmla="*/ 0 w 3036690"/>
              <a:gd name="connsiteY3" fmla="*/ 3955560 h 3955560"/>
              <a:gd name="connsiteX4" fmla="*/ 0 w 3036690"/>
              <a:gd name="connsiteY4" fmla="*/ 0 h 3955560"/>
              <a:gd name="connsiteX0" fmla="*/ 814308 w 3850998"/>
              <a:gd name="connsiteY0" fmla="*/ 0 h 5768524"/>
              <a:gd name="connsiteX1" fmla="*/ 3850998 w 3850998"/>
              <a:gd name="connsiteY1" fmla="*/ 0 h 5768524"/>
              <a:gd name="connsiteX2" fmla="*/ 3850998 w 3850998"/>
              <a:gd name="connsiteY2" fmla="*/ 3955560 h 5768524"/>
              <a:gd name="connsiteX3" fmla="*/ 0 w 3850998"/>
              <a:gd name="connsiteY3" fmla="*/ 5768524 h 5768524"/>
              <a:gd name="connsiteX4" fmla="*/ 814308 w 3850998"/>
              <a:gd name="connsiteY4" fmla="*/ 0 h 576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998" h="5768524">
                <a:moveTo>
                  <a:pt x="814308" y="0"/>
                </a:moveTo>
                <a:lnTo>
                  <a:pt x="3850998" y="0"/>
                </a:lnTo>
                <a:lnTo>
                  <a:pt x="3850998" y="3955560"/>
                </a:lnTo>
                <a:lnTo>
                  <a:pt x="0" y="5768524"/>
                </a:lnTo>
                <a:lnTo>
                  <a:pt x="814308" y="0"/>
                </a:lnTo>
                <a:close/>
              </a:path>
            </a:pathLst>
          </a:custGeom>
          <a:solidFill>
            <a:srgbClr val="00A6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8253" y="346480"/>
            <a:ext cx="1724083" cy="5785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8678" y="3450388"/>
            <a:ext cx="1103657" cy="309024"/>
          </a:xfrm>
          <a:prstGeom prst="rect">
            <a:avLst/>
          </a:prstGeom>
        </p:spPr>
      </p:pic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-4043" y="2346"/>
            <a:ext cx="9149933" cy="6861214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9933" h="6861214">
                <a:moveTo>
                  <a:pt x="0" y="6861214"/>
                </a:moveTo>
                <a:cubicBezTo>
                  <a:pt x="1412" y="4582609"/>
                  <a:pt x="2823" y="2278605"/>
                  <a:pt x="4235" y="0"/>
                </a:cubicBezTo>
                <a:lnTo>
                  <a:pt x="6114999" y="830"/>
                </a:lnTo>
                <a:lnTo>
                  <a:pt x="5301343" y="5758610"/>
                </a:lnTo>
                <a:lnTo>
                  <a:pt x="9149933" y="3948513"/>
                </a:lnTo>
                <a:cubicBezTo>
                  <a:pt x="9145976" y="5316552"/>
                  <a:pt x="9151999" y="5487616"/>
                  <a:pt x="9148042" y="6855655"/>
                </a:cubicBezTo>
                <a:lnTo>
                  <a:pt x="0" y="6861214"/>
                </a:lnTo>
                <a:close/>
              </a:path>
            </a:pathLst>
          </a:custGeom>
          <a:noFill/>
        </p:spPr>
        <p:txBody>
          <a:bodyPr rIns="182880" anchor="t"/>
          <a:lstStyle>
            <a:lvl1pPr algn="l">
              <a:defRPr b="0" i="0" baseline="0">
                <a:latin typeface="+mn-lt"/>
              </a:defRPr>
            </a:lvl1pPr>
          </a:lstStyle>
          <a:p>
            <a:r>
              <a:rPr lang="en-US" dirty="0" err="1" smtClean="0"/>
              <a:t>Inserte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portada</a:t>
            </a:r>
            <a:endParaRPr lang="en-US" dirty="0"/>
          </a:p>
        </p:txBody>
      </p:sp>
      <p:sp>
        <p:nvSpPr>
          <p:cNvPr id="19" name="Título 16"/>
          <p:cNvSpPr>
            <a:spLocks noGrp="1"/>
          </p:cNvSpPr>
          <p:nvPr>
            <p:ph type="title"/>
          </p:nvPr>
        </p:nvSpPr>
        <p:spPr>
          <a:xfrm>
            <a:off x="5995013" y="1387929"/>
            <a:ext cx="2826657" cy="1756959"/>
          </a:xfrm>
        </p:spPr>
        <p:txBody>
          <a:bodyPr anchor="b">
            <a:normAutofit/>
          </a:bodyPr>
          <a:lstStyle>
            <a:lvl1pPr algn="r">
              <a:lnSpc>
                <a:spcPct val="9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468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a una columna y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75307" y="338137"/>
            <a:ext cx="6711493" cy="798300"/>
          </a:xfr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4" name="Marcador de posición de imagen 11"/>
          <p:cNvSpPr>
            <a:spLocks noGrp="1"/>
          </p:cNvSpPr>
          <p:nvPr>
            <p:ph type="pic" sz="quarter" idx="17"/>
          </p:nvPr>
        </p:nvSpPr>
        <p:spPr>
          <a:xfrm>
            <a:off x="5437415" y="4417786"/>
            <a:ext cx="3249385" cy="1427176"/>
          </a:xfrm>
        </p:spPr>
        <p:txBody>
          <a:bodyPr/>
          <a:lstStyle/>
          <a:p>
            <a:endParaRPr lang="es-ES"/>
          </a:p>
        </p:txBody>
      </p:sp>
      <p:sp>
        <p:nvSpPr>
          <p:cNvPr id="17" name="Marcador de posición de imagen 11"/>
          <p:cNvSpPr>
            <a:spLocks noGrp="1"/>
          </p:cNvSpPr>
          <p:nvPr>
            <p:ph type="pic" sz="quarter" idx="18"/>
          </p:nvPr>
        </p:nvSpPr>
        <p:spPr>
          <a:xfrm>
            <a:off x="5437415" y="1318999"/>
            <a:ext cx="3249385" cy="1427176"/>
          </a:xfrm>
        </p:spPr>
        <p:txBody>
          <a:bodyPr/>
          <a:lstStyle/>
          <a:p>
            <a:endParaRPr lang="es-ES"/>
          </a:p>
        </p:txBody>
      </p:sp>
      <p:sp>
        <p:nvSpPr>
          <p:cNvPr id="18" name="Marcador de posición de imagen 11"/>
          <p:cNvSpPr>
            <a:spLocks noGrp="1"/>
          </p:cNvSpPr>
          <p:nvPr>
            <p:ph type="pic" sz="quarter" idx="19"/>
          </p:nvPr>
        </p:nvSpPr>
        <p:spPr>
          <a:xfrm>
            <a:off x="5437415" y="2861142"/>
            <a:ext cx="3249385" cy="1427176"/>
          </a:xfrm>
        </p:spPr>
        <p:txBody>
          <a:bodyPr/>
          <a:lstStyle/>
          <a:p>
            <a:endParaRPr lang="es-E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-21971" y="2501100"/>
            <a:ext cx="1199069" cy="386024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12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 smtClean="0"/>
              <a:t>Inserte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endParaRPr lang="en-US" dirty="0"/>
          </a:p>
        </p:txBody>
      </p:sp>
      <p:sp>
        <p:nvSpPr>
          <p:cNvPr id="20" name="Marcador de contenido 8"/>
          <p:cNvSpPr>
            <a:spLocks noGrp="1"/>
          </p:cNvSpPr>
          <p:nvPr>
            <p:ph sz="quarter" idx="20"/>
          </p:nvPr>
        </p:nvSpPr>
        <p:spPr>
          <a:xfrm>
            <a:off x="1975306" y="1318998"/>
            <a:ext cx="3264354" cy="452596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972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Rectángulo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132" y="630879"/>
            <a:ext cx="2057892" cy="6905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6803" y="6055285"/>
            <a:ext cx="1427839" cy="399795"/>
          </a:xfrm>
          <a:prstGeom prst="rect">
            <a:avLst/>
          </a:prstGeom>
        </p:spPr>
      </p:pic>
      <p:sp>
        <p:nvSpPr>
          <p:cNvPr id="15" name="CuadroTexto 14"/>
          <p:cNvSpPr txBox="1"/>
          <p:nvPr userDrawn="1"/>
        </p:nvSpPr>
        <p:spPr>
          <a:xfrm>
            <a:off x="6311060" y="6039668"/>
            <a:ext cx="162897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s-ES" sz="1400" b="0" u="none" dirty="0" err="1" smtClean="0">
                <a:solidFill>
                  <a:schemeClr val="bg1"/>
                </a:solidFill>
              </a:rPr>
              <a:t>www.uam.es</a:t>
            </a:r>
            <a:endParaRPr lang="es-ES" sz="1400" b="0" u="none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1437" y="6119418"/>
            <a:ext cx="933142" cy="194985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 hasCustomPrompt="1"/>
          </p:nvPr>
        </p:nvSpPr>
        <p:spPr>
          <a:xfrm>
            <a:off x="1084644" y="1931498"/>
            <a:ext cx="3017804" cy="798300"/>
          </a:xfrm>
        </p:spPr>
        <p:txBody>
          <a:bodyPr anchor="ctr">
            <a:norm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¡Gracias!</a:t>
            </a:r>
            <a:endParaRPr lang="es-ES" dirty="0"/>
          </a:p>
        </p:txBody>
      </p:sp>
      <p:sp>
        <p:nvSpPr>
          <p:cNvPr id="17" name="Marcador de texto 20"/>
          <p:cNvSpPr>
            <a:spLocks noGrp="1"/>
          </p:cNvSpPr>
          <p:nvPr>
            <p:ph type="body" sz="quarter" idx="14" hasCustomPrompt="1"/>
          </p:nvPr>
        </p:nvSpPr>
        <p:spPr>
          <a:xfrm>
            <a:off x="1084643" y="4159390"/>
            <a:ext cx="3017805" cy="1476834"/>
          </a:xfrm>
        </p:spPr>
        <p:txBody>
          <a:bodyPr numCol="1" spcCol="360000" anchor="t">
            <a:norm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algn="l" rtl="0"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Dirección 1</a:t>
            </a:r>
            <a:b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Ciudad Universitaria de </a:t>
            </a:r>
            <a:r>
              <a:rPr lang="es-ES_tradnl" sz="12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Cantoblanco</a:t>
            </a:r>
            <a: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28049 Madrid</a:t>
            </a:r>
            <a:b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Tel.: +34 91 497 50 00</a:t>
            </a:r>
            <a:b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s-ES_tradnl" sz="12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informacion.general@uam.es</a:t>
            </a:r>
          </a:p>
          <a:p>
            <a:pPr lvl="0"/>
            <a:endParaRPr lang="es-ES_tradnl" dirty="0" smtClean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5" hasCustomPrompt="1"/>
          </p:nvPr>
        </p:nvSpPr>
        <p:spPr>
          <a:xfrm>
            <a:off x="1084643" y="3260449"/>
            <a:ext cx="3017805" cy="796608"/>
          </a:xfrm>
        </p:spPr>
        <p:txBody>
          <a:bodyPr numCol="1" spcCol="360000" anchor="b">
            <a:norm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+mj-lt"/>
              </a:defRPr>
            </a:lvl1pPr>
          </a:lstStyle>
          <a:p>
            <a:pPr algn="l" rtl="0">
              <a:lnSpc>
                <a:spcPct val="110000"/>
              </a:lnSpc>
            </a:pPr>
            <a:r>
              <a:rPr lang="es-ES_tradnl" sz="1800" b="0" i="0" u="none" strike="noStrike" kern="1200" baseline="0" dirty="0" smtClean="0">
                <a:solidFill>
                  <a:srgbClr val="FFFFFF"/>
                </a:solidFill>
                <a:latin typeface="Cambria"/>
                <a:ea typeface="+mn-ea"/>
                <a:cs typeface="Cambria"/>
              </a:rPr>
              <a:t>Más información:</a:t>
            </a:r>
          </a:p>
        </p:txBody>
      </p:sp>
      <p:sp>
        <p:nvSpPr>
          <p:cNvPr id="22" name="Marcador de texto 20"/>
          <p:cNvSpPr>
            <a:spLocks noGrp="1"/>
          </p:cNvSpPr>
          <p:nvPr>
            <p:ph type="body" sz="quarter" idx="16" hasCustomPrompt="1"/>
          </p:nvPr>
        </p:nvSpPr>
        <p:spPr>
          <a:xfrm>
            <a:off x="4339676" y="4156938"/>
            <a:ext cx="3017805" cy="1479286"/>
          </a:xfrm>
        </p:spPr>
        <p:txBody>
          <a:bodyPr numCol="1" spcCol="360000" anchor="t">
            <a:norm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algn="l" rtl="0"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Dirección 2</a:t>
            </a:r>
            <a:b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Ciudad Universitaria de </a:t>
            </a:r>
            <a:r>
              <a:rPr lang="es-ES_tradnl" sz="12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Cantoblanco</a:t>
            </a:r>
            <a: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28049 Madrid</a:t>
            </a:r>
            <a:b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Tel.: +34 91 497 50 00</a:t>
            </a:r>
            <a:br>
              <a:rPr lang="es-ES_tradnl" sz="12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s-ES_tradnl" sz="1200" b="0" i="0" u="none" strike="noStrike" kern="1200" baseline="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informacion.general@uam.es</a:t>
            </a:r>
          </a:p>
          <a:p>
            <a:pPr lvl="0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91149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-21971" y="2501100"/>
            <a:ext cx="1199069" cy="386024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12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 smtClean="0"/>
              <a:t>Inserte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endParaRPr lang="en-US" dirty="0"/>
          </a:p>
        </p:txBody>
      </p:sp>
      <p:sp>
        <p:nvSpPr>
          <p:cNvPr id="10" name="Marcador de título 1"/>
          <p:cNvSpPr>
            <a:spLocks noGrp="1"/>
          </p:cNvSpPr>
          <p:nvPr>
            <p:ph type="title"/>
          </p:nvPr>
        </p:nvSpPr>
        <p:spPr>
          <a:xfrm>
            <a:off x="1975307" y="338137"/>
            <a:ext cx="6711493" cy="79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5" name="Marcador de contenido 13"/>
          <p:cNvSpPr>
            <a:spLocks noGrp="1"/>
          </p:cNvSpPr>
          <p:nvPr>
            <p:ph sz="quarter" idx="15"/>
          </p:nvPr>
        </p:nvSpPr>
        <p:spPr>
          <a:xfrm>
            <a:off x="1975307" y="1318999"/>
            <a:ext cx="6711493" cy="45259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6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 y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-21971" y="2501100"/>
            <a:ext cx="1199069" cy="386024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12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 smtClean="0"/>
              <a:t>Inserte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endParaRPr lang="en-US" dirty="0"/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21" name="Marcador de pie de página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6" name="Marcador de texto 24"/>
          <p:cNvSpPr>
            <a:spLocks noGrp="1"/>
          </p:cNvSpPr>
          <p:nvPr>
            <p:ph type="body" sz="quarter" idx="18" hasCustomPrompt="1"/>
          </p:nvPr>
        </p:nvSpPr>
        <p:spPr>
          <a:xfrm>
            <a:off x="1975307" y="1447594"/>
            <a:ext cx="3202215" cy="398676"/>
          </a:xfrm>
        </p:spPr>
        <p:txBody>
          <a:bodyPr numCol="1" anchor="b">
            <a:normAutofit/>
          </a:bodyPr>
          <a:lstStyle>
            <a:lvl1pPr marL="0" indent="0">
              <a:buNone/>
              <a:defRPr sz="1800" b="1" i="0">
                <a:solidFill>
                  <a:srgbClr val="00A65C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123.456</a:t>
            </a:r>
          </a:p>
        </p:txBody>
      </p:sp>
      <p:sp>
        <p:nvSpPr>
          <p:cNvPr id="37" name="Marcador de texto 24"/>
          <p:cNvSpPr>
            <a:spLocks noGrp="1"/>
          </p:cNvSpPr>
          <p:nvPr>
            <p:ph type="body" sz="quarter" idx="19" hasCustomPrompt="1"/>
          </p:nvPr>
        </p:nvSpPr>
        <p:spPr>
          <a:xfrm>
            <a:off x="1975307" y="1776668"/>
            <a:ext cx="3202215" cy="398676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Destacado nivel 2</a:t>
            </a:r>
          </a:p>
        </p:txBody>
      </p:sp>
      <p:sp>
        <p:nvSpPr>
          <p:cNvPr id="41" name="Marcador de texto 24"/>
          <p:cNvSpPr>
            <a:spLocks noGrp="1"/>
          </p:cNvSpPr>
          <p:nvPr>
            <p:ph type="body" sz="quarter" idx="22" hasCustomPrompt="1"/>
          </p:nvPr>
        </p:nvSpPr>
        <p:spPr>
          <a:xfrm>
            <a:off x="1975307" y="3933313"/>
            <a:ext cx="3202215" cy="398676"/>
          </a:xfrm>
        </p:spPr>
        <p:txBody>
          <a:bodyPr numCol="1" anchor="b">
            <a:normAutofit/>
          </a:bodyPr>
          <a:lstStyle>
            <a:lvl1pPr marL="0" indent="0">
              <a:buNone/>
              <a:defRPr sz="1800" b="1" i="0">
                <a:solidFill>
                  <a:srgbClr val="00A65C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123.456</a:t>
            </a:r>
          </a:p>
        </p:txBody>
      </p:sp>
      <p:sp>
        <p:nvSpPr>
          <p:cNvPr id="42" name="Marcador de texto 24"/>
          <p:cNvSpPr>
            <a:spLocks noGrp="1"/>
          </p:cNvSpPr>
          <p:nvPr>
            <p:ph type="body" sz="quarter" idx="23" hasCustomPrompt="1"/>
          </p:nvPr>
        </p:nvSpPr>
        <p:spPr>
          <a:xfrm>
            <a:off x="1975307" y="4262387"/>
            <a:ext cx="3202215" cy="398676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Destacado nivel 2</a:t>
            </a:r>
          </a:p>
        </p:txBody>
      </p:sp>
      <p:sp>
        <p:nvSpPr>
          <p:cNvPr id="43" name="Marcador de texto 24"/>
          <p:cNvSpPr>
            <a:spLocks noGrp="1"/>
          </p:cNvSpPr>
          <p:nvPr>
            <p:ph type="body" sz="quarter" idx="24" hasCustomPrompt="1"/>
          </p:nvPr>
        </p:nvSpPr>
        <p:spPr>
          <a:xfrm>
            <a:off x="1975307" y="5011419"/>
            <a:ext cx="3202215" cy="398676"/>
          </a:xfrm>
        </p:spPr>
        <p:txBody>
          <a:bodyPr numCol="1" anchor="b">
            <a:normAutofit/>
          </a:bodyPr>
          <a:lstStyle>
            <a:lvl1pPr marL="0" indent="0">
              <a:buNone/>
              <a:defRPr sz="1800" b="1" i="0">
                <a:solidFill>
                  <a:srgbClr val="00A65C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Destacado nivel 1</a:t>
            </a:r>
          </a:p>
        </p:txBody>
      </p:sp>
      <p:sp>
        <p:nvSpPr>
          <p:cNvPr id="44" name="Marcador de texto 24"/>
          <p:cNvSpPr>
            <a:spLocks noGrp="1"/>
          </p:cNvSpPr>
          <p:nvPr>
            <p:ph type="body" sz="quarter" idx="25" hasCustomPrompt="1"/>
          </p:nvPr>
        </p:nvSpPr>
        <p:spPr>
          <a:xfrm>
            <a:off x="1975307" y="5340493"/>
            <a:ext cx="3202215" cy="398676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Destacado nivel 2</a:t>
            </a:r>
          </a:p>
        </p:txBody>
      </p:sp>
      <p:sp>
        <p:nvSpPr>
          <p:cNvPr id="46" name="Marcador de texto 24"/>
          <p:cNvSpPr>
            <a:spLocks noGrp="1"/>
          </p:cNvSpPr>
          <p:nvPr>
            <p:ph type="body" sz="quarter" idx="26" hasCustomPrompt="1"/>
          </p:nvPr>
        </p:nvSpPr>
        <p:spPr>
          <a:xfrm>
            <a:off x="2447022" y="2001192"/>
            <a:ext cx="2730500" cy="398676"/>
          </a:xfrm>
        </p:spPr>
        <p:txBody>
          <a:bodyPr numCol="1" anchor="b">
            <a:normAutofit/>
          </a:bodyPr>
          <a:lstStyle>
            <a:lvl1pPr marL="0" indent="0">
              <a:buNone/>
              <a:defRPr sz="1400" b="0" i="0">
                <a:solidFill>
                  <a:srgbClr val="00A65C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12.345</a:t>
            </a:r>
          </a:p>
        </p:txBody>
      </p:sp>
      <p:sp>
        <p:nvSpPr>
          <p:cNvPr id="47" name="Marcador de texto 24"/>
          <p:cNvSpPr>
            <a:spLocks noGrp="1"/>
          </p:cNvSpPr>
          <p:nvPr>
            <p:ph type="body" sz="quarter" idx="27" hasCustomPrompt="1"/>
          </p:nvPr>
        </p:nvSpPr>
        <p:spPr>
          <a:xfrm>
            <a:off x="2447021" y="2293982"/>
            <a:ext cx="2730501" cy="398676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 b="0" i="0" baseline="0">
                <a:solidFill>
                  <a:srgbClr val="9C9DA0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err="1" smtClean="0"/>
              <a:t>Destacado nivel 4</a:t>
            </a:r>
            <a:endParaRPr lang="es-ES_tradnl" dirty="0" smtClean="0"/>
          </a:p>
        </p:txBody>
      </p:sp>
      <p:sp>
        <p:nvSpPr>
          <p:cNvPr id="48" name="Marcador de texto 24"/>
          <p:cNvSpPr>
            <a:spLocks noGrp="1"/>
          </p:cNvSpPr>
          <p:nvPr>
            <p:ph type="body" sz="quarter" idx="28" hasCustomPrompt="1"/>
          </p:nvPr>
        </p:nvSpPr>
        <p:spPr>
          <a:xfrm>
            <a:off x="2447022" y="2642895"/>
            <a:ext cx="2730500" cy="398676"/>
          </a:xfrm>
        </p:spPr>
        <p:txBody>
          <a:bodyPr numCol="1" anchor="b">
            <a:normAutofit/>
          </a:bodyPr>
          <a:lstStyle>
            <a:lvl1pPr marL="0" indent="0">
              <a:buNone/>
              <a:defRPr sz="1400" b="0" i="0">
                <a:solidFill>
                  <a:srgbClr val="00A65C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Destacado nivel 3</a:t>
            </a:r>
          </a:p>
        </p:txBody>
      </p:sp>
      <p:sp>
        <p:nvSpPr>
          <p:cNvPr id="49" name="Marcador de texto 24"/>
          <p:cNvSpPr>
            <a:spLocks noGrp="1"/>
          </p:cNvSpPr>
          <p:nvPr>
            <p:ph type="body" sz="quarter" idx="29" hasCustomPrompt="1"/>
          </p:nvPr>
        </p:nvSpPr>
        <p:spPr>
          <a:xfrm>
            <a:off x="2447022" y="2926614"/>
            <a:ext cx="2730500" cy="398676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 b="0" i="0" baseline="0">
                <a:solidFill>
                  <a:srgbClr val="9C9DA0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err="1" smtClean="0"/>
              <a:t>Destacado nivel 4</a:t>
            </a:r>
            <a:endParaRPr lang="es-ES_tradnl" dirty="0" smtClean="0"/>
          </a:p>
        </p:txBody>
      </p:sp>
      <p:sp>
        <p:nvSpPr>
          <p:cNvPr id="82" name="Marcador de texto 24"/>
          <p:cNvSpPr>
            <a:spLocks noGrp="1"/>
          </p:cNvSpPr>
          <p:nvPr>
            <p:ph type="body" sz="quarter" idx="30" hasCustomPrompt="1"/>
          </p:nvPr>
        </p:nvSpPr>
        <p:spPr>
          <a:xfrm>
            <a:off x="5497881" y="1447594"/>
            <a:ext cx="3202215" cy="398676"/>
          </a:xfrm>
        </p:spPr>
        <p:txBody>
          <a:bodyPr numCol="1" anchor="b">
            <a:normAutofit/>
          </a:bodyPr>
          <a:lstStyle>
            <a:lvl1pPr marL="0" indent="0">
              <a:buNone/>
              <a:defRPr sz="1800" b="1" i="0" baseline="0">
                <a:solidFill>
                  <a:srgbClr val="00A65C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Destacado nivel 1</a:t>
            </a:r>
          </a:p>
        </p:txBody>
      </p:sp>
      <p:sp>
        <p:nvSpPr>
          <p:cNvPr id="83" name="Marcador de texto 24"/>
          <p:cNvSpPr>
            <a:spLocks noGrp="1"/>
          </p:cNvSpPr>
          <p:nvPr>
            <p:ph type="body" sz="quarter" idx="31" hasCustomPrompt="1"/>
          </p:nvPr>
        </p:nvSpPr>
        <p:spPr>
          <a:xfrm>
            <a:off x="5497881" y="1776668"/>
            <a:ext cx="3202215" cy="398676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Destacado nivel 2</a:t>
            </a:r>
          </a:p>
        </p:txBody>
      </p:sp>
      <p:sp>
        <p:nvSpPr>
          <p:cNvPr id="84" name="Marcador de texto 24"/>
          <p:cNvSpPr>
            <a:spLocks noGrp="1"/>
          </p:cNvSpPr>
          <p:nvPr>
            <p:ph type="body" sz="quarter" idx="32" hasCustomPrompt="1"/>
          </p:nvPr>
        </p:nvSpPr>
        <p:spPr>
          <a:xfrm>
            <a:off x="5497881" y="3933313"/>
            <a:ext cx="3202215" cy="398676"/>
          </a:xfrm>
        </p:spPr>
        <p:txBody>
          <a:bodyPr numCol="1" anchor="b">
            <a:normAutofit/>
          </a:bodyPr>
          <a:lstStyle>
            <a:lvl1pPr marL="0" indent="0">
              <a:buNone/>
              <a:defRPr sz="1800" b="1" i="0">
                <a:solidFill>
                  <a:srgbClr val="00A65C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231.456</a:t>
            </a:r>
          </a:p>
        </p:txBody>
      </p:sp>
      <p:sp>
        <p:nvSpPr>
          <p:cNvPr id="85" name="Marcador de texto 24"/>
          <p:cNvSpPr>
            <a:spLocks noGrp="1"/>
          </p:cNvSpPr>
          <p:nvPr>
            <p:ph type="body" sz="quarter" idx="33" hasCustomPrompt="1"/>
          </p:nvPr>
        </p:nvSpPr>
        <p:spPr>
          <a:xfrm>
            <a:off x="5497881" y="4262387"/>
            <a:ext cx="3202215" cy="398676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Destacado nivel 2</a:t>
            </a:r>
          </a:p>
        </p:txBody>
      </p:sp>
      <p:sp>
        <p:nvSpPr>
          <p:cNvPr id="86" name="Marcador de texto 24"/>
          <p:cNvSpPr>
            <a:spLocks noGrp="1"/>
          </p:cNvSpPr>
          <p:nvPr>
            <p:ph type="body" sz="quarter" idx="34" hasCustomPrompt="1"/>
          </p:nvPr>
        </p:nvSpPr>
        <p:spPr>
          <a:xfrm>
            <a:off x="5497881" y="5011419"/>
            <a:ext cx="3202215" cy="398676"/>
          </a:xfrm>
        </p:spPr>
        <p:txBody>
          <a:bodyPr numCol="1" anchor="b">
            <a:normAutofit/>
          </a:bodyPr>
          <a:lstStyle>
            <a:lvl1pPr marL="0" indent="0">
              <a:buNone/>
              <a:defRPr sz="1800" b="1" i="0">
                <a:solidFill>
                  <a:srgbClr val="00A65C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321.654</a:t>
            </a:r>
          </a:p>
        </p:txBody>
      </p:sp>
      <p:sp>
        <p:nvSpPr>
          <p:cNvPr id="87" name="Marcador de texto 24"/>
          <p:cNvSpPr>
            <a:spLocks noGrp="1"/>
          </p:cNvSpPr>
          <p:nvPr>
            <p:ph type="body" sz="quarter" idx="35" hasCustomPrompt="1"/>
          </p:nvPr>
        </p:nvSpPr>
        <p:spPr>
          <a:xfrm>
            <a:off x="5497881" y="5340493"/>
            <a:ext cx="3202215" cy="398676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Destacado nivel 2</a:t>
            </a:r>
          </a:p>
        </p:txBody>
      </p:sp>
      <p:sp>
        <p:nvSpPr>
          <p:cNvPr id="88" name="Marcador de texto 24"/>
          <p:cNvSpPr>
            <a:spLocks noGrp="1"/>
          </p:cNvSpPr>
          <p:nvPr>
            <p:ph type="body" sz="quarter" idx="36" hasCustomPrompt="1"/>
          </p:nvPr>
        </p:nvSpPr>
        <p:spPr>
          <a:xfrm>
            <a:off x="5969596" y="2001192"/>
            <a:ext cx="2730500" cy="398676"/>
          </a:xfrm>
        </p:spPr>
        <p:txBody>
          <a:bodyPr numCol="1" anchor="b">
            <a:normAutofit/>
          </a:bodyPr>
          <a:lstStyle>
            <a:lvl1pPr marL="0" indent="0">
              <a:buNone/>
              <a:defRPr sz="1400" b="0" i="0">
                <a:solidFill>
                  <a:srgbClr val="00A65C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12.345</a:t>
            </a:r>
          </a:p>
        </p:txBody>
      </p:sp>
      <p:sp>
        <p:nvSpPr>
          <p:cNvPr id="89" name="Marcador de texto 24"/>
          <p:cNvSpPr>
            <a:spLocks noGrp="1"/>
          </p:cNvSpPr>
          <p:nvPr>
            <p:ph type="body" sz="quarter" idx="37" hasCustomPrompt="1"/>
          </p:nvPr>
        </p:nvSpPr>
        <p:spPr>
          <a:xfrm>
            <a:off x="5969595" y="2293982"/>
            <a:ext cx="2730501" cy="398676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 b="0" i="0" baseline="0">
                <a:solidFill>
                  <a:srgbClr val="9C9DA0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err="1" smtClean="0"/>
              <a:t>Destacado nivel 4</a:t>
            </a:r>
            <a:endParaRPr lang="es-ES_tradnl" dirty="0" smtClean="0"/>
          </a:p>
        </p:txBody>
      </p:sp>
      <p:sp>
        <p:nvSpPr>
          <p:cNvPr id="90" name="Marcador de texto 24"/>
          <p:cNvSpPr>
            <a:spLocks noGrp="1"/>
          </p:cNvSpPr>
          <p:nvPr>
            <p:ph type="body" sz="quarter" idx="38" hasCustomPrompt="1"/>
          </p:nvPr>
        </p:nvSpPr>
        <p:spPr>
          <a:xfrm>
            <a:off x="5969596" y="2642895"/>
            <a:ext cx="2730500" cy="398676"/>
          </a:xfrm>
        </p:spPr>
        <p:txBody>
          <a:bodyPr numCol="1" anchor="b">
            <a:normAutofit/>
          </a:bodyPr>
          <a:lstStyle>
            <a:lvl1pPr marL="0" indent="0">
              <a:buNone/>
              <a:defRPr sz="1400" b="0" i="0">
                <a:solidFill>
                  <a:srgbClr val="00A65C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smtClean="0"/>
              <a:t>65.321</a:t>
            </a:r>
          </a:p>
        </p:txBody>
      </p:sp>
      <p:sp>
        <p:nvSpPr>
          <p:cNvPr id="91" name="Marcador de texto 24"/>
          <p:cNvSpPr>
            <a:spLocks noGrp="1"/>
          </p:cNvSpPr>
          <p:nvPr>
            <p:ph type="body" sz="quarter" idx="39" hasCustomPrompt="1"/>
          </p:nvPr>
        </p:nvSpPr>
        <p:spPr>
          <a:xfrm>
            <a:off x="5969596" y="2926614"/>
            <a:ext cx="2730500" cy="398676"/>
          </a:xfrm>
        </p:spPr>
        <p:txBody>
          <a:bodyPr numCol="1" anchor="t">
            <a:normAutofit/>
          </a:bodyPr>
          <a:lstStyle>
            <a:lvl1pPr marL="0" indent="0">
              <a:buNone/>
              <a:defRPr sz="1200" b="0" i="0" baseline="0">
                <a:solidFill>
                  <a:srgbClr val="9C9DA0"/>
                </a:solidFill>
                <a:latin typeface="+mn-lt"/>
                <a:cs typeface="Calibri"/>
              </a:defRPr>
            </a:lvl1pPr>
            <a:lvl5pPr marL="1571400" indent="0">
              <a:buNone/>
              <a:defRPr/>
            </a:lvl5pPr>
          </a:lstStyle>
          <a:p>
            <a:pPr lvl="0"/>
            <a:r>
              <a:rPr lang="es-ES_tradnl" dirty="0" err="1" smtClean="0"/>
              <a:t>Destacado nivel 4</a:t>
            </a:r>
            <a:endParaRPr lang="es-ES_tradnl" dirty="0" smtClean="0"/>
          </a:p>
        </p:txBody>
      </p:sp>
      <p:sp>
        <p:nvSpPr>
          <p:cNvPr id="28" name="Título 92"/>
          <p:cNvSpPr>
            <a:spLocks noGrp="1"/>
          </p:cNvSpPr>
          <p:nvPr>
            <p:ph type="title"/>
          </p:nvPr>
        </p:nvSpPr>
        <p:spPr>
          <a:xfrm>
            <a:off x="1975307" y="338137"/>
            <a:ext cx="6724789" cy="798300"/>
          </a:xfr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053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pantalla comp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fecha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21" name="Marcador de pie de página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48457" y="-6727"/>
            <a:ext cx="8201428" cy="6371694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9153928"/>
              <a:gd name="connsiteY0" fmla="*/ 6869456 h 6869456"/>
              <a:gd name="connsiteX1" fmla="*/ 4235 w 9153928"/>
              <a:gd name="connsiteY1" fmla="*/ 8242 h 6869456"/>
              <a:gd name="connsiteX2" fmla="*/ 9153928 w 9153928"/>
              <a:gd name="connsiteY2" fmla="*/ 0 h 6869456"/>
              <a:gd name="connsiteX3" fmla="*/ 9148042 w 9153928"/>
              <a:gd name="connsiteY3" fmla="*/ 6863897 h 6869456"/>
              <a:gd name="connsiteX4" fmla="*/ 0 w 9153928"/>
              <a:gd name="connsiteY4" fmla="*/ 6869456 h 6869456"/>
              <a:gd name="connsiteX0" fmla="*/ 0 w 9153928"/>
              <a:gd name="connsiteY0" fmla="*/ 6869456 h 6869456"/>
              <a:gd name="connsiteX1" fmla="*/ 4235 w 9153928"/>
              <a:gd name="connsiteY1" fmla="*/ 8242 h 6869456"/>
              <a:gd name="connsiteX2" fmla="*/ 9153928 w 9153928"/>
              <a:gd name="connsiteY2" fmla="*/ 0 h 6869456"/>
              <a:gd name="connsiteX3" fmla="*/ 9148042 w 9153928"/>
              <a:gd name="connsiteY3" fmla="*/ 6863897 h 6869456"/>
              <a:gd name="connsiteX4" fmla="*/ 0 w 9153928"/>
              <a:gd name="connsiteY4" fmla="*/ 6869456 h 6869456"/>
              <a:gd name="connsiteX0" fmla="*/ 0 w 9153928"/>
              <a:gd name="connsiteY0" fmla="*/ 6869456 h 6869456"/>
              <a:gd name="connsiteX1" fmla="*/ 1401235 w 9153928"/>
              <a:gd name="connsiteY1" fmla="*/ 8242 h 6869456"/>
              <a:gd name="connsiteX2" fmla="*/ 9153928 w 9153928"/>
              <a:gd name="connsiteY2" fmla="*/ 0 h 6869456"/>
              <a:gd name="connsiteX3" fmla="*/ 9148042 w 9153928"/>
              <a:gd name="connsiteY3" fmla="*/ 6863897 h 6869456"/>
              <a:gd name="connsiteX4" fmla="*/ 0 w 9153928"/>
              <a:gd name="connsiteY4" fmla="*/ 6869456 h 6869456"/>
              <a:gd name="connsiteX0" fmla="*/ 0 w 8201428"/>
              <a:gd name="connsiteY0" fmla="*/ 6361456 h 6863897"/>
              <a:gd name="connsiteX1" fmla="*/ 448735 w 8201428"/>
              <a:gd name="connsiteY1" fmla="*/ 8242 h 6863897"/>
              <a:gd name="connsiteX2" fmla="*/ 8201428 w 8201428"/>
              <a:gd name="connsiteY2" fmla="*/ 0 h 6863897"/>
              <a:gd name="connsiteX3" fmla="*/ 8195542 w 8201428"/>
              <a:gd name="connsiteY3" fmla="*/ 6863897 h 6863897"/>
              <a:gd name="connsiteX4" fmla="*/ 0 w 8201428"/>
              <a:gd name="connsiteY4" fmla="*/ 6361456 h 6863897"/>
              <a:gd name="connsiteX0" fmla="*/ 0 w 8201428"/>
              <a:gd name="connsiteY0" fmla="*/ 6361456 h 6374040"/>
              <a:gd name="connsiteX1" fmla="*/ 448735 w 8201428"/>
              <a:gd name="connsiteY1" fmla="*/ 8242 h 6374040"/>
              <a:gd name="connsiteX2" fmla="*/ 8201428 w 8201428"/>
              <a:gd name="connsiteY2" fmla="*/ 0 h 6374040"/>
              <a:gd name="connsiteX3" fmla="*/ 8186471 w 8201428"/>
              <a:gd name="connsiteY3" fmla="*/ 6374040 h 6374040"/>
              <a:gd name="connsiteX4" fmla="*/ 0 w 8201428"/>
              <a:gd name="connsiteY4" fmla="*/ 6361456 h 6374040"/>
              <a:gd name="connsiteX0" fmla="*/ 0 w 8201428"/>
              <a:gd name="connsiteY0" fmla="*/ 6361456 h 6374040"/>
              <a:gd name="connsiteX1" fmla="*/ 448735 w 8201428"/>
              <a:gd name="connsiteY1" fmla="*/ 8242 h 6374040"/>
              <a:gd name="connsiteX2" fmla="*/ 8201428 w 8201428"/>
              <a:gd name="connsiteY2" fmla="*/ 0 h 6374040"/>
              <a:gd name="connsiteX3" fmla="*/ 8186471 w 8201428"/>
              <a:gd name="connsiteY3" fmla="*/ 6374040 h 6374040"/>
              <a:gd name="connsiteX4" fmla="*/ 0 w 8201428"/>
              <a:gd name="connsiteY4" fmla="*/ 6361456 h 6374040"/>
              <a:gd name="connsiteX0" fmla="*/ 0 w 8201428"/>
              <a:gd name="connsiteY0" fmla="*/ 6361456 h 6374040"/>
              <a:gd name="connsiteX1" fmla="*/ 448735 w 8201428"/>
              <a:gd name="connsiteY1" fmla="*/ 8242 h 6374040"/>
              <a:gd name="connsiteX2" fmla="*/ 8201428 w 8201428"/>
              <a:gd name="connsiteY2" fmla="*/ 0 h 6374040"/>
              <a:gd name="connsiteX3" fmla="*/ 8186471 w 8201428"/>
              <a:gd name="connsiteY3" fmla="*/ 6374040 h 6374040"/>
              <a:gd name="connsiteX4" fmla="*/ 0 w 8201428"/>
              <a:gd name="connsiteY4" fmla="*/ 6361456 h 6374040"/>
              <a:gd name="connsiteX0" fmla="*/ 0 w 8201428"/>
              <a:gd name="connsiteY0" fmla="*/ 6362285 h 6374869"/>
              <a:gd name="connsiteX1" fmla="*/ 884164 w 8201428"/>
              <a:gd name="connsiteY1" fmla="*/ 0 h 6374869"/>
              <a:gd name="connsiteX2" fmla="*/ 8201428 w 8201428"/>
              <a:gd name="connsiteY2" fmla="*/ 829 h 6374869"/>
              <a:gd name="connsiteX3" fmla="*/ 8186471 w 8201428"/>
              <a:gd name="connsiteY3" fmla="*/ 6374869 h 6374869"/>
              <a:gd name="connsiteX4" fmla="*/ 0 w 8201428"/>
              <a:gd name="connsiteY4" fmla="*/ 6362285 h 6374869"/>
              <a:gd name="connsiteX0" fmla="*/ 0 w 8201428"/>
              <a:gd name="connsiteY0" fmla="*/ 6362285 h 6374869"/>
              <a:gd name="connsiteX1" fmla="*/ 466878 w 8201428"/>
              <a:gd name="connsiteY1" fmla="*/ 0 h 6374869"/>
              <a:gd name="connsiteX2" fmla="*/ 8201428 w 8201428"/>
              <a:gd name="connsiteY2" fmla="*/ 829 h 6374869"/>
              <a:gd name="connsiteX3" fmla="*/ 8186471 w 8201428"/>
              <a:gd name="connsiteY3" fmla="*/ 6374869 h 6374869"/>
              <a:gd name="connsiteX4" fmla="*/ 0 w 8201428"/>
              <a:gd name="connsiteY4" fmla="*/ 6362285 h 6374869"/>
              <a:gd name="connsiteX0" fmla="*/ 0 w 8201428"/>
              <a:gd name="connsiteY0" fmla="*/ 6362285 h 6371694"/>
              <a:gd name="connsiteX1" fmla="*/ 466878 w 8201428"/>
              <a:gd name="connsiteY1" fmla="*/ 0 h 6371694"/>
              <a:gd name="connsiteX2" fmla="*/ 8201428 w 8201428"/>
              <a:gd name="connsiteY2" fmla="*/ 829 h 6371694"/>
              <a:gd name="connsiteX3" fmla="*/ 8195996 w 8201428"/>
              <a:gd name="connsiteY3" fmla="*/ 6371694 h 6371694"/>
              <a:gd name="connsiteX4" fmla="*/ 0 w 8201428"/>
              <a:gd name="connsiteY4" fmla="*/ 6362285 h 637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28" h="6371694">
                <a:moveTo>
                  <a:pt x="0" y="6362285"/>
                </a:moveTo>
                <a:lnTo>
                  <a:pt x="466878" y="0"/>
                </a:lnTo>
                <a:lnTo>
                  <a:pt x="8201428" y="829"/>
                </a:lnTo>
                <a:cubicBezTo>
                  <a:pt x="8196442" y="2125509"/>
                  <a:pt x="8200982" y="4247014"/>
                  <a:pt x="8195996" y="6371694"/>
                </a:cubicBezTo>
                <a:lnTo>
                  <a:pt x="0" y="6362285"/>
                </a:lnTo>
                <a:close/>
              </a:path>
            </a:pathLst>
          </a:custGeom>
          <a:noFill/>
        </p:spPr>
        <p:txBody>
          <a:bodyPr rIns="182880" anchor="t"/>
          <a:lstStyle>
            <a:lvl1pPr marL="171450" indent="-171450" algn="ctr">
              <a:buFont typeface="Arial"/>
              <a:buChar char="•"/>
              <a:defRPr b="0" i="0" baseline="0">
                <a:latin typeface="+mn-lt"/>
              </a:defRPr>
            </a:lvl1pPr>
          </a:lstStyle>
          <a:p>
            <a:r>
              <a:rPr lang="en-US" dirty="0" err="1" smtClean="0"/>
              <a:t>Inserte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r>
              <a:rPr lang="en-US" dirty="0" smtClean="0"/>
              <a:t> al </a:t>
            </a:r>
            <a:r>
              <a:rPr lang="en-US" dirty="0" err="1" smtClean="0"/>
              <a:t>ancho</a:t>
            </a:r>
            <a:r>
              <a:rPr lang="en-US" dirty="0" smtClean="0"/>
              <a:t> de </a:t>
            </a:r>
            <a:r>
              <a:rPr lang="en-US" dirty="0" err="1" smtClean="0"/>
              <a:t>página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8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ángulo 9"/>
          <p:cNvSpPr/>
          <p:nvPr userDrawn="1"/>
        </p:nvSpPr>
        <p:spPr>
          <a:xfrm>
            <a:off x="0" y="0"/>
            <a:ext cx="9144000" cy="635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9"/>
          <p:cNvSpPr/>
          <p:nvPr userDrawn="1"/>
        </p:nvSpPr>
        <p:spPr>
          <a:xfrm>
            <a:off x="3817846" y="0"/>
            <a:ext cx="1415143" cy="6365422"/>
          </a:xfrm>
          <a:custGeom>
            <a:avLst/>
            <a:gdLst>
              <a:gd name="connsiteX0" fmla="*/ 0 w 1079500"/>
              <a:gd name="connsiteY0" fmla="*/ 0 h 6356351"/>
              <a:gd name="connsiteX1" fmla="*/ 1079500 w 1079500"/>
              <a:gd name="connsiteY1" fmla="*/ 0 h 6356351"/>
              <a:gd name="connsiteX2" fmla="*/ 1079500 w 1079500"/>
              <a:gd name="connsiteY2" fmla="*/ 6356351 h 6356351"/>
              <a:gd name="connsiteX3" fmla="*/ 0 w 1079500"/>
              <a:gd name="connsiteY3" fmla="*/ 6356351 h 6356351"/>
              <a:gd name="connsiteX4" fmla="*/ 0 w 1079500"/>
              <a:gd name="connsiteY4" fmla="*/ 0 h 6356351"/>
              <a:gd name="connsiteX0" fmla="*/ 0 w 1360715"/>
              <a:gd name="connsiteY0" fmla="*/ 0 h 6356351"/>
              <a:gd name="connsiteX1" fmla="*/ 1360715 w 1360715"/>
              <a:gd name="connsiteY1" fmla="*/ 0 h 6356351"/>
              <a:gd name="connsiteX2" fmla="*/ 1079500 w 1360715"/>
              <a:gd name="connsiteY2" fmla="*/ 6356351 h 6356351"/>
              <a:gd name="connsiteX3" fmla="*/ 0 w 1360715"/>
              <a:gd name="connsiteY3" fmla="*/ 6356351 h 6356351"/>
              <a:gd name="connsiteX4" fmla="*/ 0 w 1360715"/>
              <a:gd name="connsiteY4" fmla="*/ 0 h 6356351"/>
              <a:gd name="connsiteX0" fmla="*/ 0 w 1360715"/>
              <a:gd name="connsiteY0" fmla="*/ 0 h 6356351"/>
              <a:gd name="connsiteX1" fmla="*/ 1360715 w 1360715"/>
              <a:gd name="connsiteY1" fmla="*/ 0 h 6356351"/>
              <a:gd name="connsiteX2" fmla="*/ 625929 w 1360715"/>
              <a:gd name="connsiteY2" fmla="*/ 6356351 h 6356351"/>
              <a:gd name="connsiteX3" fmla="*/ 0 w 1360715"/>
              <a:gd name="connsiteY3" fmla="*/ 6356351 h 6356351"/>
              <a:gd name="connsiteX4" fmla="*/ 0 w 1360715"/>
              <a:gd name="connsiteY4" fmla="*/ 0 h 6356351"/>
              <a:gd name="connsiteX0" fmla="*/ 0 w 907144"/>
              <a:gd name="connsiteY0" fmla="*/ 0 h 6356351"/>
              <a:gd name="connsiteX1" fmla="*/ 907144 w 907144"/>
              <a:gd name="connsiteY1" fmla="*/ 0 h 6356351"/>
              <a:gd name="connsiteX2" fmla="*/ 625929 w 907144"/>
              <a:gd name="connsiteY2" fmla="*/ 6356351 h 6356351"/>
              <a:gd name="connsiteX3" fmla="*/ 0 w 907144"/>
              <a:gd name="connsiteY3" fmla="*/ 6356351 h 6356351"/>
              <a:gd name="connsiteX4" fmla="*/ 0 w 907144"/>
              <a:gd name="connsiteY4" fmla="*/ 0 h 6356351"/>
              <a:gd name="connsiteX0" fmla="*/ 0 w 907144"/>
              <a:gd name="connsiteY0" fmla="*/ 0 h 6365422"/>
              <a:gd name="connsiteX1" fmla="*/ 907144 w 907144"/>
              <a:gd name="connsiteY1" fmla="*/ 0 h 6365422"/>
              <a:gd name="connsiteX2" fmla="*/ 780143 w 907144"/>
              <a:gd name="connsiteY2" fmla="*/ 6365422 h 6365422"/>
              <a:gd name="connsiteX3" fmla="*/ 0 w 907144"/>
              <a:gd name="connsiteY3" fmla="*/ 6356351 h 6365422"/>
              <a:gd name="connsiteX4" fmla="*/ 0 w 907144"/>
              <a:gd name="connsiteY4" fmla="*/ 0 h 6365422"/>
              <a:gd name="connsiteX0" fmla="*/ 0 w 1161144"/>
              <a:gd name="connsiteY0" fmla="*/ 0 h 6365422"/>
              <a:gd name="connsiteX1" fmla="*/ 1161144 w 1161144"/>
              <a:gd name="connsiteY1" fmla="*/ 0 h 6365422"/>
              <a:gd name="connsiteX2" fmla="*/ 780143 w 1161144"/>
              <a:gd name="connsiteY2" fmla="*/ 6365422 h 6365422"/>
              <a:gd name="connsiteX3" fmla="*/ 0 w 1161144"/>
              <a:gd name="connsiteY3" fmla="*/ 6356351 h 6365422"/>
              <a:gd name="connsiteX4" fmla="*/ 0 w 1161144"/>
              <a:gd name="connsiteY4" fmla="*/ 0 h 6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144" h="6365422">
                <a:moveTo>
                  <a:pt x="0" y="0"/>
                </a:moveTo>
                <a:lnTo>
                  <a:pt x="1161144" y="0"/>
                </a:lnTo>
                <a:lnTo>
                  <a:pt x="780143" y="6365422"/>
                </a:lnTo>
                <a:lnTo>
                  <a:pt x="0" y="6356351"/>
                </a:lnTo>
                <a:lnTo>
                  <a:pt x="0" y="0"/>
                </a:lnTo>
                <a:close/>
              </a:path>
            </a:pathLst>
          </a:custGeom>
          <a:solidFill>
            <a:srgbClr val="00A6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 userDrawn="1"/>
        </p:nvSpPr>
        <p:spPr>
          <a:xfrm>
            <a:off x="0" y="0"/>
            <a:ext cx="3949151" cy="6356349"/>
          </a:xfrm>
          <a:prstGeom prst="rect">
            <a:avLst/>
          </a:prstGeom>
          <a:solidFill>
            <a:srgbClr val="00A6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983" y="338137"/>
            <a:ext cx="1019814" cy="342219"/>
          </a:xfrm>
          <a:prstGeom prst="rect">
            <a:avLst/>
          </a:prstGeom>
        </p:spPr>
      </p:pic>
      <p:sp>
        <p:nvSpPr>
          <p:cNvPr id="19" name="Título 17"/>
          <p:cNvSpPr>
            <a:spLocks noGrp="1"/>
          </p:cNvSpPr>
          <p:nvPr>
            <p:ph type="title" hasCustomPrompt="1"/>
          </p:nvPr>
        </p:nvSpPr>
        <p:spPr>
          <a:xfrm>
            <a:off x="1975307" y="1342168"/>
            <a:ext cx="2816384" cy="180272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000" b="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 de portadilla</a:t>
            </a:r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3"/>
          </p:nvPr>
        </p:nvSpPr>
        <p:spPr>
          <a:xfrm>
            <a:off x="1975307" y="3302454"/>
            <a:ext cx="2642053" cy="175940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762045" y="-6975"/>
            <a:ext cx="4392753" cy="6371444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  <a:gd name="connsiteX0" fmla="*/ 0 w 1196241"/>
              <a:gd name="connsiteY0" fmla="*/ 6362372 h 6363324"/>
              <a:gd name="connsiteX1" fmla="*/ 17133 w 1196241"/>
              <a:gd name="connsiteY1" fmla="*/ 2503084 h 6363324"/>
              <a:gd name="connsiteX2" fmla="*/ 1196241 w 1196241"/>
              <a:gd name="connsiteY2" fmla="*/ 0 h 6363324"/>
              <a:gd name="connsiteX3" fmla="*/ 976196 w 1196241"/>
              <a:gd name="connsiteY3" fmla="*/ 6363324 h 6363324"/>
              <a:gd name="connsiteX4" fmla="*/ 0 w 1196241"/>
              <a:gd name="connsiteY4" fmla="*/ 6362372 h 6363324"/>
              <a:gd name="connsiteX0" fmla="*/ 0 w 1202435"/>
              <a:gd name="connsiteY0" fmla="*/ 6362372 h 6363324"/>
              <a:gd name="connsiteX1" fmla="*/ 17133 w 1202435"/>
              <a:gd name="connsiteY1" fmla="*/ 2503084 h 6363324"/>
              <a:gd name="connsiteX2" fmla="*/ 1196241 w 1202435"/>
              <a:gd name="connsiteY2" fmla="*/ 0 h 6363324"/>
              <a:gd name="connsiteX3" fmla="*/ 1202435 w 1202435"/>
              <a:gd name="connsiteY3" fmla="*/ 6363324 h 6363324"/>
              <a:gd name="connsiteX4" fmla="*/ 0 w 1202435"/>
              <a:gd name="connsiteY4" fmla="*/ 6362372 h 6363324"/>
              <a:gd name="connsiteX0" fmla="*/ 19693 w 1222128"/>
              <a:gd name="connsiteY0" fmla="*/ 6363002 h 6363954"/>
              <a:gd name="connsiteX1" fmla="*/ 62 w 1222128"/>
              <a:gd name="connsiteY1" fmla="*/ 0 h 6363954"/>
              <a:gd name="connsiteX2" fmla="*/ 1215934 w 1222128"/>
              <a:gd name="connsiteY2" fmla="*/ 630 h 6363954"/>
              <a:gd name="connsiteX3" fmla="*/ 1222128 w 1222128"/>
              <a:gd name="connsiteY3" fmla="*/ 6363954 h 6363954"/>
              <a:gd name="connsiteX4" fmla="*/ 19693 w 1222128"/>
              <a:gd name="connsiteY4" fmla="*/ 6363002 h 6363954"/>
              <a:gd name="connsiteX0" fmla="*/ 0 w 1366459"/>
              <a:gd name="connsiteY0" fmla="*/ 6372074 h 6372074"/>
              <a:gd name="connsiteX1" fmla="*/ 144393 w 1366459"/>
              <a:gd name="connsiteY1" fmla="*/ 0 h 6372074"/>
              <a:gd name="connsiteX2" fmla="*/ 1360265 w 1366459"/>
              <a:gd name="connsiteY2" fmla="*/ 630 h 6372074"/>
              <a:gd name="connsiteX3" fmla="*/ 1366459 w 1366459"/>
              <a:gd name="connsiteY3" fmla="*/ 6363954 h 6372074"/>
              <a:gd name="connsiteX4" fmla="*/ 0 w 1366459"/>
              <a:gd name="connsiteY4" fmla="*/ 6372074 h 6372074"/>
              <a:gd name="connsiteX0" fmla="*/ 0 w 1366459"/>
              <a:gd name="connsiteY0" fmla="*/ 6372074 h 6372074"/>
              <a:gd name="connsiteX1" fmla="*/ 144393 w 1366459"/>
              <a:gd name="connsiteY1" fmla="*/ 0 h 6372074"/>
              <a:gd name="connsiteX2" fmla="*/ 1360265 w 1366459"/>
              <a:gd name="connsiteY2" fmla="*/ 630 h 6372074"/>
              <a:gd name="connsiteX3" fmla="*/ 1366459 w 1366459"/>
              <a:gd name="connsiteY3" fmla="*/ 6363954 h 6372074"/>
              <a:gd name="connsiteX4" fmla="*/ 0 w 1366459"/>
              <a:gd name="connsiteY4" fmla="*/ 6372074 h 6372074"/>
              <a:gd name="connsiteX0" fmla="*/ 0 w 1366459"/>
              <a:gd name="connsiteY0" fmla="*/ 6372074 h 6372074"/>
              <a:gd name="connsiteX1" fmla="*/ 144393 w 1366459"/>
              <a:gd name="connsiteY1" fmla="*/ 0 h 6372074"/>
              <a:gd name="connsiteX2" fmla="*/ 1360265 w 1366459"/>
              <a:gd name="connsiteY2" fmla="*/ 630 h 6372074"/>
              <a:gd name="connsiteX3" fmla="*/ 1366459 w 1366459"/>
              <a:gd name="connsiteY3" fmla="*/ 6363954 h 6372074"/>
              <a:gd name="connsiteX4" fmla="*/ 0 w 1366459"/>
              <a:gd name="connsiteY4" fmla="*/ 6372074 h 6372074"/>
              <a:gd name="connsiteX0" fmla="*/ 0 w 1366459"/>
              <a:gd name="connsiteY0" fmla="*/ 6372074 h 6372074"/>
              <a:gd name="connsiteX1" fmla="*/ 144393 w 1366459"/>
              <a:gd name="connsiteY1" fmla="*/ 0 h 6372074"/>
              <a:gd name="connsiteX2" fmla="*/ 1364224 w 1366459"/>
              <a:gd name="connsiteY2" fmla="*/ 630 h 6372074"/>
              <a:gd name="connsiteX3" fmla="*/ 1366459 w 1366459"/>
              <a:gd name="connsiteY3" fmla="*/ 6363954 h 6372074"/>
              <a:gd name="connsiteX4" fmla="*/ 0 w 1366459"/>
              <a:gd name="connsiteY4" fmla="*/ 6372074 h 6372074"/>
              <a:gd name="connsiteX0" fmla="*/ 0 w 1366459"/>
              <a:gd name="connsiteY0" fmla="*/ 6371444 h 6371444"/>
              <a:gd name="connsiteX1" fmla="*/ 142414 w 1366459"/>
              <a:gd name="connsiteY1" fmla="*/ 2545 h 6371444"/>
              <a:gd name="connsiteX2" fmla="*/ 1364224 w 1366459"/>
              <a:gd name="connsiteY2" fmla="*/ 0 h 6371444"/>
              <a:gd name="connsiteX3" fmla="*/ 1366459 w 1366459"/>
              <a:gd name="connsiteY3" fmla="*/ 6363324 h 6371444"/>
              <a:gd name="connsiteX4" fmla="*/ 0 w 1366459"/>
              <a:gd name="connsiteY4" fmla="*/ 6371444 h 6371444"/>
              <a:gd name="connsiteX0" fmla="*/ 0 w 1381306"/>
              <a:gd name="connsiteY0" fmla="*/ 6371444 h 6371444"/>
              <a:gd name="connsiteX1" fmla="*/ 157261 w 1381306"/>
              <a:gd name="connsiteY1" fmla="*/ 2545 h 6371444"/>
              <a:gd name="connsiteX2" fmla="*/ 1379071 w 1381306"/>
              <a:gd name="connsiteY2" fmla="*/ 0 h 6371444"/>
              <a:gd name="connsiteX3" fmla="*/ 1381306 w 1381306"/>
              <a:gd name="connsiteY3" fmla="*/ 6363324 h 6371444"/>
              <a:gd name="connsiteX4" fmla="*/ 0 w 1381306"/>
              <a:gd name="connsiteY4" fmla="*/ 6371444 h 6371444"/>
              <a:gd name="connsiteX0" fmla="*/ 0 w 1369428"/>
              <a:gd name="connsiteY0" fmla="*/ 6371444 h 6371444"/>
              <a:gd name="connsiteX1" fmla="*/ 145383 w 1369428"/>
              <a:gd name="connsiteY1" fmla="*/ 2545 h 6371444"/>
              <a:gd name="connsiteX2" fmla="*/ 1367193 w 1369428"/>
              <a:gd name="connsiteY2" fmla="*/ 0 h 6371444"/>
              <a:gd name="connsiteX3" fmla="*/ 1369428 w 1369428"/>
              <a:gd name="connsiteY3" fmla="*/ 6363324 h 6371444"/>
              <a:gd name="connsiteX4" fmla="*/ 0 w 1369428"/>
              <a:gd name="connsiteY4" fmla="*/ 6371444 h 637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428" h="6371444">
                <a:moveTo>
                  <a:pt x="0" y="6371444"/>
                </a:moveTo>
                <a:lnTo>
                  <a:pt x="145383" y="2545"/>
                </a:lnTo>
                <a:lnTo>
                  <a:pt x="1367193" y="0"/>
                </a:lnTo>
                <a:cubicBezTo>
                  <a:pt x="1369258" y="2121108"/>
                  <a:pt x="1367363" y="4242216"/>
                  <a:pt x="1369428" y="6363324"/>
                </a:cubicBezTo>
                <a:lnTo>
                  <a:pt x="0" y="6371444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171450" indent="-171450" algn="ctr">
              <a:buFont typeface="Arial"/>
              <a:buChar char="•"/>
              <a:defRPr sz="12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err="1" smtClean="0"/>
              <a:t>Inserte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1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307" y="338137"/>
            <a:ext cx="6711493" cy="798300"/>
          </a:xfr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-21971" y="2501100"/>
            <a:ext cx="1199069" cy="386024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12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 smtClean="0"/>
              <a:t>Inserte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endParaRPr lang="en-US" dirty="0"/>
          </a:p>
        </p:txBody>
      </p:sp>
      <p:sp>
        <p:nvSpPr>
          <p:cNvPr id="13" name="Marcador de contenido 8"/>
          <p:cNvSpPr>
            <a:spLocks noGrp="1"/>
          </p:cNvSpPr>
          <p:nvPr>
            <p:ph sz="quarter" idx="13"/>
          </p:nvPr>
        </p:nvSpPr>
        <p:spPr>
          <a:xfrm>
            <a:off x="1975306" y="1318999"/>
            <a:ext cx="3264354" cy="4521414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4" name="Marcador de contenido 8"/>
          <p:cNvSpPr>
            <a:spLocks noGrp="1"/>
          </p:cNvSpPr>
          <p:nvPr>
            <p:ph sz="quarter" idx="17"/>
          </p:nvPr>
        </p:nvSpPr>
        <p:spPr>
          <a:xfrm>
            <a:off x="5437415" y="1318999"/>
            <a:ext cx="3249384" cy="4521414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49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307" y="338137"/>
            <a:ext cx="6711493" cy="798300"/>
          </a:xfr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-21971" y="2501100"/>
            <a:ext cx="1199069" cy="386024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12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 smtClean="0"/>
              <a:t>Inserte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endParaRPr lang="en-US" dirty="0"/>
          </a:p>
        </p:txBody>
      </p:sp>
      <p:sp>
        <p:nvSpPr>
          <p:cNvPr id="11" name="Marcador de contenido 8"/>
          <p:cNvSpPr>
            <a:spLocks noGrp="1"/>
          </p:cNvSpPr>
          <p:nvPr>
            <p:ph sz="quarter" idx="16"/>
          </p:nvPr>
        </p:nvSpPr>
        <p:spPr>
          <a:xfrm>
            <a:off x="1975307" y="3697767"/>
            <a:ext cx="6711493" cy="2146287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3" name="Marcador de contenido 8"/>
          <p:cNvSpPr>
            <a:spLocks noGrp="1"/>
          </p:cNvSpPr>
          <p:nvPr>
            <p:ph sz="quarter" idx="13"/>
          </p:nvPr>
        </p:nvSpPr>
        <p:spPr>
          <a:xfrm>
            <a:off x="1975306" y="1318999"/>
            <a:ext cx="3264354" cy="2155358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4" name="Marcador de contenido 8"/>
          <p:cNvSpPr>
            <a:spLocks noGrp="1"/>
          </p:cNvSpPr>
          <p:nvPr>
            <p:ph sz="quarter" idx="17"/>
          </p:nvPr>
        </p:nvSpPr>
        <p:spPr>
          <a:xfrm>
            <a:off x="5437415" y="1318999"/>
            <a:ext cx="3249384" cy="2155358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03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307" y="338137"/>
            <a:ext cx="6711493" cy="798300"/>
          </a:xfr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1975306" y="1318999"/>
            <a:ext cx="3264354" cy="2155358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-21971" y="2501100"/>
            <a:ext cx="1199069" cy="386024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12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 smtClean="0"/>
              <a:t>Inserte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endParaRPr lang="en-US" dirty="0"/>
          </a:p>
        </p:txBody>
      </p:sp>
      <p:sp>
        <p:nvSpPr>
          <p:cNvPr id="11" name="Marcador de contenido 8"/>
          <p:cNvSpPr>
            <a:spLocks noGrp="1"/>
          </p:cNvSpPr>
          <p:nvPr>
            <p:ph sz="quarter" idx="16"/>
          </p:nvPr>
        </p:nvSpPr>
        <p:spPr>
          <a:xfrm>
            <a:off x="1975307" y="3697767"/>
            <a:ext cx="3264354" cy="2146287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5" name="Marcador de contenido 8"/>
          <p:cNvSpPr>
            <a:spLocks noGrp="1"/>
          </p:cNvSpPr>
          <p:nvPr>
            <p:ph sz="quarter" idx="17"/>
          </p:nvPr>
        </p:nvSpPr>
        <p:spPr>
          <a:xfrm>
            <a:off x="5437415" y="1318999"/>
            <a:ext cx="3249384" cy="2155358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6" name="Marcador de contenido 8"/>
          <p:cNvSpPr>
            <a:spLocks noGrp="1"/>
          </p:cNvSpPr>
          <p:nvPr>
            <p:ph sz="quarter" idx="18"/>
          </p:nvPr>
        </p:nvSpPr>
        <p:spPr>
          <a:xfrm>
            <a:off x="5437416" y="3697767"/>
            <a:ext cx="3249384" cy="2146287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585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a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307" y="273050"/>
            <a:ext cx="2515050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5307" y="1435101"/>
            <a:ext cx="2515050" cy="44069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52BA-9513-7846-BC4C-C22C60DF7322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contenido 8"/>
          <p:cNvSpPr>
            <a:spLocks noGrp="1"/>
          </p:cNvSpPr>
          <p:nvPr>
            <p:ph sz="quarter" idx="13"/>
          </p:nvPr>
        </p:nvSpPr>
        <p:spPr>
          <a:xfrm>
            <a:off x="4671786" y="1435100"/>
            <a:ext cx="4015013" cy="4406901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-21971" y="2501100"/>
            <a:ext cx="1199069" cy="386024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12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 smtClean="0"/>
              <a:t>Inserte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fotografía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5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1" y="0"/>
            <a:ext cx="1415143" cy="6365422"/>
          </a:xfrm>
          <a:custGeom>
            <a:avLst/>
            <a:gdLst>
              <a:gd name="connsiteX0" fmla="*/ 0 w 1079500"/>
              <a:gd name="connsiteY0" fmla="*/ 0 h 6356351"/>
              <a:gd name="connsiteX1" fmla="*/ 1079500 w 1079500"/>
              <a:gd name="connsiteY1" fmla="*/ 0 h 6356351"/>
              <a:gd name="connsiteX2" fmla="*/ 1079500 w 1079500"/>
              <a:gd name="connsiteY2" fmla="*/ 6356351 h 6356351"/>
              <a:gd name="connsiteX3" fmla="*/ 0 w 1079500"/>
              <a:gd name="connsiteY3" fmla="*/ 6356351 h 6356351"/>
              <a:gd name="connsiteX4" fmla="*/ 0 w 1079500"/>
              <a:gd name="connsiteY4" fmla="*/ 0 h 6356351"/>
              <a:gd name="connsiteX0" fmla="*/ 0 w 1360715"/>
              <a:gd name="connsiteY0" fmla="*/ 0 h 6356351"/>
              <a:gd name="connsiteX1" fmla="*/ 1360715 w 1360715"/>
              <a:gd name="connsiteY1" fmla="*/ 0 h 6356351"/>
              <a:gd name="connsiteX2" fmla="*/ 1079500 w 1360715"/>
              <a:gd name="connsiteY2" fmla="*/ 6356351 h 6356351"/>
              <a:gd name="connsiteX3" fmla="*/ 0 w 1360715"/>
              <a:gd name="connsiteY3" fmla="*/ 6356351 h 6356351"/>
              <a:gd name="connsiteX4" fmla="*/ 0 w 1360715"/>
              <a:gd name="connsiteY4" fmla="*/ 0 h 6356351"/>
              <a:gd name="connsiteX0" fmla="*/ 0 w 1360715"/>
              <a:gd name="connsiteY0" fmla="*/ 0 h 6356351"/>
              <a:gd name="connsiteX1" fmla="*/ 1360715 w 1360715"/>
              <a:gd name="connsiteY1" fmla="*/ 0 h 6356351"/>
              <a:gd name="connsiteX2" fmla="*/ 625929 w 1360715"/>
              <a:gd name="connsiteY2" fmla="*/ 6356351 h 6356351"/>
              <a:gd name="connsiteX3" fmla="*/ 0 w 1360715"/>
              <a:gd name="connsiteY3" fmla="*/ 6356351 h 6356351"/>
              <a:gd name="connsiteX4" fmla="*/ 0 w 1360715"/>
              <a:gd name="connsiteY4" fmla="*/ 0 h 6356351"/>
              <a:gd name="connsiteX0" fmla="*/ 0 w 907144"/>
              <a:gd name="connsiteY0" fmla="*/ 0 h 6356351"/>
              <a:gd name="connsiteX1" fmla="*/ 907144 w 907144"/>
              <a:gd name="connsiteY1" fmla="*/ 0 h 6356351"/>
              <a:gd name="connsiteX2" fmla="*/ 625929 w 907144"/>
              <a:gd name="connsiteY2" fmla="*/ 6356351 h 6356351"/>
              <a:gd name="connsiteX3" fmla="*/ 0 w 907144"/>
              <a:gd name="connsiteY3" fmla="*/ 6356351 h 6356351"/>
              <a:gd name="connsiteX4" fmla="*/ 0 w 907144"/>
              <a:gd name="connsiteY4" fmla="*/ 0 h 6356351"/>
              <a:gd name="connsiteX0" fmla="*/ 0 w 907144"/>
              <a:gd name="connsiteY0" fmla="*/ 0 h 6365422"/>
              <a:gd name="connsiteX1" fmla="*/ 907144 w 907144"/>
              <a:gd name="connsiteY1" fmla="*/ 0 h 6365422"/>
              <a:gd name="connsiteX2" fmla="*/ 780143 w 907144"/>
              <a:gd name="connsiteY2" fmla="*/ 6365422 h 6365422"/>
              <a:gd name="connsiteX3" fmla="*/ 0 w 907144"/>
              <a:gd name="connsiteY3" fmla="*/ 6356351 h 6365422"/>
              <a:gd name="connsiteX4" fmla="*/ 0 w 907144"/>
              <a:gd name="connsiteY4" fmla="*/ 0 h 6365422"/>
              <a:gd name="connsiteX0" fmla="*/ 0 w 1161144"/>
              <a:gd name="connsiteY0" fmla="*/ 0 h 6365422"/>
              <a:gd name="connsiteX1" fmla="*/ 1161144 w 1161144"/>
              <a:gd name="connsiteY1" fmla="*/ 0 h 6365422"/>
              <a:gd name="connsiteX2" fmla="*/ 780143 w 1161144"/>
              <a:gd name="connsiteY2" fmla="*/ 6365422 h 6365422"/>
              <a:gd name="connsiteX3" fmla="*/ 0 w 1161144"/>
              <a:gd name="connsiteY3" fmla="*/ 6356351 h 6365422"/>
              <a:gd name="connsiteX4" fmla="*/ 0 w 1161144"/>
              <a:gd name="connsiteY4" fmla="*/ 0 h 6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144" h="6365422">
                <a:moveTo>
                  <a:pt x="0" y="0"/>
                </a:moveTo>
                <a:lnTo>
                  <a:pt x="1161144" y="0"/>
                </a:lnTo>
                <a:lnTo>
                  <a:pt x="780143" y="6365422"/>
                </a:lnTo>
                <a:lnTo>
                  <a:pt x="0" y="6356351"/>
                </a:lnTo>
                <a:lnTo>
                  <a:pt x="0" y="0"/>
                </a:lnTo>
                <a:close/>
              </a:path>
            </a:pathLst>
          </a:custGeom>
          <a:solidFill>
            <a:srgbClr val="00A6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0" y="6356351"/>
            <a:ext cx="9144000" cy="50165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75307" y="338137"/>
            <a:ext cx="6711493" cy="79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75307" y="1318999"/>
            <a:ext cx="67114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975307" y="6437989"/>
            <a:ext cx="988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52BA-9513-7846-BC4C-C22C60DF7322}" type="datetimeFigureOut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3874" y="6437989"/>
            <a:ext cx="2724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981380" y="6437989"/>
            <a:ext cx="495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EFDD2-09CE-414A-A648-F01749D41BE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983" y="338137"/>
            <a:ext cx="1019814" cy="34221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886705" y="6511509"/>
            <a:ext cx="112598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" sz="800" b="1" u="none" dirty="0" err="1" smtClean="0">
                <a:solidFill>
                  <a:schemeClr val="tx1"/>
                </a:solidFill>
              </a:rPr>
              <a:t>www.uam.es</a:t>
            </a:r>
            <a:endParaRPr lang="es-ES" sz="800" b="1" u="none" dirty="0">
              <a:solidFill>
                <a:schemeClr val="tx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0029" y="6557540"/>
            <a:ext cx="656771" cy="13723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982" y="6437989"/>
            <a:ext cx="1088613" cy="3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7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62" r:id="rId4"/>
    <p:sldLayoutId id="2147483651" r:id="rId5"/>
    <p:sldLayoutId id="2147483652" r:id="rId6"/>
    <p:sldLayoutId id="2147483664" r:id="rId7"/>
    <p:sldLayoutId id="2147483665" r:id="rId8"/>
    <p:sldLayoutId id="2147483663" r:id="rId9"/>
    <p:sldLayoutId id="2147483657" r:id="rId10"/>
    <p:sldLayoutId id="214748366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00A65C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spcBef>
          <a:spcPts val="1000"/>
        </a:spcBef>
        <a:buClr>
          <a:srgbClr val="00A65C"/>
        </a:buClr>
        <a:buSzPct val="100000"/>
        <a:buFont typeface="Arial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spcBef>
          <a:spcPts val="1000"/>
        </a:spcBef>
        <a:buClr>
          <a:srgbClr val="00A65C"/>
        </a:buClr>
        <a:buSzPct val="75000"/>
        <a:buFont typeface="Lucida Grande"/>
        <a:buChar char="-"/>
        <a:defRPr sz="1200" b="0" i="0" kern="1200">
          <a:solidFill>
            <a:srgbClr val="9C9DA0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spcBef>
          <a:spcPts val="1000"/>
        </a:spcBef>
        <a:buClr>
          <a:srgbClr val="00A65C"/>
        </a:buClr>
        <a:buSzPct val="65000"/>
        <a:buFont typeface="Wingdings" charset="2"/>
        <a:buChar char="§"/>
        <a:defRPr sz="1200" b="0" i="0" kern="1200">
          <a:solidFill>
            <a:srgbClr val="9C9DA0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spcBef>
          <a:spcPts val="1000"/>
        </a:spcBef>
        <a:buClr>
          <a:srgbClr val="00A65C"/>
        </a:buClr>
        <a:buSzPct val="75000"/>
        <a:buFont typeface="Courier New"/>
        <a:buChar char="o"/>
        <a:defRPr sz="1200" b="0" i="0" kern="1200">
          <a:solidFill>
            <a:srgbClr val="9C9DA0"/>
          </a:solidFill>
          <a:latin typeface="+mn-lt"/>
          <a:ea typeface="+mn-ea"/>
          <a:cs typeface="+mn-cs"/>
        </a:defRPr>
      </a:lvl4pPr>
      <a:lvl5pPr marL="1800000" indent="-228600" algn="l" defTabSz="457200" rtl="0" eaLnBrk="1" latinLnBrk="0" hangingPunct="1">
        <a:spcBef>
          <a:spcPts val="1000"/>
        </a:spcBef>
        <a:buClr>
          <a:srgbClr val="00A65C"/>
        </a:buClr>
        <a:buSzPct val="55000"/>
        <a:buFont typeface="Wingdings" charset="2"/>
        <a:buChar char="Ø"/>
        <a:defRPr sz="1200" b="0" i="0" kern="1200">
          <a:solidFill>
            <a:srgbClr val="9C9D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0792" y="721220"/>
            <a:ext cx="4432464" cy="480552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profiles and efficiency performance: an institutional characterization for Spanish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63040" y="1540544"/>
            <a:ext cx="37883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42955A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Eva M. de la Torre </a:t>
            </a:r>
          </a:p>
          <a:p>
            <a:r>
              <a:rPr lang="en-GB" altLang="es-ES" sz="2000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Universidad </a:t>
            </a:r>
            <a:r>
              <a:rPr lang="en-GB" altLang="es-ES" sz="2000" dirty="0" err="1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Autónoma</a:t>
            </a:r>
            <a:r>
              <a:rPr lang="en-GB" altLang="es-ES" sz="2000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 de Madrid</a:t>
            </a:r>
          </a:p>
          <a:p>
            <a:endParaRPr lang="es-ES" sz="2000" b="1" dirty="0">
              <a:solidFill>
                <a:srgbClr val="42955A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r>
              <a:rPr lang="es-ES" sz="2800" b="1" dirty="0">
                <a:solidFill>
                  <a:srgbClr val="42955A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Fernando </a:t>
            </a:r>
            <a:r>
              <a:rPr lang="es-ES" sz="2800" b="1" dirty="0" err="1">
                <a:solidFill>
                  <a:srgbClr val="42955A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Casani</a:t>
            </a:r>
            <a:endParaRPr lang="es-ES" sz="2800" b="1" dirty="0">
              <a:solidFill>
                <a:srgbClr val="42955A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r>
              <a:rPr lang="en-GB" altLang="es-ES" sz="2000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Universidad </a:t>
            </a:r>
            <a:r>
              <a:rPr lang="en-GB" altLang="es-ES" sz="2000" dirty="0" err="1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Autónoma</a:t>
            </a:r>
            <a:r>
              <a:rPr lang="en-GB" altLang="es-ES" sz="2000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 de Madrid</a:t>
            </a:r>
            <a:endParaRPr lang="es-ES" sz="20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endParaRPr lang="es-ES" sz="2000" b="1" dirty="0">
              <a:solidFill>
                <a:srgbClr val="42955A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GB" altLang="es-ES" sz="2800" b="1" dirty="0">
                <a:solidFill>
                  <a:srgbClr val="42955A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Marti </a:t>
            </a:r>
            <a:r>
              <a:rPr lang="en-GB" altLang="es-ES" sz="2800" b="1" dirty="0" err="1">
                <a:solidFill>
                  <a:srgbClr val="42955A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Sagarra</a:t>
            </a:r>
            <a:endParaRPr lang="en-GB" altLang="es-ES" sz="2800" b="1" dirty="0">
              <a:solidFill>
                <a:srgbClr val="42955A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marL="26988">
              <a:defRPr/>
            </a:pPr>
            <a:r>
              <a:rPr lang="en-GB" altLang="es-ES" sz="2000" dirty="0" err="1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Universitat</a:t>
            </a:r>
            <a:r>
              <a:rPr lang="en-GB" altLang="es-ES" sz="2000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 de Barcelona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11324" y="5804527"/>
            <a:ext cx="53276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Centre </a:t>
            </a:r>
            <a:r>
              <a:rPr lang="en-US" altLang="es-E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for Innovation Management </a:t>
            </a:r>
            <a:r>
              <a:rPr lang="en-US" alt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Research</a:t>
            </a:r>
          </a:p>
          <a:p>
            <a:pPr>
              <a:lnSpc>
                <a:spcPct val="80000"/>
              </a:lnSpc>
              <a:defRPr/>
            </a:pPr>
            <a:r>
              <a:rPr lang="en-GB" altLang="es-E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Birkbeck</a:t>
            </a:r>
            <a:r>
              <a:rPr lang="en-GB" alt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, University of London, March 2019</a:t>
            </a:r>
            <a:endParaRPr lang="en-GB" alt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1059" t="12862" r="69964" b="79336"/>
          <a:stretch/>
        </p:blipFill>
        <p:spPr bwMode="auto">
          <a:xfrm>
            <a:off x="6669741" y="182342"/>
            <a:ext cx="2474259" cy="580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6910" y="1145785"/>
            <a:ext cx="7534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Two types of variables: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Efficiency scores </a:t>
            </a: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(Bootstrap 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DEA)</a:t>
            </a:r>
            <a:endParaRPr lang="en-US" sz="20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Descriptive ratios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endParaRPr lang="es-ES" sz="24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Sample: 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47 Spanish public on campus universities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 err="1">
                <a:latin typeface="Calibri Light" panose="020F0302020204030204" pitchFamily="34" charset="0"/>
                <a:cs typeface="Calibri" pitchFamily="34" charset="0"/>
              </a:rPr>
              <a:t>Academic</a:t>
            </a:r>
            <a:r>
              <a:rPr lang="es-ES" sz="2400" dirty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s-ES" sz="2400" dirty="0" err="1">
                <a:latin typeface="Calibri Light" panose="020F0302020204030204" pitchFamily="34" charset="0"/>
                <a:cs typeface="Calibri" pitchFamily="34" charset="0"/>
              </a:rPr>
              <a:t>year</a:t>
            </a:r>
            <a:r>
              <a:rPr lang="es-ES" sz="2400" dirty="0">
                <a:latin typeface="Calibri Light" panose="020F0302020204030204" pitchFamily="34" charset="0"/>
                <a:cs typeface="Calibri" pitchFamily="34" charset="0"/>
              </a:rPr>
              <a:t>: </a:t>
            </a:r>
            <a:r>
              <a:rPr lang="es-ES" sz="2400" dirty="0" smtClean="0">
                <a:latin typeface="Calibri Light" panose="020F0302020204030204" pitchFamily="34" charset="0"/>
                <a:cs typeface="Calibri" pitchFamily="34" charset="0"/>
              </a:rPr>
              <a:t>2013-14</a:t>
            </a:r>
          </a:p>
        </p:txBody>
      </p:sp>
      <p:sp>
        <p:nvSpPr>
          <p:cNvPr id="7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4  METHODLOGY</a:t>
            </a:r>
          </a:p>
          <a:p>
            <a:r>
              <a:rPr lang="en-GB" sz="2400" b="1" i="1" dirty="0">
                <a:solidFill>
                  <a:srgbClr val="ED8F11"/>
                </a:solidFill>
                <a:latin typeface="Calibri Light" panose="020F0302020204030204" pitchFamily="34" charset="0"/>
              </a:rPr>
              <a:t>4</a:t>
            </a:r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.2 MDS-DEA</a:t>
            </a:r>
          </a:p>
        </p:txBody>
      </p:sp>
    </p:spTree>
    <p:extLst>
      <p:ext uri="{BB962C8B-B14F-4D97-AF65-F5344CB8AC3E}">
        <p14:creationId xmlns:p14="http://schemas.microsoft.com/office/powerpoint/2010/main" val="37009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4  METHODLOGY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4.3 Characterisation ratios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80541"/>
              </p:ext>
            </p:extLst>
          </p:nvPr>
        </p:nvGraphicFramePr>
        <p:xfrm>
          <a:off x="140076" y="941081"/>
          <a:ext cx="8854807" cy="582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7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4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Dimension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Ratio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Ratio description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Structure of faculty staff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fte_hc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Academic staff (FTE) / Academic staff (HC)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Structure of the student body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bach_enrol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Bachelor enrolment / (Bachelor and master) enrolment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Teaching subject mix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humsc_grad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(Bachelor and master) Grads. in Social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&amp;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Humanities / Total grads.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sci_grad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(Bachelor and master) Graduates in Sciences / Total graduates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eng_grad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(Bachelor and master) Graduates in Engineering / Total graduates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med_grad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(Bachelor and master) Graduates in Medicine / Total graduates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89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Research subject mix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humsc_pub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Papers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(Social Sciences &amp; Humanities) / Total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Papers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sci_pub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Papers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(Sciences) / Total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Papers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eng_pub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Papers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(Engineering) / Total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Papers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med_pub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Papers (Medicine) / Total Papers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9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productivity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grad_fte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(Bachelor + Master) graduates  / Academic staff (FTE)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 productivity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pub_fte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Papers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/ Academic staff (FTE)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2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KT productivity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KTinc_fte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Income from R&amp;D and consultancy contracts, technical services rendered, company-sponsored chairs and agreements on IIP / Academic staff (FTE)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success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grad_enrol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(Bachelor and master) Graduates / (Bachelor and master) enrolment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success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cit_pub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N. citations / N.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papers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KT success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KTinc_inc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Income from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KT as defined above /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Total income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Size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size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Total expenditure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1" marR="57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CuadroTexto 7"/>
          <p:cNvSpPr txBox="1">
            <a:spLocks noChangeArrowheads="1"/>
          </p:cNvSpPr>
          <p:nvPr/>
        </p:nvSpPr>
        <p:spPr bwMode="auto">
          <a:xfrm>
            <a:off x="17929" y="6704111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17351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4  METHODLOGY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4.4 DEA scores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36584"/>
              </p:ext>
            </p:extLst>
          </p:nvPr>
        </p:nvGraphicFramePr>
        <p:xfrm>
          <a:off x="1904361" y="900592"/>
          <a:ext cx="6982967" cy="6099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Model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Inputs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Outputs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A1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 (academic staff FTE)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(graduates)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AB1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A, 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B1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 (expenditure)</a:t>
                      </a:r>
                      <a:endParaRPr lang="en-US" sz="170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A2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 (publications)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AB2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A,B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 (KT income)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AB3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A,B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B3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A12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AB12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A,B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29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B12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A13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AB13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A,B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B13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A23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2,3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AB23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A,B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2,3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35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B23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2,3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A123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1,2,3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37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AB123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A,B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1,2,3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26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38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B123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1,2,3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CuadroTexto 7"/>
          <p:cNvSpPr txBox="1">
            <a:spLocks noChangeArrowheads="1"/>
          </p:cNvSpPr>
          <p:nvPr/>
        </p:nvSpPr>
        <p:spPr bwMode="auto">
          <a:xfrm>
            <a:off x="1904361" y="7019046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21996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0454" y="53789"/>
            <a:ext cx="773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2955A"/>
                </a:solidFill>
                <a:latin typeface="Calibri Light" panose="020F0302020204030204" pitchFamily="34" charset="0"/>
              </a:rPr>
              <a:t>5</a:t>
            </a:r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 RESULTS</a:t>
            </a:r>
            <a:endParaRPr lang="en-GB" sz="2400" b="1" i="1" dirty="0" smtClean="0">
              <a:solidFill>
                <a:srgbClr val="ED8F1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27518" t="22422" r="36825" b="10874"/>
          <a:stretch/>
        </p:blipFill>
        <p:spPr bwMode="auto">
          <a:xfrm>
            <a:off x="1410454" y="500066"/>
            <a:ext cx="6633528" cy="6234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7"/>
          <p:cNvSpPr txBox="1">
            <a:spLocks noChangeArrowheads="1"/>
          </p:cNvSpPr>
          <p:nvPr/>
        </p:nvSpPr>
        <p:spPr bwMode="auto">
          <a:xfrm>
            <a:off x="1410454" y="6623162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21148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5 RESULTS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4.1 Results – bs3p – dim1 vs. dim2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27826" t="24610" r="35441" b="8960"/>
          <a:stretch/>
        </p:blipFill>
        <p:spPr bwMode="auto">
          <a:xfrm>
            <a:off x="1410454" y="500065"/>
            <a:ext cx="7084877" cy="6234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7"/>
          <p:cNvSpPr txBox="1">
            <a:spLocks noChangeArrowheads="1"/>
          </p:cNvSpPr>
          <p:nvPr/>
        </p:nvSpPr>
        <p:spPr bwMode="auto">
          <a:xfrm>
            <a:off x="1410454" y="6623162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25718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5 RESULTS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5.2 Typologies of universities (I)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3598"/>
          <a:stretch/>
        </p:blipFill>
        <p:spPr bwMode="auto">
          <a:xfrm rot="16200000">
            <a:off x="2458434" y="-225660"/>
            <a:ext cx="5015334" cy="7860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4 Conector recto"/>
          <p:cNvCxnSpPr/>
          <p:nvPr/>
        </p:nvCxnSpPr>
        <p:spPr>
          <a:xfrm>
            <a:off x="1035994" y="4306102"/>
            <a:ext cx="78602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7"/>
          <p:cNvSpPr txBox="1">
            <a:spLocks noChangeArrowheads="1"/>
          </p:cNvSpPr>
          <p:nvPr/>
        </p:nvSpPr>
        <p:spPr bwMode="auto">
          <a:xfrm>
            <a:off x="1410454" y="6623162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304993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5 RESULTS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5.2 Typologies of universities (II)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37039"/>
              </p:ext>
            </p:extLst>
          </p:nvPr>
        </p:nvGraphicFramePr>
        <p:xfrm>
          <a:off x="192504" y="914257"/>
          <a:ext cx="8742948" cy="5905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9278">
                  <a:extLst>
                    <a:ext uri="{9D8B030D-6E8A-4147-A177-3AD203B41FA5}">
                      <a16:colId xmlns:a16="http://schemas.microsoft.com/office/drawing/2014/main" val="4167553303"/>
                    </a:ext>
                  </a:extLst>
                </a:gridCol>
                <a:gridCol w="2346130">
                  <a:extLst>
                    <a:ext uri="{9D8B030D-6E8A-4147-A177-3AD203B41FA5}">
                      <a16:colId xmlns:a16="http://schemas.microsoft.com/office/drawing/2014/main" val="4248312202"/>
                    </a:ext>
                  </a:extLst>
                </a:gridCol>
                <a:gridCol w="2436677">
                  <a:extLst>
                    <a:ext uri="{9D8B030D-6E8A-4147-A177-3AD203B41FA5}">
                      <a16:colId xmlns:a16="http://schemas.microsoft.com/office/drawing/2014/main" val="4271672156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03323206"/>
                    </a:ext>
                  </a:extLst>
                </a:gridCol>
              </a:tblGrid>
              <a:tr h="240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Typology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University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Typology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University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47301"/>
                  </a:ext>
                </a:extLst>
              </a:tr>
              <a:tr h="218838">
                <a:tc row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Cluster 1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Universities oriented towards efficiency in the traditional missions (particularly teaching)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EHU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Cluster 3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Universities oriented towards overall efficiency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UBU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09677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UA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UCLM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387425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UAL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UNEX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2047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UCA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UNILEON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36707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UCO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UNIZAR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86221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UDC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URJC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120196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UHU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062759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UJAEN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UVA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967511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UJI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Cluster 4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Universities oriented towards efficiency in KT 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UC3M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55936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ULPGC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UPC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9848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UMA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UPCT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16599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UPO 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UPM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170683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USC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UPV</a:t>
                      </a:r>
                      <a:endParaRPr lang="es-ES" sz="15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12043"/>
                  </a:ext>
                </a:extLst>
              </a:tr>
              <a:tr h="218838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Cluster 2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Universities oriented towards efficiency in research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UAB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UVIGO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327393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UAM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Cluster 6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Regional universities oriented towards efficiency in research and KT 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UDG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85691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UB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UDL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38804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UMH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UIB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9402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UPF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ULL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04078"/>
                  </a:ext>
                </a:extLst>
              </a:tr>
              <a:tr h="218838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Cluster 5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Universities oriented towards the efficiency in the traditional missions</a:t>
                      </a:r>
                      <a:endParaRPr lang="es-ES" sz="15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UCM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UNAVARRA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023878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UGR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UNICAN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906995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UM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UNIOVI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27641"/>
                  </a:ext>
                </a:extLst>
              </a:tr>
              <a:tr h="2188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USAL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URV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257608"/>
                  </a:ext>
                </a:extLst>
              </a:tr>
              <a:tr h="2548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UV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03389"/>
                  </a:ext>
                </a:extLst>
              </a:tr>
            </a:tbl>
          </a:graphicData>
        </a:graphic>
      </p:graphicFrame>
      <p:sp>
        <p:nvSpPr>
          <p:cNvPr id="4" name="CuadroTexto 7"/>
          <p:cNvSpPr txBox="1">
            <a:spLocks noChangeArrowheads="1"/>
          </p:cNvSpPr>
          <p:nvPr/>
        </p:nvSpPr>
        <p:spPr bwMode="auto">
          <a:xfrm>
            <a:off x="3902642" y="6550223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33291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5 RESULTS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5.2 Typologies of universities (III)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06782"/>
              </p:ext>
            </p:extLst>
          </p:nvPr>
        </p:nvGraphicFramePr>
        <p:xfrm>
          <a:off x="249311" y="1897911"/>
          <a:ext cx="8546346" cy="4481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192">
                  <a:extLst>
                    <a:ext uri="{9D8B030D-6E8A-4147-A177-3AD203B41FA5}">
                      <a16:colId xmlns:a16="http://schemas.microsoft.com/office/drawing/2014/main" val="417140851"/>
                    </a:ext>
                  </a:extLst>
                </a:gridCol>
                <a:gridCol w="778552">
                  <a:extLst>
                    <a:ext uri="{9D8B030D-6E8A-4147-A177-3AD203B41FA5}">
                      <a16:colId xmlns:a16="http://schemas.microsoft.com/office/drawing/2014/main" val="341474478"/>
                    </a:ext>
                  </a:extLst>
                </a:gridCol>
                <a:gridCol w="900748">
                  <a:extLst>
                    <a:ext uri="{9D8B030D-6E8A-4147-A177-3AD203B41FA5}">
                      <a16:colId xmlns:a16="http://schemas.microsoft.com/office/drawing/2014/main" val="3891898077"/>
                    </a:ext>
                  </a:extLst>
                </a:gridCol>
                <a:gridCol w="900748">
                  <a:extLst>
                    <a:ext uri="{9D8B030D-6E8A-4147-A177-3AD203B41FA5}">
                      <a16:colId xmlns:a16="http://schemas.microsoft.com/office/drawing/2014/main" val="3370000497"/>
                    </a:ext>
                  </a:extLst>
                </a:gridCol>
                <a:gridCol w="900748">
                  <a:extLst>
                    <a:ext uri="{9D8B030D-6E8A-4147-A177-3AD203B41FA5}">
                      <a16:colId xmlns:a16="http://schemas.microsoft.com/office/drawing/2014/main" val="384016209"/>
                    </a:ext>
                  </a:extLst>
                </a:gridCol>
                <a:gridCol w="900748">
                  <a:extLst>
                    <a:ext uri="{9D8B030D-6E8A-4147-A177-3AD203B41FA5}">
                      <a16:colId xmlns:a16="http://schemas.microsoft.com/office/drawing/2014/main" val="1565882403"/>
                    </a:ext>
                  </a:extLst>
                </a:gridCol>
                <a:gridCol w="900748">
                  <a:extLst>
                    <a:ext uri="{9D8B030D-6E8A-4147-A177-3AD203B41FA5}">
                      <a16:colId xmlns:a16="http://schemas.microsoft.com/office/drawing/2014/main" val="373794878"/>
                    </a:ext>
                  </a:extLst>
                </a:gridCol>
                <a:gridCol w="900748">
                  <a:extLst>
                    <a:ext uri="{9D8B030D-6E8A-4147-A177-3AD203B41FA5}">
                      <a16:colId xmlns:a16="http://schemas.microsoft.com/office/drawing/2014/main" val="3891857549"/>
                    </a:ext>
                  </a:extLst>
                </a:gridCol>
                <a:gridCol w="876935">
                  <a:extLst>
                    <a:ext uri="{9D8B030D-6E8A-4147-A177-3AD203B41FA5}">
                      <a16:colId xmlns:a16="http://schemas.microsoft.com/office/drawing/2014/main" val="3971684312"/>
                    </a:ext>
                  </a:extLst>
                </a:gridCol>
                <a:gridCol w="458179">
                  <a:extLst>
                    <a:ext uri="{9D8B030D-6E8A-4147-A177-3AD203B41FA5}">
                      <a16:colId xmlns:a16="http://schemas.microsoft.com/office/drawing/2014/main" val="2068596883"/>
                    </a:ext>
                  </a:extLst>
                </a:gridCol>
              </a:tblGrid>
              <a:tr h="568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Clusters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DIM_1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DIM_2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DIM_3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DIM_4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DIM_5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DIM_6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AB123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98848"/>
                  </a:ext>
                </a:extLst>
              </a:tr>
              <a:tr h="27762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0.231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0.384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-0.208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-0.386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0.101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-0.007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1,746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53169"/>
                  </a:ext>
                </a:extLst>
              </a:tr>
              <a:tr h="2776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SD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0.152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0.285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0.219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0.186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0.329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0.150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0,199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319232"/>
                  </a:ext>
                </a:extLst>
              </a:tr>
              <a:tr h="27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0.172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-0.715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0.009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-0.038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-0.001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-0.019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1,216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889472"/>
                  </a:ext>
                </a:extLst>
              </a:tr>
              <a:tr h="27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SD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0.164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0.125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0.297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0.288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0.208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0.184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0,068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461460"/>
                  </a:ext>
                </a:extLst>
              </a:tr>
              <a:tr h="27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0.659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-0.106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0.266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0.132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0.297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0.154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1,252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99736"/>
                  </a:ext>
                </a:extLst>
              </a:tr>
              <a:tr h="27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SD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0.092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0.236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0.078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0.152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0.160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0.252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0,117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864691"/>
                  </a:ext>
                </a:extLst>
              </a:tr>
              <a:tr h="27762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0.115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0.284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0.341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0.355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0.063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-0.122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1,247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94744"/>
                  </a:ext>
                </a:extLst>
              </a:tr>
              <a:tr h="2776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SD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0.270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0.215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0.337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0.258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0.314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0.168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0,186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567000"/>
                  </a:ext>
                </a:extLst>
              </a:tr>
              <a:tr h="27762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-0.736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0.079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0.165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-0.195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-0.053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0.068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1,393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12009"/>
                  </a:ext>
                </a:extLst>
              </a:tr>
              <a:tr h="2776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SD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0.258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0.148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0.146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0.207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0.208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0.148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0,251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810169"/>
                  </a:ext>
                </a:extLst>
              </a:tr>
              <a:tr h="27762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-0.108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-0.091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-0.532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0.222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-0.193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-0.039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1,342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903"/>
                  </a:ext>
                </a:extLst>
              </a:tr>
              <a:tr h="2776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SD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0.312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0.289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0.203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0.135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0.191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0.312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0,144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627670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294340" y="1132482"/>
            <a:ext cx="673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Main 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statistics on the coordinates for the university vectors and overall efficiency by cluster</a:t>
            </a:r>
            <a:endParaRPr lang="es-E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adroTexto 7"/>
          <p:cNvSpPr txBox="1">
            <a:spLocks noChangeArrowheads="1"/>
          </p:cNvSpPr>
          <p:nvPr/>
        </p:nvSpPr>
        <p:spPr bwMode="auto">
          <a:xfrm>
            <a:off x="1410454" y="6623162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28805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5 RESULTS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5.2 Typologies of universities (IV)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94340" y="1132482"/>
            <a:ext cx="673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 characteristics by </a:t>
            </a:r>
            <a:r>
              <a:rPr lang="en-GB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cluster</a:t>
            </a:r>
            <a:endParaRPr lang="es-E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70195"/>
              </p:ext>
            </p:extLst>
          </p:nvPr>
        </p:nvGraphicFramePr>
        <p:xfrm>
          <a:off x="68264" y="1838433"/>
          <a:ext cx="8988652" cy="3554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192">
                  <a:extLst>
                    <a:ext uri="{9D8B030D-6E8A-4147-A177-3AD203B41FA5}">
                      <a16:colId xmlns:a16="http://schemas.microsoft.com/office/drawing/2014/main" val="4015525448"/>
                    </a:ext>
                  </a:extLst>
                </a:gridCol>
                <a:gridCol w="451485">
                  <a:extLst>
                    <a:ext uri="{9D8B030D-6E8A-4147-A177-3AD203B41FA5}">
                      <a16:colId xmlns:a16="http://schemas.microsoft.com/office/drawing/2014/main" val="2739893300"/>
                    </a:ext>
                  </a:extLst>
                </a:gridCol>
                <a:gridCol w="716289">
                  <a:extLst>
                    <a:ext uri="{9D8B030D-6E8A-4147-A177-3AD203B41FA5}">
                      <a16:colId xmlns:a16="http://schemas.microsoft.com/office/drawing/2014/main" val="2104843247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3740120654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1260515440"/>
                    </a:ext>
                  </a:extLst>
                </a:gridCol>
                <a:gridCol w="754742">
                  <a:extLst>
                    <a:ext uri="{9D8B030D-6E8A-4147-A177-3AD203B41FA5}">
                      <a16:colId xmlns:a16="http://schemas.microsoft.com/office/drawing/2014/main" val="2385701305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11850294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57420790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907914311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3714977313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290727857"/>
                    </a:ext>
                  </a:extLst>
                </a:gridCol>
              </a:tblGrid>
              <a:tr h="5564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Clusters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Univ.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hosp.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% 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enrolment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by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field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 of 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knowledge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% 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publications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by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field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 of 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Batang"/>
                          <a:cs typeface="Calibri Light" panose="020F0302020204030204" pitchFamily="34" charset="0"/>
                        </a:rPr>
                        <a:t>knowledge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841234"/>
                  </a:ext>
                </a:extLst>
              </a:tr>
              <a:tr h="15858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ING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SCI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HUMSOC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ING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SCI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HUMSOC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40578"/>
                  </a:ext>
                </a:extLst>
              </a:tr>
              <a:tr h="434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21.59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12.81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6.27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59.33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27.02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23.05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58.25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17.55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37413"/>
                  </a:ext>
                </a:extLst>
              </a:tr>
              <a:tr h="434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8.38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21.56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10.71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59.34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12.02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41.17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52.42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14.07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91620"/>
                  </a:ext>
                </a:extLst>
              </a:tr>
              <a:tr h="434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24.01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13.22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5.36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57.41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32.55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23.29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54.55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16.94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29120"/>
                  </a:ext>
                </a:extLst>
              </a:tr>
              <a:tr h="434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74.91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1.19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2.22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21.68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54.01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7.90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55.06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11.39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54861"/>
                  </a:ext>
                </a:extLst>
              </a:tr>
              <a:tr h="434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7.86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19.21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8.88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64.05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17.41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31.64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55.00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18.80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479337"/>
                  </a:ext>
                </a:extLst>
              </a:tr>
              <a:tr h="434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22.19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16.47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6.44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54.90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25.43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22.34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60.37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16.10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602733"/>
                  </a:ext>
                </a:extLst>
              </a:tr>
            </a:tbl>
          </a:graphicData>
        </a:graphic>
      </p:graphicFrame>
      <p:sp>
        <p:nvSpPr>
          <p:cNvPr id="6" name="CuadroTexto 7"/>
          <p:cNvSpPr txBox="1">
            <a:spLocks noChangeArrowheads="1"/>
          </p:cNvSpPr>
          <p:nvPr/>
        </p:nvSpPr>
        <p:spPr bwMode="auto">
          <a:xfrm>
            <a:off x="1394733" y="6130653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33152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03614"/>
              </p:ext>
            </p:extLst>
          </p:nvPr>
        </p:nvGraphicFramePr>
        <p:xfrm>
          <a:off x="164206" y="1333175"/>
          <a:ext cx="8805623" cy="4007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9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1" noProof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Type</a:t>
                      </a:r>
                      <a:r>
                        <a:rPr lang="en-GB" sz="2000" b="0" i="1" baseline="0" noProof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of university</a:t>
                      </a:r>
                      <a:endParaRPr lang="en-GB" sz="2000" b="0" i="1" noProof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1" noProof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N</a:t>
                      </a:r>
                      <a:endParaRPr lang="en-GB" sz="2000" b="0" i="1" noProof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1" noProof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Characteristics</a:t>
                      </a:r>
                      <a:endParaRPr lang="en-GB" sz="2000" b="0" i="1" noProof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3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Universities oriented towards efficiency in the traditional missions (particularly teaching)</a:t>
                      </a: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Regional universities, medium-size/small and mostly young universities. Low performance in KT and strong in humanities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and social sciences.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Universities oriented towards efficiency in research</a:t>
                      </a:r>
                      <a:endParaRPr lang="es-ES" sz="2000" b="1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Mostly big universities located in metropolitan big areas (Barcelona and Madrid). The strongest specialization in health sciences.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3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Universities oriented towards the efficiency in the traditional missions</a:t>
                      </a: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Big </a:t>
                      </a:r>
                      <a:r>
                        <a:rPr lang="es-ES" sz="2000" b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mostly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b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old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b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universities</a:t>
                      </a:r>
                      <a:endParaRPr lang="es-ES" sz="2000" b="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Teaching activity is strongly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specialised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in humanities and social sciences. Research performance relies on experimental sciences and medicine</a:t>
                      </a:r>
                      <a:endParaRPr lang="es-ES" sz="2000" b="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5 RESULTS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5.3 Typologies of universities (</a:t>
            </a:r>
            <a:r>
              <a:rPr lang="en-GB" sz="2400" b="1" i="1" dirty="0">
                <a:solidFill>
                  <a:srgbClr val="ED8F11"/>
                </a:solidFill>
                <a:latin typeface="Calibri Light" panose="020F0302020204030204" pitchFamily="34" charset="0"/>
              </a:rPr>
              <a:t>V</a:t>
            </a:r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6" name="CuadroTexto 7"/>
          <p:cNvSpPr txBox="1">
            <a:spLocks noChangeArrowheads="1"/>
          </p:cNvSpPr>
          <p:nvPr/>
        </p:nvSpPr>
        <p:spPr bwMode="auto">
          <a:xfrm>
            <a:off x="1394733" y="6130653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21133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1 MOTIVATION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1.1 Heterogeneity in the HE sector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34925" y="1268761"/>
          <a:ext cx="9001571" cy="514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 rot="19564386">
            <a:off x="368800" y="2000640"/>
            <a:ext cx="393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Homogenising pressures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999874"/>
              </p:ext>
            </p:extLst>
          </p:nvPr>
        </p:nvGraphicFramePr>
        <p:xfrm>
          <a:off x="174170" y="1322154"/>
          <a:ext cx="8795446" cy="3702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8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1" noProof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Type</a:t>
                      </a:r>
                      <a:r>
                        <a:rPr lang="en-GB" sz="2000" b="0" i="1" baseline="0" noProof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of university</a:t>
                      </a:r>
                      <a:endParaRPr lang="en-GB" sz="2000" b="0" i="1" noProof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1" noProof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N</a:t>
                      </a:r>
                      <a:endParaRPr lang="en-GB" sz="2000" b="0" i="1" noProof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1" noProof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Characteristics</a:t>
                      </a:r>
                      <a:endParaRPr lang="en-GB" sz="2000" b="0" i="1" noProof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Universities oriented towards overall efficiency</a:t>
                      </a:r>
                      <a:endParaRPr lang="es-ES" sz="2000" b="1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Regional universities medium-size/small universities mostly young. Rather balanced profile: humanities and social sciences, and technical and experimental sciences</a:t>
                      </a:r>
                      <a:endParaRPr lang="es-ES" sz="2000" b="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Universities oriented towards efficiency in KT</a:t>
                      </a:r>
                      <a:endParaRPr lang="es-ES" sz="2000" b="1" i="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The four polytechnic universities as well as other universities particularly efficient and/or active in KT</a:t>
                      </a:r>
                      <a:endParaRPr lang="es-ES" sz="2000" b="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Regional universities oriented towards efficiency in research and KT </a:t>
                      </a: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Batang"/>
                        <a:cs typeface="Calibri Light" panose="020F0302020204030204" pitchFamily="34" charset="0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Regional, big/medium-size and mostly old universities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Not strongly oriented towards efficiency in any mission but fairly performing in research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+ some activity in KT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(experimental and technical sciences)</a:t>
                      </a:r>
                      <a:endParaRPr lang="es-ES" sz="2000" b="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7319" marR="4731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5 RESULTS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5.3 Typologies of universities (VI)</a:t>
            </a:r>
          </a:p>
        </p:txBody>
      </p:sp>
      <p:sp>
        <p:nvSpPr>
          <p:cNvPr id="4" name="CuadroTexto 7"/>
          <p:cNvSpPr txBox="1">
            <a:spLocks noChangeArrowheads="1"/>
          </p:cNvSpPr>
          <p:nvPr/>
        </p:nvSpPr>
        <p:spPr bwMode="auto">
          <a:xfrm>
            <a:off x="1394733" y="6130653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10645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0454" y="53789"/>
            <a:ext cx="773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6. SUMMARY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46909" y="1145785"/>
            <a:ext cx="77060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E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valuation </a:t>
            </a: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of public policies and efficiency in public expenditure is increasingly 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demanded</a:t>
            </a:r>
            <a:r>
              <a:rPr lang="en-GB" sz="2400" dirty="0" smtClean="0">
                <a:latin typeface="Calibri Light" panose="020F0302020204030204" pitchFamily="34" charset="0"/>
                <a:cs typeface="Calibri" pitchFamily="34" charset="0"/>
              </a:rPr>
              <a:t>:</a:t>
            </a:r>
            <a:endParaRPr lang="en-GB" sz="24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GB" sz="2400" dirty="0" smtClean="0">
                <a:latin typeface="Calibri Light" panose="020F0302020204030204" pitchFamily="34" charset="0"/>
                <a:cs typeface="Calibri" pitchFamily="34" charset="0"/>
              </a:rPr>
              <a:t>Evaluations and rankings usually assume homogeneity</a:t>
            </a:r>
            <a:endParaRPr lang="en-GB" sz="24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endParaRPr lang="en-GB" sz="24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342900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 smtClean="0">
                <a:latin typeface="Calibri Light" panose="020F0302020204030204" pitchFamily="34" charset="0"/>
                <a:cs typeface="Calibri" pitchFamily="34" charset="0"/>
              </a:rPr>
              <a:t>Aim of the study → To propose and evaluation method that:</a:t>
            </a:r>
            <a:endParaRPr lang="en-GB" sz="24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800100" lvl="1" indent="-342900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300" dirty="0" smtClean="0">
                <a:latin typeface="Calibri Light" panose="020F0302020204030204" pitchFamily="34" charset="0"/>
                <a:cs typeface="Calibri" pitchFamily="34" charset="0"/>
              </a:rPr>
              <a:t>Respects </a:t>
            </a:r>
            <a:r>
              <a:rPr lang="en-US" sz="2300" dirty="0">
                <a:latin typeface="Calibri Light" panose="020F0302020204030204" pitchFamily="34" charset="0"/>
                <a:cs typeface="Calibri" pitchFamily="34" charset="0"/>
              </a:rPr>
              <a:t>and supports university </a:t>
            </a:r>
            <a:r>
              <a:rPr lang="en-US" sz="2300" dirty="0" smtClean="0">
                <a:latin typeface="Calibri Light" panose="020F0302020204030204" pitchFamily="34" charset="0"/>
                <a:cs typeface="Calibri" pitchFamily="34" charset="0"/>
              </a:rPr>
              <a:t>diversity</a:t>
            </a:r>
          </a:p>
          <a:p>
            <a:pPr marL="800100" lvl="1" indent="-342900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300" dirty="0" smtClean="0">
                <a:latin typeface="Calibri Light" panose="020F0302020204030204" pitchFamily="34" charset="0"/>
                <a:cs typeface="Calibri" pitchFamily="34" charset="0"/>
              </a:rPr>
              <a:t>Provides </a:t>
            </a:r>
            <a:r>
              <a:rPr lang="en-US" sz="2300" dirty="0">
                <a:latin typeface="Calibri Light" panose="020F0302020204030204" pitchFamily="34" charset="0"/>
                <a:cs typeface="Calibri" pitchFamily="34" charset="0"/>
              </a:rPr>
              <a:t>useful information for designing university policies and strategies to improve HE systems </a:t>
            </a:r>
            <a:endParaRPr lang="en-US" sz="23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800100" lvl="1" indent="-342900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endParaRPr lang="en-US" sz="23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342900" indent="-342900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Not aiming at → ranking of the best/worst performing universities</a:t>
            </a:r>
            <a:endParaRPr lang="en-GB" sz="24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endParaRPr lang="en-GB" sz="2400" dirty="0" smtClean="0">
              <a:latin typeface="Calibri Light" panose="020F03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7. CONCLUSIONS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7.1 </a:t>
            </a:r>
            <a:r>
              <a:rPr lang="en-US" sz="2400" b="1" i="1" dirty="0">
                <a:solidFill>
                  <a:srgbClr val="ED8F11"/>
                </a:solidFill>
                <a:latin typeface="Calibri Light" panose="020F0302020204030204" pitchFamily="34" charset="0"/>
              </a:rPr>
              <a:t>Relevant results for the </a:t>
            </a:r>
            <a:r>
              <a:rPr lang="en-US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specific case of Spanish HE system</a:t>
            </a:r>
            <a:endParaRPr lang="en-US" sz="2400" b="1" i="1" dirty="0">
              <a:solidFill>
                <a:srgbClr val="ED8F1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6909" y="1145785"/>
            <a:ext cx="77060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Calibri Light" panose="020F0302020204030204" pitchFamily="34" charset="0"/>
                <a:cs typeface="Calibri" pitchFamily="34" charset="0"/>
              </a:rPr>
              <a:t>Better and more robust acknowledgement </a:t>
            </a:r>
            <a:r>
              <a:rPr lang="es-ES" sz="2200" dirty="0" smtClean="0">
                <a:latin typeface="Calibri Light" panose="020F0302020204030204" pitchFamily="34" charset="0"/>
                <a:cs typeface="Calibri" pitchFamily="34" charset="0"/>
              </a:rPr>
              <a:t>of </a:t>
            </a:r>
            <a:r>
              <a:rPr lang="es-ES" sz="2200" dirty="0" err="1" smtClean="0">
                <a:latin typeface="Calibri Light" panose="020F0302020204030204" pitchFamily="34" charset="0"/>
                <a:cs typeface="Calibri" pitchFamily="34" charset="0"/>
              </a:rPr>
              <a:t>diversity</a:t>
            </a:r>
            <a:endParaRPr lang="es-ES" sz="22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GB" sz="22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 smtClean="0">
                <a:latin typeface="Calibri Light" panose="020F0302020204030204" pitchFamily="34" charset="0"/>
                <a:cs typeface="Calibri" pitchFamily="34" charset="0"/>
              </a:rPr>
              <a:t>Heterogeneity </a:t>
            </a: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of the Spanish HE system (</a:t>
            </a:r>
            <a:r>
              <a:rPr lang="en-GB" sz="2200" i="1" dirty="0">
                <a:latin typeface="Calibri Light" panose="020F0302020204030204" pitchFamily="34" charset="0"/>
                <a:cs typeface="Calibri" pitchFamily="34" charset="0"/>
              </a:rPr>
              <a:t>path dependent</a:t>
            </a: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):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Legally recognised: legal status (public or private)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Informally recognised: size and subject mix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But also: production </a:t>
            </a:r>
            <a:r>
              <a:rPr lang="en-GB" sz="2200" dirty="0" smtClean="0">
                <a:latin typeface="Calibri Light" panose="020F0302020204030204" pitchFamily="34" charset="0"/>
                <a:cs typeface="Calibri" pitchFamily="34" charset="0"/>
              </a:rPr>
              <a:t>mix (including the third mission)</a:t>
            </a:r>
            <a:endParaRPr lang="en-GB" sz="22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endParaRPr lang="en-GB" sz="22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endParaRPr lang="en-GB" sz="2200" dirty="0">
              <a:latin typeface="Calibri Light" panose="020F0302020204030204" pitchFamily="34" charset="0"/>
              <a:cs typeface="Calibri" pitchFamily="34" charset="0"/>
            </a:endParaRPr>
          </a:p>
          <a:p>
            <a:pPr algn="ctr">
              <a:buClr>
                <a:srgbClr val="42955A"/>
              </a:buClr>
              <a:defRPr/>
            </a:pPr>
            <a:r>
              <a:rPr lang="en-GB" sz="2200" dirty="0" smtClean="0">
                <a:latin typeface="Calibri Light" panose="020F0302020204030204" pitchFamily="34" charset="0"/>
                <a:cs typeface="Calibri" pitchFamily="34" charset="0"/>
              </a:rPr>
              <a:t>Same </a:t>
            </a: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policies </a:t>
            </a:r>
            <a:r>
              <a:rPr lang="en-GB" sz="2200" dirty="0"/>
              <a:t>⇒ </a:t>
            </a: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different </a:t>
            </a:r>
            <a:r>
              <a:rPr lang="en-GB" sz="2200" dirty="0" smtClean="0">
                <a:latin typeface="Calibri Light" panose="020F0302020204030204" pitchFamily="34" charset="0"/>
                <a:cs typeface="Calibri" pitchFamily="34" charset="0"/>
              </a:rPr>
              <a:t>results</a:t>
            </a:r>
          </a:p>
          <a:p>
            <a:pPr marL="342900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s-ES" sz="22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latin typeface="Calibri Light" panose="020F0302020204030204" pitchFamily="34" charset="0"/>
                <a:cs typeface="Calibri" pitchFamily="34" charset="0"/>
              </a:rPr>
              <a:t>Limitation: lack </a:t>
            </a:r>
            <a:r>
              <a:rPr lang="en-US" sz="2200" dirty="0">
                <a:latin typeface="Calibri Light" panose="020F0302020204030204" pitchFamily="34" charset="0"/>
                <a:cs typeface="Calibri" pitchFamily="34" charset="0"/>
              </a:rPr>
              <a:t>of data on third mission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latin typeface="Calibri Light" panose="020F0302020204030204" pitchFamily="34" charset="0"/>
                <a:cs typeface="Calibri" pitchFamily="34" charset="0"/>
              </a:rPr>
              <a:t>Revision of the administrative datasets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latin typeface="Calibri Light" panose="020F0302020204030204" pitchFamily="34" charset="0"/>
                <a:cs typeface="Calibri" pitchFamily="34" charset="0"/>
              </a:rPr>
              <a:t>Consideration of all the dimensions of the third mission in HEIs evaluation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Evidence-based policy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making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" pitchFamily="34" charset="0"/>
            </a:endParaRPr>
          </a:p>
        </p:txBody>
      </p:sp>
      <p:sp>
        <p:nvSpPr>
          <p:cNvPr id="5" name="4 Flecha a la derecha con bandas"/>
          <p:cNvSpPr/>
          <p:nvPr/>
        </p:nvSpPr>
        <p:spPr>
          <a:xfrm rot="5400000">
            <a:off x="4597576" y="3380602"/>
            <a:ext cx="724049" cy="452471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27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7. CONCLUSIONS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7.2 </a:t>
            </a:r>
            <a:r>
              <a:rPr lang="en-US" sz="2400" b="1" i="1" dirty="0">
                <a:solidFill>
                  <a:srgbClr val="ED8F11"/>
                </a:solidFill>
                <a:latin typeface="Calibri Light" panose="020F0302020204030204" pitchFamily="34" charset="0"/>
              </a:rPr>
              <a:t>Relevant results in the international </a:t>
            </a:r>
            <a:r>
              <a:rPr lang="en-US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context</a:t>
            </a:r>
            <a:endParaRPr lang="en-US" sz="2400" b="1" i="1" dirty="0">
              <a:solidFill>
                <a:srgbClr val="ED8F1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6909" y="1145785"/>
            <a:ext cx="77060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buClr>
                <a:srgbClr val="42955A"/>
              </a:buClr>
              <a:defRPr/>
            </a:pPr>
            <a:endParaRPr lang="en-US" sz="24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HE </a:t>
            </a: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policies and university strategies → more nuanced objectives can be 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defined	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University </a:t>
            </a: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managers → 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groups of peers and benchmarking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All </a:t>
            </a: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university missions are made visible and </a:t>
            </a:r>
            <a:r>
              <a:rPr lang="en-US" sz="2400" dirty="0" err="1">
                <a:latin typeface="Calibri Light" panose="020F0302020204030204" pitchFamily="34" charset="0"/>
                <a:cs typeface="Calibri" pitchFamily="34" charset="0"/>
              </a:rPr>
              <a:t>recognised</a:t>
            </a: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 – including the third 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mission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Alternative evaluation method → evaluation </a:t>
            </a: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can work as a tool for designing public policies and institutional strategies, not as a policy itself.</a:t>
            </a:r>
          </a:p>
        </p:txBody>
      </p:sp>
    </p:spTree>
    <p:extLst>
      <p:ext uri="{BB962C8B-B14F-4D97-AF65-F5344CB8AC3E}">
        <p14:creationId xmlns:p14="http://schemas.microsoft.com/office/powerpoint/2010/main" val="4678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5814" y="2718982"/>
            <a:ext cx="3203901" cy="7983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Rounded MT Bold"/>
              </a:rPr>
              <a:t>THANK YOU!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Rounded MT Bold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1084643" y="4159389"/>
            <a:ext cx="6689919" cy="1757317"/>
          </a:xfrm>
        </p:spPr>
        <p:txBody>
          <a:bodyPr>
            <a:normAutofit/>
          </a:bodyPr>
          <a:lstStyle/>
          <a:p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1084643" y="2533789"/>
            <a:ext cx="3342214" cy="3251200"/>
          </a:xfrm>
        </p:spPr>
        <p:txBody>
          <a:bodyPr>
            <a:normAutofit/>
          </a:bodyPr>
          <a:lstStyle/>
          <a:p>
            <a:r>
              <a:rPr lang="es-E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 M. de la Torre</a:t>
            </a:r>
          </a:p>
          <a:p>
            <a:r>
              <a:rPr lang="es-E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eva.torre@uam.es</a:t>
            </a:r>
          </a:p>
          <a:p>
            <a:endParaRPr lang="es-E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988">
              <a:lnSpc>
                <a:spcPct val="80000"/>
              </a:lnSpc>
              <a:defRPr/>
            </a:pPr>
            <a:r>
              <a:rPr lang="es-ES" altLang="es-E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Fernando </a:t>
            </a:r>
            <a:r>
              <a:rPr lang="es-ES" altLang="es-E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Casani</a:t>
            </a:r>
            <a:endParaRPr lang="es-ES" altLang="es-E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altLang="es-E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fernando.casani@uam.es</a:t>
            </a:r>
          </a:p>
          <a:p>
            <a:pPr marL="26988">
              <a:lnSpc>
                <a:spcPct val="80000"/>
              </a:lnSpc>
              <a:defRPr/>
            </a:pPr>
            <a:endParaRPr lang="es-ES" altLang="es-ES" sz="2400" i="1" dirty="0">
              <a:solidFill>
                <a:schemeClr val="tx1"/>
              </a:solidFill>
            </a:endParaRPr>
          </a:p>
          <a:p>
            <a:pPr marL="26988">
              <a:lnSpc>
                <a:spcPct val="80000"/>
              </a:lnSpc>
              <a:defRPr/>
            </a:pPr>
            <a:r>
              <a:rPr lang="es-ES" altLang="es-E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</a:t>
            </a:r>
            <a:r>
              <a:rPr lang="es-ES" altLang="es-E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es-E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Sagarra</a:t>
            </a:r>
            <a:endParaRPr lang="es-ES" altLang="es-E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altLang="es-E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martisagarra@ub.edu</a:t>
            </a:r>
            <a:endParaRPr lang="es-ES" altLang="es-E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 smtClean="0"/>
          </a:p>
          <a:p>
            <a:endParaRPr lang="es-ES" sz="12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1059" t="12862" r="69964" b="79336"/>
          <a:stretch/>
        </p:blipFill>
        <p:spPr bwMode="auto">
          <a:xfrm>
            <a:off x="6147468" y="762415"/>
            <a:ext cx="2474259" cy="580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7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2 </a:t>
            </a:r>
            <a:r>
              <a:rPr lang="en-GB" sz="2800" b="1" dirty="0">
                <a:solidFill>
                  <a:srgbClr val="42955A"/>
                </a:solidFill>
                <a:latin typeface="Calibri Light" panose="020F0302020204030204" pitchFamily="34" charset="0"/>
              </a:rPr>
              <a:t>THEORETICAL </a:t>
            </a:r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FRAMEWORK</a:t>
            </a:r>
            <a:endParaRPr lang="en-GB" sz="2800" b="1" dirty="0">
              <a:solidFill>
                <a:srgbClr val="42955A"/>
              </a:solidFill>
              <a:latin typeface="Calibri Light" panose="020F0302020204030204" pitchFamily="34" charset="0"/>
            </a:endParaRPr>
          </a:p>
          <a:p>
            <a:r>
              <a:rPr lang="en-GB" sz="2400" b="1" i="1" dirty="0">
                <a:solidFill>
                  <a:srgbClr val="ED8F11"/>
                </a:solidFill>
                <a:latin typeface="Calibri Light" panose="020F0302020204030204" pitchFamily="34" charset="0"/>
              </a:rPr>
              <a:t>2</a:t>
            </a:r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.1 Sources of heterogeneity in HE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57643"/>
              </p:ext>
            </p:extLst>
          </p:nvPr>
        </p:nvGraphicFramePr>
        <p:xfrm>
          <a:off x="1410454" y="1643236"/>
          <a:ext cx="7548215" cy="3770144"/>
        </p:xfrm>
        <a:graphic>
          <a:graphicData uri="http://schemas.openxmlformats.org/drawingml/2006/table">
            <a:tbl>
              <a:tblPr firstRow="1" firstCol="1" bandRow="1"/>
              <a:tblGrid>
                <a:gridCol w="1921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b="0" i="1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lang="en-GB" sz="2200" b="0" i="1" baseline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heterogeneity</a:t>
                      </a:r>
                      <a:endParaRPr lang="en-GB" sz="2200" b="0" i="1" noProof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b="0" i="1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</a:t>
                      </a:r>
                      <a:r>
                        <a:rPr lang="en-GB" sz="2200" b="0" i="1" baseline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heterogeneity</a:t>
                      </a:r>
                      <a:endParaRPr lang="en-GB" sz="2200" b="0" i="1" noProof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b="0" i="1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</a:t>
                      </a:r>
                      <a:r>
                        <a:rPr lang="en-GB" sz="2200" b="0" i="1" baseline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heterogeneity</a:t>
                      </a:r>
                      <a:endParaRPr lang="en-GB" sz="2200" b="0" i="1" noProof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Third mission</a:t>
                      </a:r>
                      <a:endParaRPr lang="en-GB" sz="2200" b="0" noProof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 of activities undertaken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GB" sz="2200" b="0" noProof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b="0" i="1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</a:t>
                      </a:r>
                      <a:r>
                        <a:rPr lang="en-GB" sz="2200" b="0" i="1" baseline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heterogeneity</a:t>
                      </a:r>
                      <a:endParaRPr lang="en-GB" sz="2200" b="0" i="1" noProof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HEI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quality</a:t>
                      </a:r>
                      <a:endParaRPr lang="en-GB" sz="2200" b="0" noProof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955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Scientific production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Post-graduate teaching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noProof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funding systems</a:t>
                      </a:r>
                      <a:endParaRPr lang="en-GB" sz="2200" b="0" noProof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uadroTexto 7"/>
          <p:cNvSpPr txBox="1">
            <a:spLocks noChangeArrowheads="1"/>
          </p:cNvSpPr>
          <p:nvPr/>
        </p:nvSpPr>
        <p:spPr bwMode="auto">
          <a:xfrm>
            <a:off x="981636" y="6040904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>
                <a:latin typeface="Calibri Light" panose="020F0302020204030204" pitchFamily="34" charset="0"/>
              </a:rPr>
              <a:t>Source: author’s elaboration based on Daraio et al (2011</a:t>
            </a:r>
            <a:r>
              <a:rPr lang="en-GB" altLang="es-ES" sz="1400" dirty="0" smtClean="0">
                <a:latin typeface="Calibri Light" panose="020F0302020204030204" pitchFamily="34" charset="0"/>
              </a:rPr>
              <a:t>).</a:t>
            </a:r>
            <a:endParaRPr lang="en-GB" altLang="es-ES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839659"/>
              </p:ext>
            </p:extLst>
          </p:nvPr>
        </p:nvGraphicFramePr>
        <p:xfrm>
          <a:off x="1392073" y="1429377"/>
          <a:ext cx="7601809" cy="4337913"/>
        </p:xfrm>
        <a:graphic>
          <a:graphicData uri="http://schemas.openxmlformats.org/drawingml/2006/table">
            <a:tbl>
              <a:tblPr firstRow="1" firstCol="1" bandRow="1"/>
              <a:tblGrid>
                <a:gridCol w="1392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1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Unidimensional</a:t>
                      </a:r>
                      <a:endParaRPr lang="en-US" sz="2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1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Multidimensional</a:t>
                      </a:r>
                      <a:endParaRPr lang="en-US" sz="2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1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Ex-ante or prescriptive</a:t>
                      </a:r>
                      <a:endParaRPr lang="en-US" sz="2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Ad-hoc classifications (I</a:t>
                      </a:r>
                      <a:r>
                        <a:rPr lang="en-GB" sz="21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status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 err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s-ES" sz="1800" dirty="0" smtClean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 err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s-ES" sz="1800" dirty="0" smtClean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</a:t>
                      </a:r>
                      <a:r>
                        <a:rPr lang="es-ES" sz="1800" dirty="0" err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orientation</a:t>
                      </a:r>
                      <a:r>
                        <a:rPr lang="es-ES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 err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Scope</a:t>
                      </a:r>
                      <a:endParaRPr lang="es-ES" sz="1800" dirty="0" smtClean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dirty="0" err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</a:t>
                      </a:r>
                      <a:r>
                        <a:rPr lang="es-ES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Classifications of </a:t>
                      </a:r>
                      <a:r>
                        <a:rPr lang="en-GB" sz="22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Carnegie </a:t>
                      </a: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clasification</a:t>
                      </a:r>
                      <a:endParaRPr lang="es-ES" sz="1800" kern="120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U-</a:t>
                      </a: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U-</a:t>
                      </a: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Multirank</a:t>
                      </a:r>
                      <a:endParaRPr lang="es-ES" sz="1800" kern="120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U-Ranking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2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1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Ex-post or descriptive</a:t>
                      </a:r>
                      <a:endParaRPr lang="en-US" sz="2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Ad-hoc classifications (II</a:t>
                      </a:r>
                      <a:r>
                        <a:rPr lang="en-GB" sz="21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8B45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Gómez-Sancho (2005)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8B45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Gómez-Sancho and </a:t>
                      </a: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Mancebón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Torrubia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(2008)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8B45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Vázquez Rojas (2011)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Classifications of ‘comparable’ </a:t>
                      </a:r>
                      <a:r>
                        <a:rPr lang="en-GB" sz="21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955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Carnegie </a:t>
                      </a: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clasification</a:t>
                      </a:r>
                      <a:endParaRPr lang="es-ES" sz="1800" kern="120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Bonaccorsi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Daraio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(2009)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García-</a:t>
                      </a: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Aracil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and Palomares-Montero (2012)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42955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Schubert et al. (2014)</a:t>
                      </a:r>
                      <a:endParaRPr lang="en-US" sz="2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uadroTexto 7"/>
          <p:cNvSpPr txBox="1">
            <a:spLocks noChangeArrowheads="1"/>
          </p:cNvSpPr>
          <p:nvPr/>
        </p:nvSpPr>
        <p:spPr bwMode="auto">
          <a:xfrm>
            <a:off x="981636" y="6043434"/>
            <a:ext cx="6335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400" dirty="0" smtClean="0"/>
              <a:t>Source: </a:t>
            </a:r>
            <a:r>
              <a:rPr lang="en-GB" altLang="es-ES" sz="1400" dirty="0" smtClean="0"/>
              <a:t>de la Torre, </a:t>
            </a:r>
            <a:r>
              <a:rPr lang="en-GB" altLang="es-ES" sz="1400" dirty="0" err="1" smtClean="0"/>
              <a:t>Casani</a:t>
            </a:r>
            <a:r>
              <a:rPr lang="en-GB" altLang="es-ES" sz="1400" dirty="0" smtClean="0"/>
              <a:t> and </a:t>
            </a:r>
            <a:r>
              <a:rPr lang="en-GB" altLang="es-ES" sz="1400" dirty="0" err="1" smtClean="0"/>
              <a:t>Sagarra</a:t>
            </a:r>
            <a:r>
              <a:rPr lang="en-GB" altLang="es-ES" sz="1400" dirty="0" smtClean="0"/>
              <a:t> (2018).</a:t>
            </a:r>
            <a:endParaRPr lang="en-GB" altLang="es-ES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2 </a:t>
            </a:r>
            <a:r>
              <a:rPr lang="en-GB" sz="2800" b="1" dirty="0">
                <a:solidFill>
                  <a:srgbClr val="42955A"/>
                </a:solidFill>
                <a:latin typeface="Calibri Light" panose="020F0302020204030204" pitchFamily="34" charset="0"/>
              </a:rPr>
              <a:t>THEORETICAL FRAMEWORK</a:t>
            </a:r>
          </a:p>
          <a:p>
            <a:r>
              <a:rPr lang="en-GB" sz="2400" b="1" i="1" dirty="0">
                <a:solidFill>
                  <a:srgbClr val="ED8F11"/>
                </a:solidFill>
                <a:latin typeface="Calibri Light" panose="020F0302020204030204" pitchFamily="34" charset="0"/>
              </a:rPr>
              <a:t>2</a:t>
            </a:r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.2 Previous classification attempts</a:t>
            </a:r>
          </a:p>
        </p:txBody>
      </p:sp>
    </p:spTree>
    <p:extLst>
      <p:ext uri="{BB962C8B-B14F-4D97-AF65-F5344CB8AC3E}">
        <p14:creationId xmlns:p14="http://schemas.microsoft.com/office/powerpoint/2010/main" val="7972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2 </a:t>
            </a:r>
            <a:r>
              <a:rPr lang="en-GB" sz="2800" b="1" dirty="0">
                <a:solidFill>
                  <a:srgbClr val="42955A"/>
                </a:solidFill>
                <a:latin typeface="Calibri Light" panose="020F0302020204030204" pitchFamily="34" charset="0"/>
              </a:rPr>
              <a:t>THEORETICAL FRAMEWORK</a:t>
            </a:r>
          </a:p>
          <a:p>
            <a:r>
              <a:rPr lang="en-GB" sz="2400" b="1" i="1" dirty="0">
                <a:solidFill>
                  <a:srgbClr val="ED8F11"/>
                </a:solidFill>
                <a:latin typeface="Calibri Light" panose="020F0302020204030204" pitchFamily="34" charset="0"/>
              </a:rPr>
              <a:t>2</a:t>
            </a:r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.3 </a:t>
            </a:r>
            <a:r>
              <a:rPr lang="en-US" sz="2400" b="1" i="1" dirty="0">
                <a:solidFill>
                  <a:srgbClr val="ED8F11"/>
                </a:solidFill>
                <a:latin typeface="Calibri Light" panose="020F0302020204030204" pitchFamily="34" charset="0"/>
              </a:rPr>
              <a:t>Diversity and efficiency in university </a:t>
            </a:r>
            <a:r>
              <a:rPr lang="en-US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evaluation</a:t>
            </a:r>
            <a:endParaRPr lang="en-GB" sz="2400" b="1" i="1" dirty="0" smtClean="0">
              <a:solidFill>
                <a:srgbClr val="ED8F1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06364"/>
              </p:ext>
            </p:extLst>
          </p:nvPr>
        </p:nvGraphicFramePr>
        <p:xfrm>
          <a:off x="426720" y="1187259"/>
          <a:ext cx="8205216" cy="498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304">
                  <a:extLst>
                    <a:ext uri="{9D8B030D-6E8A-4147-A177-3AD203B41FA5}">
                      <a16:colId xmlns:a16="http://schemas.microsoft.com/office/drawing/2014/main" val="3028711456"/>
                    </a:ext>
                  </a:extLst>
                </a:gridCol>
                <a:gridCol w="2051304">
                  <a:extLst>
                    <a:ext uri="{9D8B030D-6E8A-4147-A177-3AD203B41FA5}">
                      <a16:colId xmlns:a16="http://schemas.microsoft.com/office/drawing/2014/main" val="3713365429"/>
                    </a:ext>
                  </a:extLst>
                </a:gridCol>
                <a:gridCol w="4102608">
                  <a:extLst>
                    <a:ext uri="{9D8B030D-6E8A-4147-A177-3AD203B41FA5}">
                      <a16:colId xmlns:a16="http://schemas.microsoft.com/office/drawing/2014/main" val="3281259882"/>
                    </a:ext>
                  </a:extLst>
                </a:gridCol>
              </a:tblGrid>
              <a:tr h="447048">
                <a:tc>
                  <a:txBody>
                    <a:bodyPr/>
                    <a:lstStyle/>
                    <a:p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Purpose</a:t>
                      </a:r>
                      <a:endParaRPr lang="es-ES" sz="2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Method</a:t>
                      </a:r>
                      <a:endParaRPr lang="es-ES" sz="2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University</a:t>
                      </a:r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behaviour</a:t>
                      </a:r>
                      <a:endParaRPr lang="es-ES" sz="2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38357"/>
                  </a:ext>
                </a:extLst>
              </a:tr>
              <a:tr h="1102309">
                <a:tc>
                  <a:txBody>
                    <a:bodyPr/>
                    <a:lstStyle/>
                    <a:p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 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Funding</a:t>
                      </a:r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distribution</a:t>
                      </a:r>
                      <a:endParaRPr lang="es-E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s-ES" sz="2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(synthetic) indicators and quantitative</a:t>
                      </a:r>
                    </a:p>
                    <a:p>
                      <a:endParaRPr lang="en-U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Specific,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comparable results</a:t>
                      </a:r>
                      <a:endParaRPr lang="es-ES" sz="2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Aim → to achieve indicators’ levels</a:t>
                      </a:r>
                    </a:p>
                    <a:p>
                      <a:endParaRPr lang="en-U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Objective</a:t>
                      </a:r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shifts</a:t>
                      </a:r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and 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homogenisation</a:t>
                      </a:r>
                      <a:endParaRPr lang="es-E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045669"/>
                  </a:ext>
                </a:extLst>
              </a:tr>
              <a:tr h="1293044">
                <a:tc>
                  <a:txBody>
                    <a:bodyPr/>
                    <a:lstStyle/>
                    <a:p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 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Auditing</a:t>
                      </a:r>
                      <a:endParaRPr lang="es-E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53811"/>
                  </a:ext>
                </a:extLst>
              </a:tr>
              <a:tr h="17636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 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Formative</a:t>
                      </a:r>
                      <a:endParaRPr lang="es-E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Qualitative</a:t>
                      </a:r>
                      <a:endParaRPr lang="es-E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s-E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Processes</a:t>
                      </a:r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and 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details</a:t>
                      </a:r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s-ES" sz="2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Self-learning</a:t>
                      </a:r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process</a:t>
                      </a:r>
                      <a:r>
                        <a:rPr lang="es-E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endParaRPr lang="es-E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incentives to show particular results</a:t>
                      </a:r>
                    </a:p>
                    <a:p>
                      <a:endParaRPr lang="en-US" sz="2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Respectful to diversity</a:t>
                      </a:r>
                      <a:endParaRPr lang="es-ES" sz="2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235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410454" y="6093931"/>
            <a:ext cx="753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buClr>
                <a:srgbClr val="42955A"/>
              </a:buClr>
              <a:defRPr/>
            </a:pPr>
            <a:r>
              <a:rPr lang="en-US" sz="1600" dirty="0" smtClean="0">
                <a:latin typeface="Calibri Light" panose="020F0302020204030204" pitchFamily="34" charset="0"/>
                <a:cs typeface="Calibri" pitchFamily="34" charset="0"/>
              </a:rPr>
              <a:t>Source: </a:t>
            </a:r>
            <a:r>
              <a:rPr lang="en-US" sz="1600" dirty="0" err="1" smtClean="0">
                <a:latin typeface="Calibri Light" panose="020F0302020204030204" pitchFamily="34" charset="0"/>
                <a:cs typeface="Calibri" pitchFamily="34" charset="0"/>
              </a:rPr>
              <a:t>Molas-Gallart</a:t>
            </a:r>
            <a:r>
              <a:rPr lang="en-US" sz="1600" dirty="0" smtClean="0">
                <a:latin typeface="Calibri Light" panose="020F0302020204030204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  <a:cs typeface="Calibri" pitchFamily="34" charset="0"/>
              </a:rPr>
              <a:t>(2015)</a:t>
            </a:r>
            <a:endParaRPr lang="en-US" sz="1600" dirty="0">
              <a:latin typeface="Calibri Light" panose="020F03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61242" y="1145785"/>
            <a:ext cx="764627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>
              <a:buClr>
                <a:srgbClr val="42955A"/>
              </a:buClr>
              <a:defRPr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Assessment method</a:t>
            </a:r>
            <a:r>
              <a:rPr lang="en-GB" sz="2400" dirty="0" smtClean="0">
                <a:latin typeface="Calibri Light" panose="020F0302020204030204" pitchFamily="34" charset="0"/>
              </a:rPr>
              <a:t>:</a:t>
            </a:r>
          </a:p>
          <a:p>
            <a:pPr marL="698500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Calibri Light" panose="020F0302020204030204" pitchFamily="34" charset="0"/>
              </a:rPr>
              <a:t>Formative evaluation </a:t>
            </a:r>
          </a:p>
          <a:p>
            <a:pPr marL="698500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Calibri Light" panose="020F0302020204030204" pitchFamily="34" charset="0"/>
              </a:rPr>
              <a:t>Acknowledges of horizontal and vertical diversity</a:t>
            </a:r>
          </a:p>
          <a:p>
            <a:pPr marL="698500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Allows comparability and deeper understanding of HE</a:t>
            </a:r>
          </a:p>
          <a:p>
            <a:pPr marL="698500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Acknowledges third mission as a source of diversity</a:t>
            </a:r>
          </a:p>
          <a:p>
            <a:pPr marL="355600">
              <a:buClr>
                <a:srgbClr val="42955A"/>
              </a:buClr>
              <a:defRPr/>
            </a:pP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355600" algn="ctr">
              <a:buClr>
                <a:srgbClr val="42955A"/>
              </a:buClr>
              <a:defRPr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Bootstrap 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Data Envelopment Analysis  (DEA) + Multidimensional Scaling (MDS)</a:t>
            </a:r>
          </a:p>
          <a:p>
            <a:pPr marL="355600" algn="just" fontAlgn="auto">
              <a:spcAft>
                <a:spcPts val="0"/>
              </a:spcAft>
              <a:buClr>
                <a:srgbClr val="42955A"/>
              </a:buClr>
              <a:defRPr/>
            </a:pPr>
            <a:endParaRPr lang="en-GB" sz="2400" b="1" dirty="0" smtClean="0">
              <a:solidFill>
                <a:srgbClr val="42955A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355600" algn="just" fontAlgn="auto">
              <a:spcAft>
                <a:spcPts val="0"/>
              </a:spcAft>
              <a:buClr>
                <a:srgbClr val="42955A"/>
              </a:buClr>
              <a:defRPr/>
            </a:pPr>
            <a:endParaRPr lang="en-GB" sz="2400" b="1" dirty="0" smtClean="0">
              <a:solidFill>
                <a:srgbClr val="42955A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355600" algn="just" fontAlgn="auto">
              <a:spcAft>
                <a:spcPts val="0"/>
              </a:spcAft>
              <a:buClr>
                <a:srgbClr val="42955A"/>
              </a:buClr>
              <a:defRPr/>
            </a:pPr>
            <a:endParaRPr lang="en-GB" sz="1100" b="1" dirty="0" smtClean="0">
              <a:solidFill>
                <a:srgbClr val="42955A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355600" algn="just" fontAlgn="auto">
              <a:spcAft>
                <a:spcPts val="0"/>
              </a:spcAft>
              <a:buClr>
                <a:srgbClr val="42955A"/>
              </a:buClr>
              <a:defRPr/>
            </a:pPr>
            <a:r>
              <a:rPr lang="en-GB" sz="2400" b="1" dirty="0" smtClean="0">
                <a:solidFill>
                  <a:srgbClr val="42955A"/>
                </a:solidFill>
                <a:latin typeface="Calibri Light" panose="020F0302020204030204" pitchFamily="34" charset="0"/>
                <a:cs typeface="Calibri" pitchFamily="34" charset="0"/>
              </a:rPr>
              <a:t>(</a:t>
            </a:r>
            <a:r>
              <a:rPr lang="en-GB" sz="2400" b="1" dirty="0">
                <a:solidFill>
                  <a:srgbClr val="42955A"/>
                </a:solidFill>
                <a:latin typeface="Calibri Light" panose="020F0302020204030204" pitchFamily="34" charset="0"/>
                <a:cs typeface="Calibri" pitchFamily="34" charset="0"/>
              </a:rPr>
              <a:t>R)</a:t>
            </a:r>
            <a:r>
              <a:rPr lang="en-GB" sz="2400" dirty="0">
                <a:latin typeface="Calibri Light" panose="020F0302020204030204" pitchFamily="34" charset="0"/>
                <a:cs typeface="Calibri" pitchFamily="34" charset="0"/>
              </a:rPr>
              <a:t>. Is (in)efficiency related to a particular typology of university? </a:t>
            </a:r>
          </a:p>
          <a:p>
            <a:pPr marL="355600" algn="just" fontAlgn="auto">
              <a:spcAft>
                <a:spcPts val="0"/>
              </a:spcAft>
              <a:buClr>
                <a:srgbClr val="42955A"/>
              </a:buClr>
              <a:defRPr/>
            </a:pPr>
            <a:r>
              <a:rPr lang="en-GB" sz="2400" b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(</a:t>
            </a:r>
            <a:r>
              <a:rPr lang="en-GB" sz="2400" b="1" dirty="0">
                <a:solidFill>
                  <a:srgbClr val="ED8F11"/>
                </a:solidFill>
                <a:latin typeface="Calibri Light" panose="020F0302020204030204" pitchFamily="34" charset="0"/>
              </a:rPr>
              <a:t>H)</a:t>
            </a:r>
            <a:r>
              <a:rPr lang="en-GB" sz="2400" dirty="0">
                <a:latin typeface="Calibri Light" panose="020F0302020204030204" pitchFamily="34" charset="0"/>
              </a:rPr>
              <a:t>. Different typologies of universities are related to different efficiency levels</a:t>
            </a:r>
          </a:p>
          <a:p>
            <a:pPr marL="355600" algn="just" fontAlgn="auto">
              <a:spcAft>
                <a:spcPts val="0"/>
              </a:spcAft>
              <a:buClr>
                <a:srgbClr val="42955A"/>
              </a:buClr>
              <a:defRPr/>
            </a:pPr>
            <a:endParaRPr lang="en-GB" sz="2400" dirty="0">
              <a:latin typeface="Calibri Light" panose="020F0302020204030204" pitchFamily="34" charset="0"/>
            </a:endParaRP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endParaRPr lang="en-GB" sz="24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>
              <a:buClr>
                <a:srgbClr val="42955A"/>
              </a:buClr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>
              <a:buClr>
                <a:srgbClr val="42955A"/>
              </a:buClr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 Light" panose="020F0302020204030204" pitchFamily="34" charset="0"/>
              <a:cs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86435" y="4762137"/>
            <a:ext cx="7612523" cy="1595119"/>
          </a:xfrm>
          <a:prstGeom prst="rect">
            <a:avLst/>
          </a:prstGeom>
          <a:noFill/>
          <a:ln w="28575">
            <a:solidFill>
              <a:srgbClr val="ED8F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10454" y="53789"/>
            <a:ext cx="773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3 OBJECTIVES</a:t>
            </a:r>
            <a:endParaRPr lang="en-GB" sz="2800" b="1" dirty="0">
              <a:solidFill>
                <a:srgbClr val="42955A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4812144" y="3893765"/>
            <a:ext cx="346842" cy="767699"/>
          </a:xfrm>
          <a:prstGeom prst="downArrow">
            <a:avLst/>
          </a:prstGeom>
          <a:solidFill>
            <a:srgbClr val="ED8F11"/>
          </a:solidFill>
          <a:ln>
            <a:solidFill>
              <a:srgbClr val="ED8F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61242" y="1145785"/>
            <a:ext cx="764627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>
              <a:buClr>
                <a:srgbClr val="42955A"/>
              </a:buClr>
              <a:defRPr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Assessment method</a:t>
            </a:r>
            <a:r>
              <a:rPr lang="en-GB" sz="2400" dirty="0" smtClean="0">
                <a:latin typeface="Calibri Light" panose="020F0302020204030204" pitchFamily="34" charset="0"/>
              </a:rPr>
              <a:t>:</a:t>
            </a:r>
          </a:p>
          <a:p>
            <a:pPr marL="698500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Calibri Light" panose="020F0302020204030204" pitchFamily="34" charset="0"/>
              </a:rPr>
              <a:t>Formative evaluation </a:t>
            </a:r>
          </a:p>
          <a:p>
            <a:pPr marL="698500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Calibri Light" panose="020F0302020204030204" pitchFamily="34" charset="0"/>
              </a:rPr>
              <a:t>Acknowledges of horizontal and vertical diversity</a:t>
            </a:r>
          </a:p>
          <a:p>
            <a:pPr marL="698500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Allows comparability and deeper understanding of HE</a:t>
            </a:r>
          </a:p>
          <a:p>
            <a:pPr marL="698500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Calibri Light" panose="020F0302020204030204" pitchFamily="34" charset="0"/>
                <a:cs typeface="Calibri" pitchFamily="34" charset="0"/>
              </a:rPr>
              <a:t>Acknowledges third mission as a source of diversity</a:t>
            </a:r>
          </a:p>
          <a:p>
            <a:pPr marL="355600">
              <a:buClr>
                <a:srgbClr val="42955A"/>
              </a:buClr>
              <a:defRPr/>
            </a:pP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355600" algn="ctr">
              <a:buClr>
                <a:srgbClr val="42955A"/>
              </a:buClr>
              <a:defRPr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Bootstrap 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Data Envelopment Analysis  (DEA) + Multidimensional Scaling (MDS)</a:t>
            </a:r>
          </a:p>
          <a:p>
            <a:pPr marL="355600" algn="just" fontAlgn="auto">
              <a:spcAft>
                <a:spcPts val="0"/>
              </a:spcAft>
              <a:buClr>
                <a:srgbClr val="42955A"/>
              </a:buClr>
              <a:defRPr/>
            </a:pPr>
            <a:endParaRPr lang="en-GB" sz="2400" b="1" dirty="0" smtClean="0">
              <a:solidFill>
                <a:srgbClr val="42955A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355600" algn="just" fontAlgn="auto">
              <a:spcAft>
                <a:spcPts val="0"/>
              </a:spcAft>
              <a:buClr>
                <a:srgbClr val="42955A"/>
              </a:buClr>
              <a:defRPr/>
            </a:pPr>
            <a:endParaRPr lang="en-GB" sz="2400" b="1" dirty="0" smtClean="0">
              <a:solidFill>
                <a:srgbClr val="42955A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355600" algn="just" fontAlgn="auto">
              <a:spcAft>
                <a:spcPts val="0"/>
              </a:spcAft>
              <a:buClr>
                <a:srgbClr val="42955A"/>
              </a:buClr>
              <a:defRPr/>
            </a:pPr>
            <a:endParaRPr lang="en-GB" sz="2000" b="1" dirty="0" smtClean="0">
              <a:solidFill>
                <a:srgbClr val="42955A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800100" lvl="1" indent="-342900"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We define typologies of universities based on:</a:t>
            </a:r>
          </a:p>
          <a:p>
            <a:pPr marL="1257300" lvl="2" indent="-342900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Their characteristics</a:t>
            </a:r>
          </a:p>
          <a:p>
            <a:pPr marL="1257300" lvl="2" indent="-342900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Their efficiency orientation</a:t>
            </a:r>
          </a:p>
          <a:p>
            <a:pPr marL="355600" algn="just" fontAlgn="auto">
              <a:spcAft>
                <a:spcPts val="0"/>
              </a:spcAft>
              <a:buClr>
                <a:srgbClr val="42955A"/>
              </a:buClr>
              <a:defRPr/>
            </a:pPr>
            <a:endParaRPr lang="en-GB" sz="2400" dirty="0">
              <a:latin typeface="Calibri Light" panose="020F0302020204030204" pitchFamily="34" charset="0"/>
            </a:endParaRP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endParaRPr lang="en-GB" sz="24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>
              <a:buClr>
                <a:srgbClr val="42955A"/>
              </a:buClr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>
              <a:buClr>
                <a:srgbClr val="42955A"/>
              </a:buClr>
              <a:buFont typeface="Wingdings" panose="05000000000000000000" pitchFamily="2" charset="2"/>
              <a:buChar char="§"/>
              <a:defRPr/>
            </a:pPr>
            <a:endParaRPr lang="en-GB" sz="2000" dirty="0" smtClean="0">
              <a:latin typeface="Calibri Light" panose="020F0302020204030204" pitchFamily="34" charset="0"/>
              <a:cs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86435" y="4762138"/>
            <a:ext cx="7612523" cy="1481328"/>
          </a:xfrm>
          <a:prstGeom prst="rect">
            <a:avLst/>
          </a:prstGeom>
          <a:noFill/>
          <a:ln w="28575">
            <a:solidFill>
              <a:srgbClr val="ED8F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10454" y="53789"/>
            <a:ext cx="773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3 OBJECTIVES</a:t>
            </a:r>
            <a:endParaRPr lang="en-GB" sz="2800" b="1" dirty="0">
              <a:solidFill>
                <a:srgbClr val="42955A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4812144" y="3893765"/>
            <a:ext cx="346842" cy="767699"/>
          </a:xfrm>
          <a:prstGeom prst="downArrow">
            <a:avLst/>
          </a:prstGeom>
          <a:solidFill>
            <a:srgbClr val="ED8F11"/>
          </a:solidFill>
          <a:ln>
            <a:solidFill>
              <a:srgbClr val="ED8F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4  METHODLOGY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4.1 Ordinal MDS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46910" y="1145785"/>
            <a:ext cx="7534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Allows to position the n units of observations (DEA scores and descriptive ratios) on a multidimensional map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The </a:t>
            </a: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distances between observations are mapped into a set of coordinates in a m-dimensional 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space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Once 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chosen </a:t>
            </a: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the optimal number of dimensions 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m </a:t>
            </a:r>
            <a:r>
              <a:rPr lang="en-US" sz="24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→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 projection of </a:t>
            </a:r>
            <a:r>
              <a:rPr lang="en-US" sz="2400" dirty="0">
                <a:latin typeface="Calibri Light" panose="020F0302020204030204" pitchFamily="34" charset="0"/>
                <a:cs typeface="Calibri" pitchFamily="34" charset="0"/>
              </a:rPr>
              <a:t>the observations into two-dimensional maps for each pair of dimensions at a </a:t>
            </a:r>
            <a:r>
              <a:rPr lang="en-US" sz="2400" dirty="0" smtClean="0">
                <a:latin typeface="Calibri Light" panose="020F0302020204030204" pitchFamily="34" charset="0"/>
                <a:cs typeface="Calibri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277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6910" y="1145785"/>
            <a:ext cx="753402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buClr>
                <a:srgbClr val="42955A"/>
              </a:buClr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Frontier method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Non-parametric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Multi-input and multi-output approach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Results: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Efficient universities: score =1</a:t>
            </a:r>
          </a:p>
          <a:p>
            <a:pPr marL="914400" lvl="1" indent="-457200" algn="just">
              <a:buClr>
                <a:srgbClr val="42955A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Inefficient universities: score &lt; 1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42955A"/>
              </a:buClr>
              <a:buFont typeface="Wingdings" panose="05000000000000000000" pitchFamily="2" charset="2"/>
              <a:buChar char="Ø"/>
              <a:defRPr/>
            </a:pPr>
            <a:endParaRPr lang="es-ES" sz="1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Clr>
                <a:srgbClr val="42955A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Variable returns to scale, output orientation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3" t="51968" r="5727" b="7672"/>
          <a:stretch>
            <a:fillRect/>
          </a:stretch>
        </p:blipFill>
        <p:spPr bwMode="auto">
          <a:xfrm>
            <a:off x="4532780" y="1182289"/>
            <a:ext cx="4248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6" t="34512" r="41277" b="49646"/>
          <a:stretch>
            <a:fillRect/>
          </a:stretch>
        </p:blipFill>
        <p:spPr bwMode="auto">
          <a:xfrm>
            <a:off x="1956361" y="1145785"/>
            <a:ext cx="15398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410454" y="53789"/>
            <a:ext cx="7733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42955A"/>
                </a:solidFill>
                <a:latin typeface="Calibri Light" panose="020F0302020204030204" pitchFamily="34" charset="0"/>
              </a:rPr>
              <a:t>4  METHODLOGY</a:t>
            </a:r>
          </a:p>
          <a:p>
            <a:r>
              <a:rPr lang="en-GB" sz="2400" b="1" i="1" dirty="0" smtClean="0">
                <a:solidFill>
                  <a:srgbClr val="ED8F11"/>
                </a:solidFill>
                <a:latin typeface="Calibri Light" panose="020F0302020204030204" pitchFamily="34" charset="0"/>
              </a:rPr>
              <a:t>4.2 Data Envelopment Analysis</a:t>
            </a:r>
          </a:p>
        </p:txBody>
      </p:sp>
    </p:spTree>
    <p:extLst>
      <p:ext uri="{BB962C8B-B14F-4D97-AF65-F5344CB8AC3E}">
        <p14:creationId xmlns:p14="http://schemas.microsoft.com/office/powerpoint/2010/main" val="18331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yacenc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13880</TotalTime>
  <Words>1820</Words>
  <Application>Microsoft Office PowerPoint</Application>
  <PresentationFormat>Presentación en pantalla (4:3)</PresentationFormat>
  <Paragraphs>692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Arial Rounded MT Bold</vt:lpstr>
      <vt:lpstr>Batang</vt:lpstr>
      <vt:lpstr>Calibri</vt:lpstr>
      <vt:lpstr>Calibri Light</vt:lpstr>
      <vt:lpstr>Cambria</vt:lpstr>
      <vt:lpstr>Courier New</vt:lpstr>
      <vt:lpstr>Lucida Grande</vt:lpstr>
      <vt:lpstr>Times New Roman</vt:lpstr>
      <vt:lpstr>Wingdings</vt:lpstr>
      <vt:lpstr>Tema de Office</vt:lpstr>
      <vt:lpstr>University profiles and efficiency performance: an institutional characterization for Spanish universities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YOU!</vt:lpstr>
    </vt:vector>
  </TitlesOfParts>
  <Company>Tau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Tau Tau</dc:creator>
  <cp:lastModifiedBy>Eva De La torre</cp:lastModifiedBy>
  <cp:revision>624</cp:revision>
  <cp:lastPrinted>2015-11-24T11:34:34Z</cp:lastPrinted>
  <dcterms:created xsi:type="dcterms:W3CDTF">2015-11-23T21:42:10Z</dcterms:created>
  <dcterms:modified xsi:type="dcterms:W3CDTF">2019-03-25T11:07:00Z</dcterms:modified>
</cp:coreProperties>
</file>