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4" r:id="rId2"/>
    <p:sldId id="299" r:id="rId3"/>
    <p:sldId id="310" r:id="rId4"/>
    <p:sldId id="318" r:id="rId5"/>
    <p:sldId id="313" r:id="rId6"/>
    <p:sldId id="311" r:id="rId7"/>
    <p:sldId id="319" r:id="rId8"/>
    <p:sldId id="320" r:id="rId9"/>
    <p:sldId id="324" r:id="rId10"/>
    <p:sldId id="326" r:id="rId11"/>
    <p:sldId id="328" r:id="rId12"/>
    <p:sldId id="32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charset="0"/>
        <a:cs typeface="Geneva" charset="0"/>
      </a:defRPr>
    </a:lvl1pPr>
    <a:lvl2pPr marL="457200" algn="l" defTabSz="457200" rtl="0" fontAlgn="base">
      <a:spcBef>
        <a:spcPct val="0"/>
      </a:spcBef>
      <a:spcAft>
        <a:spcPct val="0"/>
      </a:spcAft>
      <a:defRPr kern="1200">
        <a:solidFill>
          <a:schemeClr val="tx1"/>
        </a:solidFill>
        <a:latin typeface="Arial" charset="0"/>
        <a:ea typeface="ヒラギノ角ゴ Pro W3" charset="0"/>
        <a:cs typeface="Geneva" charset="0"/>
      </a:defRPr>
    </a:lvl2pPr>
    <a:lvl3pPr marL="914400" algn="l" defTabSz="457200" rtl="0" fontAlgn="base">
      <a:spcBef>
        <a:spcPct val="0"/>
      </a:spcBef>
      <a:spcAft>
        <a:spcPct val="0"/>
      </a:spcAft>
      <a:defRPr kern="1200">
        <a:solidFill>
          <a:schemeClr val="tx1"/>
        </a:solidFill>
        <a:latin typeface="Arial" charset="0"/>
        <a:ea typeface="ヒラギノ角ゴ Pro W3" charset="0"/>
        <a:cs typeface="Geneva" charset="0"/>
      </a:defRPr>
    </a:lvl3pPr>
    <a:lvl4pPr marL="1371600" algn="l" defTabSz="457200" rtl="0" fontAlgn="base">
      <a:spcBef>
        <a:spcPct val="0"/>
      </a:spcBef>
      <a:spcAft>
        <a:spcPct val="0"/>
      </a:spcAft>
      <a:defRPr kern="1200">
        <a:solidFill>
          <a:schemeClr val="tx1"/>
        </a:solidFill>
        <a:latin typeface="Arial" charset="0"/>
        <a:ea typeface="ヒラギノ角ゴ Pro W3" charset="0"/>
        <a:cs typeface="Geneva" charset="0"/>
      </a:defRPr>
    </a:lvl4pPr>
    <a:lvl5pPr marL="1828800" algn="l" defTabSz="457200" rtl="0" fontAlgn="base">
      <a:spcBef>
        <a:spcPct val="0"/>
      </a:spcBef>
      <a:spcAft>
        <a:spcPct val="0"/>
      </a:spcAft>
      <a:defRPr kern="1200">
        <a:solidFill>
          <a:schemeClr val="tx1"/>
        </a:solidFill>
        <a:latin typeface="Arial" charset="0"/>
        <a:ea typeface="ヒラギノ角ゴ Pro W3" charset="0"/>
        <a:cs typeface="Geneva" charset="0"/>
      </a:defRPr>
    </a:lvl5pPr>
    <a:lvl6pPr marL="2286000" algn="l" defTabSz="457200" rtl="0" eaLnBrk="1" latinLnBrk="0" hangingPunct="1">
      <a:defRPr kern="1200">
        <a:solidFill>
          <a:schemeClr val="tx1"/>
        </a:solidFill>
        <a:latin typeface="Arial" charset="0"/>
        <a:ea typeface="ヒラギノ角ゴ Pro W3" charset="0"/>
        <a:cs typeface="Geneva" charset="0"/>
      </a:defRPr>
    </a:lvl6pPr>
    <a:lvl7pPr marL="2743200" algn="l" defTabSz="457200" rtl="0" eaLnBrk="1" latinLnBrk="0" hangingPunct="1">
      <a:defRPr kern="1200">
        <a:solidFill>
          <a:schemeClr val="tx1"/>
        </a:solidFill>
        <a:latin typeface="Arial" charset="0"/>
        <a:ea typeface="ヒラギノ角ゴ Pro W3" charset="0"/>
        <a:cs typeface="Geneva" charset="0"/>
      </a:defRPr>
    </a:lvl7pPr>
    <a:lvl8pPr marL="3200400" algn="l" defTabSz="457200" rtl="0" eaLnBrk="1" latinLnBrk="0" hangingPunct="1">
      <a:defRPr kern="1200">
        <a:solidFill>
          <a:schemeClr val="tx1"/>
        </a:solidFill>
        <a:latin typeface="Arial" charset="0"/>
        <a:ea typeface="ヒラギノ角ゴ Pro W3" charset="0"/>
        <a:cs typeface="Geneva" charset="0"/>
      </a:defRPr>
    </a:lvl8pPr>
    <a:lvl9pPr marL="3657600" algn="l" defTabSz="457200" rtl="0" eaLnBrk="1" latinLnBrk="0" hangingPunct="1">
      <a:defRPr kern="1200">
        <a:solidFill>
          <a:schemeClr val="tx1"/>
        </a:solidFill>
        <a:latin typeface="Arial" charset="0"/>
        <a:ea typeface="ヒラギノ角ゴ Pro W3"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1A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1"/>
    <p:restoredTop sz="73540" autoAdjust="0"/>
  </p:normalViewPr>
  <p:slideViewPr>
    <p:cSldViewPr snapToGrid="0" snapToObjects="1">
      <p:cViewPr varScale="1">
        <p:scale>
          <a:sx n="54" d="100"/>
          <a:sy n="54" d="100"/>
        </p:scale>
        <p:origin x="17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Arial" pitchFamily="34"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fld id="{E09A0241-2C80-5B44-BD0A-8DE00D57D2CD}" type="datetimeFigureOut">
              <a:rPr lang="en-GB"/>
              <a:pPr/>
              <a:t>13/03/2019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fld id="{4375040A-D189-634B-B7E8-D32B28F5C4C6}" type="slidenum">
              <a:rPr lang="en-GB"/>
              <a:pPr/>
              <a:t>‹#›</a:t>
            </a:fld>
            <a:endParaRPr lang="en-GB"/>
          </a:p>
        </p:txBody>
      </p:sp>
    </p:spTree>
    <p:extLst>
      <p:ext uri="{BB962C8B-B14F-4D97-AF65-F5344CB8AC3E}">
        <p14:creationId xmlns:p14="http://schemas.microsoft.com/office/powerpoint/2010/main" val="3524662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charset="0"/>
        <a:cs typeface="Geneva" charset="0"/>
      </a:defRPr>
    </a:lvl1pPr>
    <a:lvl2pPr marL="457200" algn="l" rtl="0" eaLnBrk="0" fontAlgn="base" hangingPunct="0">
      <a:spcBef>
        <a:spcPct val="30000"/>
      </a:spcBef>
      <a:spcAft>
        <a:spcPct val="0"/>
      </a:spcAft>
      <a:defRPr sz="1200" kern="1200">
        <a:solidFill>
          <a:schemeClr val="tx1"/>
        </a:solidFill>
        <a:latin typeface="+mn-lt"/>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mn-lt"/>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mn-lt"/>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mn-lt"/>
        <a:ea typeface="Geneva" charset="0"/>
        <a:cs typeface="Genev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focus has been KE by faculties (may include PhD students </a:t>
            </a:r>
            <a:r>
              <a:rPr lang="en-US" dirty="0" err="1" smtClean="0"/>
              <a:t>etc</a:t>
            </a:r>
            <a:r>
              <a:rPr lang="en-US" dirty="0" smtClean="0"/>
              <a:t>) – these are more visible and ‘measurable’ to some extent,</a:t>
            </a:r>
            <a:r>
              <a:rPr lang="en-US" baseline="0" dirty="0" smtClean="0"/>
              <a:t> and institutional mechanisms such as TTOs supported these routes of KE activities; other KE routes include cultural, community engagement and CPDs, </a:t>
            </a:r>
            <a:r>
              <a:rPr lang="en-US" dirty="0" smtClean="0"/>
              <a:t> and other links but it is difficult to ‘measure these. Students</a:t>
            </a:r>
            <a:r>
              <a:rPr lang="en-US" baseline="0" dirty="0" smtClean="0"/>
              <a:t> are key KE agents </a:t>
            </a:r>
          </a:p>
        </p:txBody>
      </p:sp>
      <p:sp>
        <p:nvSpPr>
          <p:cNvPr id="4" name="Slide Number Placeholder 3"/>
          <p:cNvSpPr>
            <a:spLocks noGrp="1"/>
          </p:cNvSpPr>
          <p:nvPr>
            <p:ph type="sldNum" sz="quarter" idx="10"/>
          </p:nvPr>
        </p:nvSpPr>
        <p:spPr/>
        <p:txBody>
          <a:bodyPr/>
          <a:lstStyle/>
          <a:p>
            <a:fld id="{4375040A-D189-634B-B7E8-D32B28F5C4C6}" type="slidenum">
              <a:rPr lang="en-GB" smtClean="0"/>
              <a:pPr/>
              <a:t>2</a:t>
            </a:fld>
            <a:endParaRPr lang="en-GB"/>
          </a:p>
        </p:txBody>
      </p:sp>
    </p:spTree>
    <p:extLst>
      <p:ext uri="{BB962C8B-B14F-4D97-AF65-F5344CB8AC3E}">
        <p14:creationId xmlns:p14="http://schemas.microsoft.com/office/powerpoint/2010/main" val="1978808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11</a:t>
            </a:fld>
            <a:endParaRPr lang="en-GB"/>
          </a:p>
        </p:txBody>
      </p:sp>
    </p:spTree>
    <p:extLst>
      <p:ext uri="{BB962C8B-B14F-4D97-AF65-F5344CB8AC3E}">
        <p14:creationId xmlns:p14="http://schemas.microsoft.com/office/powerpoint/2010/main" val="161283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background,</a:t>
            </a:r>
            <a:r>
              <a:rPr lang="en-US" baseline="0" dirty="0" smtClean="0"/>
              <a:t> we have built our research portfolio surrounding the HEBCI data and strategies.</a:t>
            </a:r>
          </a:p>
          <a:p>
            <a:r>
              <a:rPr lang="en-US" baseline="0" dirty="0" err="1" smtClean="0"/>
              <a:t>Marzorcchi</a:t>
            </a:r>
            <a:r>
              <a:rPr lang="en-US" baseline="0" dirty="0" smtClean="0"/>
              <a:t> et al (2017) looking at research endowment and teaching endowment and links to two outcomes USOs and Graduate start-ups</a:t>
            </a:r>
          </a:p>
          <a:p>
            <a:r>
              <a:rPr lang="en-US" baseline="0" dirty="0" smtClean="0"/>
              <a:t>Kitagawa et al (2016) looked at a variety of institutional profiles and strategic choices of different KE activities as part of HE strategic statements. </a:t>
            </a:r>
          </a:p>
          <a:p>
            <a:r>
              <a:rPr lang="en-US" baseline="0" dirty="0" smtClean="0"/>
              <a:t>Marzocchi, </a:t>
            </a:r>
            <a:r>
              <a:rPr lang="en-US" baseline="0" dirty="0" err="1" smtClean="0"/>
              <a:t>Barrioluengo</a:t>
            </a:r>
            <a:r>
              <a:rPr lang="en-US" baseline="0" dirty="0" smtClean="0"/>
              <a:t> and Kitagawa are currently looking at graduate start-ups in the regional contexts. </a:t>
            </a:r>
          </a:p>
          <a:p>
            <a:r>
              <a:rPr lang="en-US" baseline="0" dirty="0" smtClean="0"/>
              <a:t>This paper is a think piece building up on these works, focusing on the HEI ‘reputation’ and graduate start-ups.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12</a:t>
            </a:fld>
            <a:endParaRPr lang="en-GB"/>
          </a:p>
        </p:txBody>
      </p:sp>
    </p:spTree>
    <p:extLst>
      <p:ext uri="{BB962C8B-B14F-4D97-AF65-F5344CB8AC3E}">
        <p14:creationId xmlns:p14="http://schemas.microsoft.com/office/powerpoint/2010/main" val="2575754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Jumping back to USOs… lots</a:t>
            </a:r>
            <a:r>
              <a:rPr lang="en-GB" baseline="0" dirty="0" smtClean="0"/>
              <a:t> of research on determinants, support mechanisms, role of intermediaries (organisations and people) in the process of creation of USOs… </a:t>
            </a:r>
            <a:endParaRPr lang="en-GB" baseline="0" dirty="0" smtClean="0"/>
          </a:p>
          <a:p>
            <a:endParaRPr lang="en-GB" baseline="0" dirty="0" smtClean="0"/>
          </a:p>
          <a:p>
            <a:r>
              <a:rPr lang="en-GB" baseline="0" dirty="0" smtClean="0"/>
              <a:t>A little less is know on what happens after their ‘honeymoon’ - I think Helen LS calls it in her 2014 paper - so little less is known about USOs survival </a:t>
            </a:r>
          </a:p>
        </p:txBody>
      </p:sp>
      <p:sp>
        <p:nvSpPr>
          <p:cNvPr id="4" name="Slide Number Placeholder 3"/>
          <p:cNvSpPr>
            <a:spLocks noGrp="1"/>
          </p:cNvSpPr>
          <p:nvPr>
            <p:ph type="sldNum" sz="quarter" idx="10"/>
          </p:nvPr>
        </p:nvSpPr>
        <p:spPr/>
        <p:txBody>
          <a:bodyPr/>
          <a:lstStyle/>
          <a:p>
            <a:fld id="{4375040A-D189-634B-B7E8-D32B28F5C4C6}" type="slidenum">
              <a:rPr lang="en-GB" smtClean="0"/>
              <a:pPr/>
              <a:t>3</a:t>
            </a:fld>
            <a:endParaRPr lang="en-GB"/>
          </a:p>
        </p:txBody>
      </p:sp>
    </p:spTree>
    <p:extLst>
      <p:ext uri="{BB962C8B-B14F-4D97-AF65-F5344CB8AC3E}">
        <p14:creationId xmlns:p14="http://schemas.microsoft.com/office/powerpoint/2010/main" val="97223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Going</a:t>
            </a:r>
            <a:r>
              <a:rPr lang="en-GB" baseline="0" dirty="0" smtClean="0"/>
              <a:t> in that direction (what forms of back up helps them survive) we can turn our attention to external investors  </a:t>
            </a:r>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4</a:t>
            </a:fld>
            <a:endParaRPr lang="en-GB"/>
          </a:p>
        </p:txBody>
      </p:sp>
    </p:spTree>
    <p:extLst>
      <p:ext uri="{BB962C8B-B14F-4D97-AF65-F5344CB8AC3E}">
        <p14:creationId xmlns:p14="http://schemas.microsoft.com/office/powerpoint/2010/main" val="277675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Kind of being toying with</a:t>
            </a:r>
            <a:r>
              <a:rPr lang="en-GB" baseline="0" dirty="0" smtClean="0"/>
              <a:t> these ideas of what is reputation in universities compared to other business organisations and what is the value of this intangible asset for HEIs. Also, beyond national and international rankings that we know of, what really signal reputation for HEIs? </a:t>
            </a:r>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5</a:t>
            </a:fld>
            <a:endParaRPr lang="en-GB"/>
          </a:p>
        </p:txBody>
      </p:sp>
    </p:spTree>
    <p:extLst>
      <p:ext uri="{BB962C8B-B14F-4D97-AF65-F5344CB8AC3E}">
        <p14:creationId xmlns:p14="http://schemas.microsoft.com/office/powerpoint/2010/main" val="86674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answer these questions we turned our attention to two literatures – KBV &amp; Reputation plus corporate legitimacy </a:t>
            </a:r>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6</a:t>
            </a:fld>
            <a:endParaRPr lang="en-GB"/>
          </a:p>
        </p:txBody>
      </p:sp>
    </p:spTree>
    <p:extLst>
      <p:ext uri="{BB962C8B-B14F-4D97-AF65-F5344CB8AC3E}">
        <p14:creationId xmlns:p14="http://schemas.microsoft.com/office/powerpoint/2010/main" val="356005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where</a:t>
            </a:r>
            <a:r>
              <a:rPr lang="en-GB" baseline="0" dirty="0" smtClean="0"/>
              <a:t> things go interesting and we have a mix of views – some more economic oriented using XXXX – which is what we saw in </a:t>
            </a:r>
            <a:r>
              <a:rPr lang="en-GB" baseline="0" dirty="0" err="1" smtClean="0"/>
              <a:t>Abijit</a:t>
            </a:r>
            <a:r>
              <a:rPr lang="en-GB" baseline="0" dirty="0" smtClean="0"/>
              <a:t> paper just now, the other more sociologically driven that says that actually reputation is a social construct where two elements should be taken into consideration: </a:t>
            </a:r>
          </a:p>
          <a:p>
            <a:pPr marL="171450" indent="-171450">
              <a:buFontTx/>
              <a:buChar char="-"/>
            </a:pPr>
            <a:r>
              <a:rPr lang="en-GB" baseline="0" dirty="0" smtClean="0"/>
              <a:t>The one where the organisation is purposely designing strategic choices to convey a message of quality </a:t>
            </a:r>
          </a:p>
          <a:p>
            <a:pPr marL="171450" indent="-171450">
              <a:buFontTx/>
              <a:buChar char="-"/>
            </a:pPr>
            <a:r>
              <a:rPr lang="en-GB" baseline="0" dirty="0" smtClean="0"/>
              <a:t>The one where reputation is due to collective awareness accumulated through time and where organisations themselves cannot directly signal. Prominence. </a:t>
            </a:r>
          </a:p>
          <a:p>
            <a:pPr marL="171450" indent="-171450">
              <a:buFontTx/>
              <a:buChar char="-"/>
            </a:pPr>
            <a:endParaRPr lang="en-GB" baseline="0" dirty="0" smtClean="0"/>
          </a:p>
          <a:p>
            <a:pPr marL="0" indent="0">
              <a:buFontTx/>
              <a:buNone/>
            </a:pPr>
            <a:r>
              <a:rPr lang="en-GB" baseline="0" dirty="0" smtClean="0"/>
              <a:t>The paper we are submitting is looking somehow at the first part of the equation, so it looks at the signals that HEIs can send (to graduates) to show their alignment of practices supporting entrepreneurship (what we called the HEIs entrepreneurship signal)</a:t>
            </a:r>
          </a:p>
          <a:p>
            <a:pPr marL="0" indent="0">
              <a:buFontTx/>
              <a:buNone/>
            </a:pPr>
            <a:endParaRPr lang="en-GB" baseline="0" dirty="0" smtClean="0"/>
          </a:p>
          <a:p>
            <a:pPr marL="0" indent="0">
              <a:buFontTx/>
              <a:buNone/>
            </a:pPr>
            <a:r>
              <a:rPr lang="en-GB" baseline="0" dirty="0" smtClean="0"/>
              <a:t>In this work, we want to extend and look at the second part of this equation, the one that is not controlled strategically by HEIs – what about prominence or if we want Status? </a:t>
            </a:r>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7</a:t>
            </a:fld>
            <a:endParaRPr lang="en-GB"/>
          </a:p>
        </p:txBody>
      </p:sp>
    </p:spTree>
    <p:extLst>
      <p:ext uri="{BB962C8B-B14F-4D97-AF65-F5344CB8AC3E}">
        <p14:creationId xmlns:p14="http://schemas.microsoft.com/office/powerpoint/2010/main" val="27290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 there is an important</a:t>
            </a:r>
            <a:r>
              <a:rPr lang="en-GB" baseline="0" dirty="0" smtClean="0"/>
              <a:t> caveat – that in the corporate legitimacy literature having good reputation (prominence) generally combines with sending only few signals… because sending signals is costly both in actuality (setting up strategies and practices) but also has an hidden cost: what if the signal doesn’t work and then it affects your established prominence in the sector? </a:t>
            </a:r>
          </a:p>
          <a:p>
            <a:endParaRPr lang="en-GB" baseline="0" dirty="0" smtClean="0"/>
          </a:p>
          <a:p>
            <a:r>
              <a:rPr lang="en-GB" baseline="0" dirty="0" smtClean="0"/>
              <a:t>So our research questions are along these lines… </a:t>
            </a:r>
          </a:p>
          <a:p>
            <a:r>
              <a:rPr lang="en-GB" baseline="0" dirty="0" smtClean="0"/>
              <a:t>I suppose that the Hs we are building around this are that we would expect that </a:t>
            </a:r>
            <a:r>
              <a:rPr lang="en-GB" baseline="0" smtClean="0"/>
              <a:t>the most</a:t>
            </a:r>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8</a:t>
            </a:fld>
            <a:endParaRPr lang="en-GB"/>
          </a:p>
        </p:txBody>
      </p:sp>
    </p:spTree>
    <p:extLst>
      <p:ext uri="{BB962C8B-B14F-4D97-AF65-F5344CB8AC3E}">
        <p14:creationId xmlns:p14="http://schemas.microsoft.com/office/powerpoint/2010/main" val="2492030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9</a:t>
            </a:fld>
            <a:endParaRPr lang="en-GB"/>
          </a:p>
        </p:txBody>
      </p:sp>
    </p:spTree>
    <p:extLst>
      <p:ext uri="{BB962C8B-B14F-4D97-AF65-F5344CB8AC3E}">
        <p14:creationId xmlns:p14="http://schemas.microsoft.com/office/powerpoint/2010/main" val="1696104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75040A-D189-634B-B7E8-D32B28F5C4C6}" type="slidenum">
              <a:rPr lang="en-GB" smtClean="0"/>
              <a:pPr/>
              <a:t>10</a:t>
            </a:fld>
            <a:endParaRPr lang="en-GB"/>
          </a:p>
        </p:txBody>
      </p:sp>
    </p:spTree>
    <p:extLst>
      <p:ext uri="{BB962C8B-B14F-4D97-AF65-F5344CB8AC3E}">
        <p14:creationId xmlns:p14="http://schemas.microsoft.com/office/powerpoint/2010/main" val="426221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51B2310-C9C1-FC4E-AD0F-3E71DD9CAC5F}" type="datetimeFigureOut">
              <a:rPr lang="en-US"/>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9E4A06-7FBB-EC49-9C2A-9EE9E8539A0C}" type="slidenum">
              <a:rPr lang="en-US"/>
              <a:pPr/>
              <a:t>‹#›</a:t>
            </a:fld>
            <a:endParaRPr lang="en-US"/>
          </a:p>
        </p:txBody>
      </p:sp>
    </p:spTree>
    <p:extLst>
      <p:ext uri="{BB962C8B-B14F-4D97-AF65-F5344CB8AC3E}">
        <p14:creationId xmlns:p14="http://schemas.microsoft.com/office/powerpoint/2010/main" val="32056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B9753BF9-21C6-A646-9FC4-AB1D7705B58C}" type="datetimeFigureOut">
              <a:rPr lang="en-US"/>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7639E3-39C2-FD46-B352-35663F317682}" type="slidenum">
              <a:rPr lang="en-US"/>
              <a:pPr/>
              <a:t>‹#›</a:t>
            </a:fld>
            <a:endParaRPr lang="en-US"/>
          </a:p>
        </p:txBody>
      </p:sp>
    </p:spTree>
    <p:extLst>
      <p:ext uri="{BB962C8B-B14F-4D97-AF65-F5344CB8AC3E}">
        <p14:creationId xmlns:p14="http://schemas.microsoft.com/office/powerpoint/2010/main" val="345315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D2AE4394-B5DD-6546-AADF-C0C19A0FFC65}" type="datetimeFigureOut">
              <a:rPr lang="en-US"/>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A62051-31E5-8540-B2AE-0AB497E588E0}" type="slidenum">
              <a:rPr lang="en-US"/>
              <a:pPr/>
              <a:t>‹#›</a:t>
            </a:fld>
            <a:endParaRPr lang="en-US"/>
          </a:p>
        </p:txBody>
      </p:sp>
    </p:spTree>
    <p:extLst>
      <p:ext uri="{BB962C8B-B14F-4D97-AF65-F5344CB8AC3E}">
        <p14:creationId xmlns:p14="http://schemas.microsoft.com/office/powerpoint/2010/main" val="396981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17CAB42F-5041-4D43-984D-BC0D2880838B}" type="datetimeFigureOut">
              <a:rPr lang="en-US"/>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E430A06-FCC6-744C-BB02-C941C6DAA585}" type="slidenum">
              <a:rPr lang="en-US"/>
              <a:pPr/>
              <a:t>‹#›</a:t>
            </a:fld>
            <a:endParaRPr lang="en-US"/>
          </a:p>
        </p:txBody>
      </p:sp>
    </p:spTree>
    <p:extLst>
      <p:ext uri="{BB962C8B-B14F-4D97-AF65-F5344CB8AC3E}">
        <p14:creationId xmlns:p14="http://schemas.microsoft.com/office/powerpoint/2010/main" val="230909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2DB68F70-A4C4-3846-89B1-80C591C29399}" type="datetimeFigureOut">
              <a:rPr lang="en-US"/>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EFD68A-D4EE-1E4B-8424-AE156CCD63EE}" type="slidenum">
              <a:rPr lang="en-US"/>
              <a:pPr/>
              <a:t>‹#›</a:t>
            </a:fld>
            <a:endParaRPr lang="en-US"/>
          </a:p>
        </p:txBody>
      </p:sp>
    </p:spTree>
    <p:extLst>
      <p:ext uri="{BB962C8B-B14F-4D97-AF65-F5344CB8AC3E}">
        <p14:creationId xmlns:p14="http://schemas.microsoft.com/office/powerpoint/2010/main" val="3030705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0354DE65-599A-EF4A-B02C-926157F3CAD3}" type="datetimeFigureOut">
              <a:rPr lang="en-US"/>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1BCCD-D610-B84B-AEE8-D03E4FFADEC9}" type="slidenum">
              <a:rPr lang="en-US"/>
              <a:pPr/>
              <a:t>‹#›</a:t>
            </a:fld>
            <a:endParaRPr lang="en-US"/>
          </a:p>
        </p:txBody>
      </p:sp>
    </p:spTree>
    <p:extLst>
      <p:ext uri="{BB962C8B-B14F-4D97-AF65-F5344CB8AC3E}">
        <p14:creationId xmlns:p14="http://schemas.microsoft.com/office/powerpoint/2010/main" val="87373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EBED482A-CC1E-B542-8D13-E7C227EBD72B}" type="datetimeFigureOut">
              <a:rPr lang="en-US"/>
              <a:pPr/>
              <a:t>3/13/2019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5C8DCAC-67B1-3F4B-8964-1FA3985DDEFA}" type="slidenum">
              <a:rPr lang="en-US"/>
              <a:pPr/>
              <a:t>‹#›</a:t>
            </a:fld>
            <a:endParaRPr lang="en-US"/>
          </a:p>
        </p:txBody>
      </p:sp>
    </p:spTree>
    <p:extLst>
      <p:ext uri="{BB962C8B-B14F-4D97-AF65-F5344CB8AC3E}">
        <p14:creationId xmlns:p14="http://schemas.microsoft.com/office/powerpoint/2010/main" val="389420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547FD9F-1177-6F4C-8945-5EF866F9AC4C}" type="datetimeFigureOut">
              <a:rPr lang="en-US"/>
              <a:pPr/>
              <a:t>3/13/2019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72DD3B2-2F71-0042-B1B7-7CCE2F8D796A}" type="slidenum">
              <a:rPr lang="en-US"/>
              <a:pPr/>
              <a:t>‹#›</a:t>
            </a:fld>
            <a:endParaRPr lang="en-US"/>
          </a:p>
        </p:txBody>
      </p:sp>
    </p:spTree>
    <p:extLst>
      <p:ext uri="{BB962C8B-B14F-4D97-AF65-F5344CB8AC3E}">
        <p14:creationId xmlns:p14="http://schemas.microsoft.com/office/powerpoint/2010/main" val="240753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3CBD4E1-A95A-8A42-B7D2-EACC074985DC}" type="datetimeFigureOut">
              <a:rPr lang="en-US"/>
              <a:pPr/>
              <a:t>3/13/2019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9691B90-9F16-5140-A0D6-A0ECD0F9B177}" type="slidenum">
              <a:rPr lang="en-US"/>
              <a:pPr/>
              <a:t>‹#›</a:t>
            </a:fld>
            <a:endParaRPr lang="en-US"/>
          </a:p>
        </p:txBody>
      </p:sp>
    </p:spTree>
    <p:extLst>
      <p:ext uri="{BB962C8B-B14F-4D97-AF65-F5344CB8AC3E}">
        <p14:creationId xmlns:p14="http://schemas.microsoft.com/office/powerpoint/2010/main" val="211969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82FC6C22-3A8B-1E4D-80AA-13FE7FED37A2}" type="datetimeFigureOut">
              <a:rPr lang="en-US"/>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19F1D3-543D-C14B-97C2-97B63E9582AB}" type="slidenum">
              <a:rPr lang="en-US"/>
              <a:pPr/>
              <a:t>‹#›</a:t>
            </a:fld>
            <a:endParaRPr lang="en-US"/>
          </a:p>
        </p:txBody>
      </p:sp>
    </p:spTree>
    <p:extLst>
      <p:ext uri="{BB962C8B-B14F-4D97-AF65-F5344CB8AC3E}">
        <p14:creationId xmlns:p14="http://schemas.microsoft.com/office/powerpoint/2010/main" val="9666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3A89D865-F8FB-C045-B298-6672BAF87B7C}" type="datetimeFigureOut">
              <a:rPr lang="en-US"/>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984F3C-BA26-694F-A3E8-45DB8C333B55}" type="slidenum">
              <a:rPr lang="en-US"/>
              <a:pPr/>
              <a:t>‹#›</a:t>
            </a:fld>
            <a:endParaRPr lang="en-US"/>
          </a:p>
        </p:txBody>
      </p:sp>
    </p:spTree>
    <p:extLst>
      <p:ext uri="{BB962C8B-B14F-4D97-AF65-F5344CB8AC3E}">
        <p14:creationId xmlns:p14="http://schemas.microsoft.com/office/powerpoint/2010/main" val="307134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fld id="{9750B93B-DD2C-FC43-9F68-80C39D829F1A}" type="datetimeFigureOut">
              <a:rPr lang="en-US"/>
              <a:pPr/>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fld id="{62DB7D3A-FE26-394D-9070-60C0061CCC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0"/>
          <a:cs typeface="Geneva" charset="0"/>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0"/>
          <a:cs typeface="Geneva" charset="0"/>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0"/>
          <a:cs typeface="Geneva" charset="0"/>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0"/>
          <a:cs typeface="Geneva" charset="0"/>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0"/>
          <a:cs typeface="Geneva"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0"/>
          <a:cs typeface="Geneva"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brand_ppt_bac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38" name="Rectangle 6"/>
          <p:cNvSpPr>
            <a:spLocks noChangeArrowheads="1"/>
          </p:cNvSpPr>
          <p:nvPr/>
        </p:nvSpPr>
        <p:spPr bwMode="auto">
          <a:xfrm>
            <a:off x="404813" y="368703"/>
            <a:ext cx="8739187"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GB" sz="3200" dirty="0">
                <a:solidFill>
                  <a:schemeClr val="bg1"/>
                </a:solidFill>
                <a:latin typeface="Verdana"/>
                <a:cs typeface="Verdana"/>
              </a:rPr>
              <a:t>HEIs reputational effects &amp; graduate entrepreneurship: driver or barrier</a:t>
            </a:r>
            <a:r>
              <a:rPr lang="en-GB" sz="3200" dirty="0" smtClean="0">
                <a:solidFill>
                  <a:schemeClr val="bg1"/>
                </a:solidFill>
                <a:latin typeface="Verdana"/>
                <a:cs typeface="Verdana"/>
              </a:rPr>
              <a:t>?</a:t>
            </a:r>
            <a:endParaRPr lang="en-US" sz="3200" dirty="0">
              <a:solidFill>
                <a:schemeClr val="bg1"/>
              </a:solidFill>
              <a:latin typeface="Verdana"/>
              <a:cs typeface="Verdana"/>
            </a:endParaRPr>
          </a:p>
        </p:txBody>
      </p:sp>
      <p:sp>
        <p:nvSpPr>
          <p:cNvPr id="14339" name="Rectangle 7"/>
          <p:cNvSpPr>
            <a:spLocks noChangeArrowheads="1"/>
          </p:cNvSpPr>
          <p:nvPr/>
        </p:nvSpPr>
        <p:spPr bwMode="auto">
          <a:xfrm>
            <a:off x="404813" y="2578993"/>
            <a:ext cx="8739187" cy="36379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nSpc>
                <a:spcPct val="120000"/>
              </a:lnSpc>
            </a:pPr>
            <a:endParaRPr lang="en-GB" sz="2400" dirty="0">
              <a:solidFill>
                <a:schemeClr val="bg1"/>
              </a:solidFill>
              <a:latin typeface="Verdana"/>
              <a:cs typeface="Verdana"/>
            </a:endParaRPr>
          </a:p>
          <a:p>
            <a:pPr>
              <a:lnSpc>
                <a:spcPct val="120000"/>
              </a:lnSpc>
            </a:pPr>
            <a:r>
              <a:rPr lang="en-GB" sz="2400" dirty="0" smtClean="0">
                <a:solidFill>
                  <a:schemeClr val="bg1"/>
                </a:solidFill>
                <a:latin typeface="Verdana"/>
                <a:cs typeface="Verdana"/>
              </a:rPr>
              <a:t>Chiara </a:t>
            </a:r>
            <a:r>
              <a:rPr lang="en-GB" sz="2400" dirty="0" err="1" smtClean="0">
                <a:solidFill>
                  <a:schemeClr val="bg1"/>
                </a:solidFill>
                <a:latin typeface="Verdana"/>
                <a:cs typeface="Verdana"/>
              </a:rPr>
              <a:t>Marzocchi</a:t>
            </a:r>
            <a:r>
              <a:rPr lang="en-GB" sz="2400" dirty="0" smtClean="0">
                <a:solidFill>
                  <a:schemeClr val="bg1"/>
                </a:solidFill>
                <a:latin typeface="Verdana"/>
                <a:cs typeface="Verdana"/>
              </a:rPr>
              <a:t> (University of Manchester) </a:t>
            </a:r>
            <a:endParaRPr lang="en-GB" sz="2400" dirty="0">
              <a:solidFill>
                <a:schemeClr val="bg1"/>
              </a:solidFill>
              <a:latin typeface="Verdana"/>
              <a:cs typeface="Verdana"/>
            </a:endParaRPr>
          </a:p>
          <a:p>
            <a:pPr>
              <a:lnSpc>
                <a:spcPct val="120000"/>
              </a:lnSpc>
            </a:pPr>
            <a:r>
              <a:rPr lang="en-GB" sz="2400" dirty="0" smtClean="0">
                <a:solidFill>
                  <a:schemeClr val="bg1"/>
                </a:solidFill>
                <a:latin typeface="Verdana"/>
                <a:cs typeface="Verdana"/>
              </a:rPr>
              <a:t>Fumi </a:t>
            </a:r>
            <a:r>
              <a:rPr lang="en-GB" sz="2400" dirty="0">
                <a:solidFill>
                  <a:schemeClr val="bg1"/>
                </a:solidFill>
                <a:latin typeface="Verdana"/>
                <a:cs typeface="Verdana"/>
              </a:rPr>
              <a:t>Kitagawa </a:t>
            </a:r>
            <a:r>
              <a:rPr lang="en-GB" sz="2400" dirty="0" smtClean="0">
                <a:solidFill>
                  <a:schemeClr val="bg1"/>
                </a:solidFill>
                <a:latin typeface="Verdana"/>
                <a:cs typeface="Verdana"/>
              </a:rPr>
              <a:t>(University of Edinburgh)</a:t>
            </a:r>
            <a:endParaRPr lang="en-GB" sz="2400" dirty="0">
              <a:solidFill>
                <a:schemeClr val="bg1"/>
              </a:solidFill>
              <a:latin typeface="Verdana"/>
              <a:cs typeface="Verdana"/>
            </a:endParaRPr>
          </a:p>
          <a:p>
            <a:pPr>
              <a:lnSpc>
                <a:spcPct val="120000"/>
              </a:lnSpc>
            </a:pPr>
            <a:endParaRPr lang="en-GB" sz="2400" dirty="0" smtClean="0">
              <a:solidFill>
                <a:schemeClr val="bg1"/>
              </a:solidFill>
              <a:latin typeface="Verdana"/>
              <a:cs typeface="Verdana"/>
            </a:endParaRPr>
          </a:p>
          <a:p>
            <a:pPr>
              <a:lnSpc>
                <a:spcPct val="120000"/>
              </a:lnSpc>
            </a:pPr>
            <a:endParaRPr lang="en-GB" sz="2400" dirty="0">
              <a:solidFill>
                <a:schemeClr val="bg1"/>
              </a:solidFill>
              <a:latin typeface="Verdana"/>
              <a:cs typeface="Verdana"/>
            </a:endParaRPr>
          </a:p>
          <a:p>
            <a:pPr>
              <a:lnSpc>
                <a:spcPct val="120000"/>
              </a:lnSpc>
            </a:pPr>
            <a:endParaRPr lang="en-GB" sz="2400" dirty="0">
              <a:solidFill>
                <a:schemeClr val="bg1"/>
              </a:solidFill>
              <a:latin typeface="Verdana"/>
              <a:cs typeface="Verdana"/>
            </a:endParaRPr>
          </a:p>
          <a:p>
            <a:pPr>
              <a:lnSpc>
                <a:spcPct val="120000"/>
              </a:lnSpc>
            </a:pPr>
            <a:endParaRPr lang="en-GB" sz="2400" dirty="0" smtClean="0">
              <a:solidFill>
                <a:schemeClr val="bg1"/>
              </a:solidFill>
              <a:latin typeface="Verdana"/>
              <a:cs typeface="Verdana"/>
            </a:endParaRPr>
          </a:p>
          <a:p>
            <a:pPr>
              <a:lnSpc>
                <a:spcPct val="120000"/>
              </a:lnSpc>
            </a:pPr>
            <a:r>
              <a:rPr lang="en-GB" dirty="0" smtClean="0">
                <a:solidFill>
                  <a:schemeClr val="bg1"/>
                </a:solidFill>
                <a:latin typeface="Verdana"/>
                <a:cs typeface="Verdana"/>
              </a:rPr>
              <a:t>*</a:t>
            </a:r>
            <a:r>
              <a:rPr lang="en-GB" i="1" dirty="0">
                <a:solidFill>
                  <a:schemeClr val="bg1"/>
                </a:solidFill>
                <a:latin typeface="Verdana"/>
                <a:cs typeface="Verdana"/>
              </a:rPr>
              <a:t>Work in </a:t>
            </a:r>
            <a:r>
              <a:rPr lang="en-GB" i="1" dirty="0" smtClean="0">
                <a:solidFill>
                  <a:schemeClr val="bg1"/>
                </a:solidFill>
                <a:latin typeface="Verdana"/>
                <a:cs typeface="Verdana"/>
              </a:rPr>
              <a:t>progress</a:t>
            </a:r>
            <a:endParaRPr lang="en-GB" i="1" dirty="0">
              <a:solidFill>
                <a:schemeClr val="bg1"/>
              </a:solidFill>
              <a:latin typeface="Verdana"/>
              <a:cs typeface="Verdana"/>
            </a:endParaRPr>
          </a:p>
        </p:txBody>
      </p:sp>
      <p:cxnSp>
        <p:nvCxnSpPr>
          <p:cNvPr id="10" name="Straight Connector 9"/>
          <p:cNvCxnSpPr>
            <a:cxnSpLocks noChangeShapeType="1"/>
          </p:cNvCxnSpPr>
          <p:nvPr/>
        </p:nvCxnSpPr>
        <p:spPr bwMode="auto">
          <a:xfrm>
            <a:off x="517525" y="1576978"/>
            <a:ext cx="7013575" cy="0"/>
          </a:xfrm>
          <a:prstGeom prst="line">
            <a:avLst/>
          </a:prstGeom>
          <a:noFill/>
          <a:ln w="25400">
            <a:solidFill>
              <a:schemeClr val="bg1"/>
            </a:solidFill>
            <a:prstDash val="dot"/>
            <a:round/>
            <a:headEnd/>
            <a:tailEn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Future direction &amp; </a:t>
            </a:r>
            <a:r>
              <a:rPr lang="en-US" sz="3200" dirty="0" smtClean="0">
                <a:solidFill>
                  <a:schemeClr val="bg1"/>
                </a:solidFill>
                <a:latin typeface="Verdana"/>
                <a:cs typeface="Verdana"/>
              </a:rPr>
              <a:t>expected contributions</a:t>
            </a:r>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15317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charset="0"/>
              <a:buChar char="•"/>
            </a:pPr>
            <a:endParaRPr lang="en-GB" sz="2400" dirty="0" smtClean="0">
              <a:solidFill>
                <a:schemeClr val="bg1"/>
              </a:solidFill>
            </a:endParaRPr>
          </a:p>
          <a:p>
            <a:pPr marL="342900" indent="-342900" algn="l">
              <a:buFont typeface="Arial" charset="0"/>
              <a:buChar char="•"/>
            </a:pPr>
            <a:r>
              <a:rPr lang="en-GB" sz="2400" dirty="0" smtClean="0">
                <a:solidFill>
                  <a:schemeClr val="bg1"/>
                </a:solidFill>
              </a:rPr>
              <a:t>Different </a:t>
            </a:r>
            <a:r>
              <a:rPr lang="en-GB" sz="2400" dirty="0" smtClean="0">
                <a:solidFill>
                  <a:schemeClr val="bg1"/>
                </a:solidFill>
              </a:rPr>
              <a:t>contribution of HEI </a:t>
            </a:r>
            <a:r>
              <a:rPr lang="en-GB" sz="2400" i="1" dirty="0" smtClean="0">
                <a:solidFill>
                  <a:schemeClr val="bg1"/>
                </a:solidFill>
              </a:rPr>
              <a:t>reputation</a:t>
            </a:r>
            <a:r>
              <a:rPr lang="en-GB" sz="2400" dirty="0" smtClean="0">
                <a:solidFill>
                  <a:schemeClr val="bg1"/>
                </a:solidFill>
              </a:rPr>
              <a:t> </a:t>
            </a:r>
            <a:r>
              <a:rPr lang="en-GB" sz="2400" dirty="0" smtClean="0">
                <a:solidFill>
                  <a:schemeClr val="bg1"/>
                </a:solidFill>
              </a:rPr>
              <a:t>effects </a:t>
            </a:r>
            <a:r>
              <a:rPr lang="en-GB" sz="2400" dirty="0" smtClean="0">
                <a:solidFill>
                  <a:schemeClr val="bg1"/>
                </a:solidFill>
              </a:rPr>
              <a:t>to academic entrepreneurship </a:t>
            </a:r>
          </a:p>
          <a:p>
            <a:pPr marL="342900" indent="-342900" algn="l">
              <a:buFont typeface="Arial" charset="0"/>
              <a:buChar char="•"/>
            </a:pPr>
            <a:r>
              <a:rPr lang="en-GB" sz="2400" dirty="0" smtClean="0">
                <a:solidFill>
                  <a:schemeClr val="bg1"/>
                </a:solidFill>
              </a:rPr>
              <a:t>Quality signal – TBC…</a:t>
            </a:r>
          </a:p>
          <a:p>
            <a:pPr marL="342900" indent="-342900" algn="l">
              <a:buFont typeface="Arial" charset="0"/>
              <a:buChar char="•"/>
            </a:pPr>
            <a:r>
              <a:rPr lang="en-GB" sz="2400" dirty="0" smtClean="0">
                <a:solidFill>
                  <a:schemeClr val="bg1"/>
                </a:solidFill>
              </a:rPr>
              <a:t>Prominence signal  - TBC…</a:t>
            </a:r>
            <a:endParaRPr lang="en-GB" sz="2400" dirty="0" smtClean="0">
              <a:solidFill>
                <a:schemeClr val="bg1"/>
              </a:solidFill>
            </a:endParaRPr>
          </a:p>
          <a:p>
            <a:pPr algn="l"/>
            <a:endParaRPr lang="en-GB" sz="2400" dirty="0" smtClean="0">
              <a:solidFill>
                <a:schemeClr val="bg1"/>
              </a:solidFill>
            </a:endParaRPr>
          </a:p>
          <a:p>
            <a:pPr marL="342900" indent="-342900" algn="l">
              <a:buFont typeface="Arial" panose="020B0604020202020204" pitchFamily="34" charset="0"/>
              <a:buChar char="•"/>
            </a:pPr>
            <a:r>
              <a:rPr lang="en-GB" sz="2400" dirty="0" smtClean="0">
                <a:solidFill>
                  <a:schemeClr val="bg1"/>
                </a:solidFill>
              </a:rPr>
              <a:t>Institutional </a:t>
            </a:r>
            <a:r>
              <a:rPr lang="en-GB" sz="2400" dirty="0">
                <a:solidFill>
                  <a:schemeClr val="bg1"/>
                </a:solidFill>
              </a:rPr>
              <a:t>strategies and External evaluation </a:t>
            </a:r>
          </a:p>
          <a:p>
            <a:pPr algn="l"/>
            <a:endParaRPr lang="en-GB" sz="2400" i="1" dirty="0" smtClean="0">
              <a:solidFill>
                <a:schemeClr val="bg1"/>
              </a:solidFill>
            </a:endParaRPr>
          </a:p>
          <a:p>
            <a:pPr marL="342900" indent="-342900" algn="l">
              <a:buFont typeface="Arial" charset="0"/>
              <a:buChar char="•"/>
            </a:pPr>
            <a:endParaRPr lang="en-GB" sz="2400" i="1" dirty="0">
              <a:solidFill>
                <a:schemeClr val="bg1"/>
              </a:solidFill>
            </a:endParaRPr>
          </a:p>
          <a:p>
            <a:pPr algn="l"/>
            <a:r>
              <a:rPr lang="en-GB" sz="2400" i="1" dirty="0" smtClean="0">
                <a:solidFill>
                  <a:schemeClr val="bg1"/>
                </a:solidFill>
              </a:rPr>
              <a:t> </a:t>
            </a:r>
          </a:p>
          <a:p>
            <a:pPr marL="342900" indent="-342900" algn="l">
              <a:buFont typeface="Arial" charset="0"/>
              <a:buChar char="•"/>
            </a:pPr>
            <a:endParaRPr lang="en-GB" sz="2400" dirty="0">
              <a:solidFill>
                <a:schemeClr val="bg1"/>
              </a:solidFill>
            </a:endParaRPr>
          </a:p>
          <a:p>
            <a:pPr marL="342900" indent="-342900" algn="l">
              <a:buFont typeface="Arial" charset="0"/>
              <a:buChar char="•"/>
            </a:pPr>
            <a:endParaRPr lang="en-GB" sz="2400" dirty="0" smtClean="0">
              <a:solidFill>
                <a:schemeClr val="bg1"/>
              </a:solidFill>
            </a:endParaRPr>
          </a:p>
        </p:txBody>
      </p:sp>
    </p:spTree>
    <p:extLst>
      <p:ext uri="{BB962C8B-B14F-4D97-AF65-F5344CB8AC3E}">
        <p14:creationId xmlns:p14="http://schemas.microsoft.com/office/powerpoint/2010/main" val="59923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13412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2400" dirty="0" smtClean="0">
              <a:solidFill>
                <a:schemeClr val="bg1"/>
              </a:solidFill>
            </a:endParaRPr>
          </a:p>
          <a:p>
            <a:pPr algn="l"/>
            <a:endParaRPr lang="en-US" sz="2400" dirty="0" smtClean="0">
              <a:solidFill>
                <a:schemeClr val="bg1"/>
              </a:solidFill>
            </a:endParaRPr>
          </a:p>
          <a:p>
            <a:pPr algn="l"/>
            <a:endParaRPr lang="en-US" sz="2400" dirty="0">
              <a:solidFill>
                <a:schemeClr val="bg1"/>
              </a:solidFill>
            </a:endParaRPr>
          </a:p>
          <a:p>
            <a:pPr algn="l"/>
            <a:r>
              <a:rPr lang="en-US" sz="4000" dirty="0" smtClean="0">
                <a:solidFill>
                  <a:schemeClr val="bg1"/>
                </a:solidFill>
              </a:rPr>
              <a:t>Thanks</a:t>
            </a:r>
            <a:r>
              <a:rPr lang="en-US" sz="4000" dirty="0" smtClean="0">
                <a:solidFill>
                  <a:schemeClr val="bg1"/>
                </a:solidFill>
              </a:rPr>
              <a:t> for your attention </a:t>
            </a:r>
            <a:endParaRPr lang="en-US" sz="4000" dirty="0">
              <a:solidFill>
                <a:schemeClr val="bg1"/>
              </a:solidFill>
            </a:endParaRPr>
          </a:p>
        </p:txBody>
      </p:sp>
    </p:spTree>
    <p:extLst>
      <p:ext uri="{BB962C8B-B14F-4D97-AF65-F5344CB8AC3E}">
        <p14:creationId xmlns:p14="http://schemas.microsoft.com/office/powerpoint/2010/main" val="88108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Grads Start-ups/HEBCIs r</a:t>
            </a:r>
            <a:r>
              <a:rPr lang="en-US" sz="3200" dirty="0" smtClean="0">
                <a:solidFill>
                  <a:schemeClr val="bg1"/>
                </a:solidFill>
                <a:latin typeface="Verdana"/>
                <a:cs typeface="Verdana"/>
              </a:rPr>
              <a:t>elated </a:t>
            </a:r>
            <a:r>
              <a:rPr lang="en-US" sz="3200" dirty="0" smtClean="0">
                <a:solidFill>
                  <a:schemeClr val="bg1"/>
                </a:solidFill>
                <a:latin typeface="Verdana"/>
                <a:cs typeface="Verdana"/>
              </a:rPr>
              <a:t>works </a:t>
            </a:r>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13412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2400" dirty="0" smtClean="0">
              <a:solidFill>
                <a:schemeClr val="bg1"/>
              </a:solidFill>
            </a:endParaRPr>
          </a:p>
          <a:p>
            <a:pPr algn="l"/>
            <a:r>
              <a:rPr lang="en-US" sz="2400" dirty="0">
                <a:solidFill>
                  <a:schemeClr val="bg1"/>
                </a:solidFill>
              </a:rPr>
              <a:t>Kitagawa, F</a:t>
            </a:r>
            <a:r>
              <a:rPr lang="en-US" sz="2400" b="1" dirty="0">
                <a:solidFill>
                  <a:schemeClr val="bg1"/>
                </a:solidFill>
              </a:rPr>
              <a:t>.</a:t>
            </a:r>
            <a:r>
              <a:rPr lang="en-US" sz="2400" dirty="0">
                <a:solidFill>
                  <a:schemeClr val="bg1"/>
                </a:solidFill>
              </a:rPr>
              <a:t>, </a:t>
            </a:r>
            <a:r>
              <a:rPr lang="en-US" sz="2400" dirty="0" err="1">
                <a:solidFill>
                  <a:schemeClr val="bg1"/>
                </a:solidFill>
              </a:rPr>
              <a:t>Barrioluengo</a:t>
            </a:r>
            <a:r>
              <a:rPr lang="en-US" sz="2400" dirty="0">
                <a:solidFill>
                  <a:schemeClr val="bg1"/>
                </a:solidFill>
              </a:rPr>
              <a:t>, M. S., &amp; </a:t>
            </a:r>
            <a:r>
              <a:rPr lang="en-US" sz="2400" dirty="0" err="1">
                <a:solidFill>
                  <a:schemeClr val="bg1"/>
                </a:solidFill>
              </a:rPr>
              <a:t>Uyarra</a:t>
            </a:r>
            <a:r>
              <a:rPr lang="en-US" sz="2400" dirty="0">
                <a:solidFill>
                  <a:schemeClr val="bg1"/>
                </a:solidFill>
              </a:rPr>
              <a:t>, E. (2016). Third mission as institutional strategies: Between isomorphic forces and heterogeneous pathways. </a:t>
            </a:r>
            <a:r>
              <a:rPr lang="en-US" sz="2400" b="1" i="1" dirty="0">
                <a:solidFill>
                  <a:schemeClr val="bg1"/>
                </a:solidFill>
              </a:rPr>
              <a:t>Science and Public Policy</a:t>
            </a:r>
            <a:r>
              <a:rPr lang="en-US" sz="2400" dirty="0">
                <a:solidFill>
                  <a:schemeClr val="bg1"/>
                </a:solidFill>
              </a:rPr>
              <a:t>, </a:t>
            </a:r>
            <a:r>
              <a:rPr lang="en-US" sz="2400" i="1" dirty="0">
                <a:solidFill>
                  <a:schemeClr val="bg1"/>
                </a:solidFill>
              </a:rPr>
              <a:t>43</a:t>
            </a:r>
            <a:r>
              <a:rPr lang="en-US" sz="2400" dirty="0">
                <a:solidFill>
                  <a:schemeClr val="bg1"/>
                </a:solidFill>
              </a:rPr>
              <a:t> (6) 736-750.</a:t>
            </a:r>
          </a:p>
          <a:p>
            <a:pPr algn="l"/>
            <a:endParaRPr lang="en-US" sz="2400" dirty="0" smtClean="0">
              <a:solidFill>
                <a:schemeClr val="bg1"/>
              </a:solidFill>
            </a:endParaRPr>
          </a:p>
          <a:p>
            <a:pPr algn="l"/>
            <a:r>
              <a:rPr lang="en-US" sz="2400" dirty="0" smtClean="0">
                <a:solidFill>
                  <a:schemeClr val="bg1"/>
                </a:solidFill>
              </a:rPr>
              <a:t>Marzocchi</a:t>
            </a:r>
            <a:r>
              <a:rPr lang="en-US" sz="2400" dirty="0">
                <a:solidFill>
                  <a:schemeClr val="bg1"/>
                </a:solidFill>
              </a:rPr>
              <a:t>, C., Kitagawa. F and Sanchez </a:t>
            </a:r>
            <a:r>
              <a:rPr lang="en-US" sz="2400" dirty="0" err="1">
                <a:solidFill>
                  <a:schemeClr val="bg1"/>
                </a:solidFill>
              </a:rPr>
              <a:t>Barrioluengo</a:t>
            </a:r>
            <a:r>
              <a:rPr lang="en-US" sz="2400" dirty="0">
                <a:solidFill>
                  <a:schemeClr val="bg1"/>
                </a:solidFill>
              </a:rPr>
              <a:t>, M (</a:t>
            </a:r>
            <a:r>
              <a:rPr lang="en-US" sz="2400" dirty="0" smtClean="0">
                <a:solidFill>
                  <a:schemeClr val="bg1"/>
                </a:solidFill>
              </a:rPr>
              <a:t>2017) </a:t>
            </a:r>
            <a:r>
              <a:rPr lang="en-GB" sz="2400" dirty="0" smtClean="0">
                <a:solidFill>
                  <a:schemeClr val="bg1"/>
                </a:solidFill>
              </a:rPr>
              <a:t>Evolving </a:t>
            </a:r>
            <a:r>
              <a:rPr lang="en-GB" sz="2400" dirty="0">
                <a:solidFill>
                  <a:schemeClr val="bg1"/>
                </a:solidFill>
              </a:rPr>
              <a:t>missions and </a:t>
            </a:r>
            <a:r>
              <a:rPr lang="en-GB" sz="2400" dirty="0" smtClean="0">
                <a:solidFill>
                  <a:schemeClr val="bg1"/>
                </a:solidFill>
              </a:rPr>
              <a:t>university </a:t>
            </a:r>
            <a:r>
              <a:rPr lang="en-GB" sz="2400" dirty="0">
                <a:solidFill>
                  <a:schemeClr val="bg1"/>
                </a:solidFill>
              </a:rPr>
              <a:t>entrepreneurship: academic spin-offs and graduate start-ups in the entrepreneurial society, </a:t>
            </a:r>
            <a:r>
              <a:rPr lang="en-GB" sz="2400" b="1" i="1" dirty="0">
                <a:solidFill>
                  <a:schemeClr val="bg1"/>
                </a:solidFill>
              </a:rPr>
              <a:t>Journal of Technology Transfer</a:t>
            </a:r>
            <a:r>
              <a:rPr lang="en-GB" sz="2400" dirty="0">
                <a:solidFill>
                  <a:schemeClr val="bg1"/>
                </a:solidFill>
              </a:rPr>
              <a:t>, </a:t>
            </a:r>
            <a:r>
              <a:rPr lang="en-US" sz="2400" dirty="0">
                <a:solidFill>
                  <a:schemeClr val="bg1"/>
                </a:solidFill>
              </a:rPr>
              <a:t>44 (1) </a:t>
            </a:r>
            <a:r>
              <a:rPr lang="en-US" sz="2400" dirty="0" smtClean="0">
                <a:solidFill>
                  <a:schemeClr val="bg1"/>
                </a:solidFill>
              </a:rPr>
              <a:t>167–188</a:t>
            </a:r>
          </a:p>
          <a:p>
            <a:pPr algn="l"/>
            <a:endParaRPr lang="en-US" sz="2400" dirty="0">
              <a:solidFill>
                <a:schemeClr val="bg1"/>
              </a:solidFill>
            </a:endParaRPr>
          </a:p>
          <a:p>
            <a:pPr algn="l"/>
            <a:r>
              <a:rPr lang="en-US" sz="2400" dirty="0">
                <a:solidFill>
                  <a:schemeClr val="bg1"/>
                </a:solidFill>
              </a:rPr>
              <a:t>Marzocchi, C., Kitagawa. F and Sanchez </a:t>
            </a:r>
            <a:r>
              <a:rPr lang="en-US" sz="2400" dirty="0" err="1">
                <a:solidFill>
                  <a:schemeClr val="bg1"/>
                </a:solidFill>
              </a:rPr>
              <a:t>Barrioluengo</a:t>
            </a:r>
            <a:r>
              <a:rPr lang="en-US" sz="2400" dirty="0">
                <a:solidFill>
                  <a:schemeClr val="bg1"/>
                </a:solidFill>
              </a:rPr>
              <a:t>, M (2019) </a:t>
            </a:r>
            <a:r>
              <a:rPr lang="en-GB" sz="2400" dirty="0">
                <a:solidFill>
                  <a:schemeClr val="bg1"/>
                </a:solidFill>
              </a:rPr>
              <a:t>Entrepreneurship Capital and Graduate Start-ups:  the influence of University and Regional contexts, </a:t>
            </a:r>
            <a:r>
              <a:rPr lang="en-GB" sz="2400" dirty="0" smtClean="0">
                <a:solidFill>
                  <a:schemeClr val="bg1"/>
                </a:solidFill>
              </a:rPr>
              <a:t>(TBS</a:t>
            </a:r>
            <a:r>
              <a:rPr lang="en-GB" sz="2400" dirty="0">
                <a:solidFill>
                  <a:schemeClr val="bg1"/>
                </a:solidFill>
              </a:rPr>
              <a:t>)</a:t>
            </a:r>
            <a:endParaRPr lang="en-US" sz="2400" dirty="0">
              <a:solidFill>
                <a:schemeClr val="bg1"/>
              </a:solidFill>
            </a:endParaRPr>
          </a:p>
          <a:p>
            <a:pPr algn="l"/>
            <a:endParaRPr lang="en-US" sz="2400" dirty="0">
              <a:solidFill>
                <a:schemeClr val="bg1"/>
              </a:solidFill>
            </a:endParaRPr>
          </a:p>
        </p:txBody>
      </p:sp>
    </p:spTree>
    <p:extLst>
      <p:ext uri="{BB962C8B-B14F-4D97-AF65-F5344CB8AC3E}">
        <p14:creationId xmlns:p14="http://schemas.microsoft.com/office/powerpoint/2010/main" val="279494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Context </a:t>
            </a:r>
            <a:endParaRPr lang="en-US" sz="3200" dirty="0">
              <a:solidFill>
                <a:schemeClr val="bg1"/>
              </a:solidFill>
              <a:latin typeface="Verdana"/>
              <a:cs typeface="Verdana"/>
            </a:endParaRPr>
          </a:p>
        </p:txBody>
      </p:sp>
      <p:sp>
        <p:nvSpPr>
          <p:cNvPr id="3077" name="Rectangle 7"/>
          <p:cNvSpPr>
            <a:spLocks noChangeArrowheads="1"/>
          </p:cNvSpPr>
          <p:nvPr/>
        </p:nvSpPr>
        <p:spPr bwMode="auto">
          <a:xfrm>
            <a:off x="298375" y="1296973"/>
            <a:ext cx="8632974" cy="5293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defRPr/>
            </a:pPr>
            <a:r>
              <a:rPr lang="en-GB" sz="2600" dirty="0" smtClean="0">
                <a:solidFill>
                  <a:schemeClr val="bg1"/>
                </a:solidFill>
                <a:latin typeface="+mj-lt"/>
                <a:ea typeface="Geneva" charset="0"/>
                <a:cs typeface="Verdana"/>
              </a:rPr>
              <a:t>Academic entrepreneurship literature traditionally focused on </a:t>
            </a:r>
          </a:p>
          <a:p>
            <a:pPr>
              <a:defRPr/>
            </a:pPr>
            <a:r>
              <a:rPr lang="en-GB" sz="2600" dirty="0" smtClean="0">
                <a:solidFill>
                  <a:schemeClr val="bg1"/>
                </a:solidFill>
                <a:latin typeface="+mj-lt"/>
                <a:ea typeface="Geneva" charset="0"/>
                <a:cs typeface="Verdana"/>
              </a:rPr>
              <a:t>‘knowledge transfer/exchange’: </a:t>
            </a:r>
          </a:p>
          <a:p>
            <a:pPr>
              <a:defRPr/>
            </a:pPr>
            <a:endParaRPr lang="en-GB" sz="2600" dirty="0" smtClean="0">
              <a:solidFill>
                <a:schemeClr val="bg1"/>
              </a:solidFill>
              <a:latin typeface="+mj-lt"/>
              <a:ea typeface="Geneva" charset="0"/>
              <a:cs typeface="Verdana"/>
            </a:endParaRPr>
          </a:p>
          <a:p>
            <a:pPr marL="342900" indent="-342900">
              <a:buFontTx/>
              <a:buChar char="-"/>
              <a:defRPr/>
            </a:pPr>
            <a:r>
              <a:rPr lang="en-GB" sz="2600" dirty="0" smtClean="0">
                <a:solidFill>
                  <a:schemeClr val="bg1"/>
                </a:solidFill>
                <a:latin typeface="+mj-lt"/>
                <a:ea typeface="Geneva" charset="0"/>
                <a:cs typeface="Verdana"/>
              </a:rPr>
              <a:t>USOs  </a:t>
            </a:r>
          </a:p>
          <a:p>
            <a:pPr marL="342900" indent="-342900">
              <a:buFontTx/>
              <a:buChar char="-"/>
              <a:defRPr/>
            </a:pPr>
            <a:r>
              <a:rPr lang="en-GB" sz="2600" dirty="0" smtClean="0">
                <a:solidFill>
                  <a:schemeClr val="bg1"/>
                </a:solidFill>
                <a:latin typeface="+mj-lt"/>
                <a:ea typeface="Geneva" charset="0"/>
                <a:cs typeface="Verdana"/>
              </a:rPr>
              <a:t>IP, Licencing </a:t>
            </a:r>
          </a:p>
          <a:p>
            <a:pPr marL="342900" indent="-342900">
              <a:buFontTx/>
              <a:buChar char="-"/>
              <a:defRPr/>
            </a:pPr>
            <a:r>
              <a:rPr lang="en-GB" sz="2600" dirty="0" smtClean="0">
                <a:solidFill>
                  <a:schemeClr val="bg1"/>
                </a:solidFill>
                <a:latin typeface="+mj-lt"/>
                <a:ea typeface="Geneva" charset="0"/>
                <a:cs typeface="Verdana"/>
              </a:rPr>
              <a:t>Other ‘soft’ forms of relationship based collaboration </a:t>
            </a:r>
          </a:p>
          <a:p>
            <a:pPr>
              <a:defRPr/>
            </a:pPr>
            <a:endParaRPr lang="en-GB" sz="2600" dirty="0">
              <a:solidFill>
                <a:schemeClr val="bg1"/>
              </a:solidFill>
              <a:latin typeface="+mj-lt"/>
              <a:ea typeface="Geneva" charset="0"/>
              <a:cs typeface="Verdana"/>
            </a:endParaRPr>
          </a:p>
          <a:p>
            <a:pPr>
              <a:defRPr/>
            </a:pPr>
            <a:r>
              <a:rPr lang="en-GB" sz="2600" dirty="0" smtClean="0">
                <a:solidFill>
                  <a:schemeClr val="bg1"/>
                </a:solidFill>
                <a:latin typeface="+mj-lt"/>
                <a:ea typeface="Geneva" charset="0"/>
                <a:cs typeface="Verdana"/>
                <a:sym typeface="Wingdings" panose="05000000000000000000" pitchFamily="2" charset="2"/>
              </a:rPr>
              <a:t> </a:t>
            </a:r>
            <a:r>
              <a:rPr lang="en-GB" sz="2600" dirty="0" smtClean="0">
                <a:solidFill>
                  <a:schemeClr val="bg1"/>
                </a:solidFill>
                <a:latin typeface="+mj-lt"/>
                <a:ea typeface="Geneva" charset="0"/>
                <a:cs typeface="Verdana"/>
              </a:rPr>
              <a:t>Focus on KE metrics and its impact driven by Faculty </a:t>
            </a:r>
          </a:p>
          <a:p>
            <a:pPr>
              <a:defRPr/>
            </a:pPr>
            <a:endParaRPr lang="en-GB" sz="2600" dirty="0" smtClean="0">
              <a:solidFill>
                <a:schemeClr val="bg1"/>
              </a:solidFill>
              <a:latin typeface="+mj-lt"/>
              <a:ea typeface="Geneva" charset="0"/>
              <a:cs typeface="Verdana"/>
            </a:endParaRPr>
          </a:p>
          <a:p>
            <a:pPr>
              <a:defRPr/>
            </a:pPr>
            <a:r>
              <a:rPr lang="en-GB" sz="2600" dirty="0" smtClean="0">
                <a:solidFill>
                  <a:schemeClr val="bg1"/>
                </a:solidFill>
                <a:latin typeface="+mj-lt"/>
                <a:ea typeface="Geneva" charset="0"/>
                <a:cs typeface="Verdana"/>
              </a:rPr>
              <a:t>Students are key agents of KE activities </a:t>
            </a:r>
            <a:r>
              <a:rPr lang="en-GB" sz="2600" dirty="0">
                <a:solidFill>
                  <a:schemeClr val="bg1"/>
                </a:solidFill>
                <a:ea typeface="Geneva" charset="0"/>
                <a:cs typeface="Verdana"/>
              </a:rPr>
              <a:t>… </a:t>
            </a:r>
            <a:r>
              <a:rPr lang="en-GB" sz="2600" dirty="0">
                <a:solidFill>
                  <a:schemeClr val="bg1"/>
                </a:solidFill>
                <a:latin typeface="+mn-lt"/>
                <a:ea typeface="Geneva" charset="0"/>
                <a:cs typeface="Verdana"/>
              </a:rPr>
              <a:t>including the graduate </a:t>
            </a:r>
            <a:r>
              <a:rPr lang="en-GB" sz="2600" dirty="0" smtClean="0">
                <a:solidFill>
                  <a:schemeClr val="bg1"/>
                </a:solidFill>
                <a:latin typeface="+mn-lt"/>
                <a:ea typeface="Geneva" charset="0"/>
                <a:cs typeface="Verdana"/>
              </a:rPr>
              <a:t>start-ups impacting on economic </a:t>
            </a:r>
            <a:r>
              <a:rPr lang="en-GB" sz="2600" dirty="0">
                <a:solidFill>
                  <a:schemeClr val="bg1"/>
                </a:solidFill>
                <a:latin typeface="+mn-lt"/>
                <a:ea typeface="Geneva" charset="0"/>
                <a:cs typeface="Verdana"/>
              </a:rPr>
              <a:t>growth</a:t>
            </a:r>
          </a:p>
          <a:p>
            <a:pPr>
              <a:defRPr/>
            </a:pPr>
            <a:endParaRPr lang="en-GB" sz="2600" dirty="0">
              <a:solidFill>
                <a:schemeClr val="bg1"/>
              </a:solidFill>
              <a:ea typeface="Geneva" charset="0"/>
              <a:cs typeface="Verdana"/>
            </a:endParaRPr>
          </a:p>
          <a:p>
            <a:pPr>
              <a:defRPr/>
            </a:pPr>
            <a:endParaRPr lang="en-GB" sz="2600" dirty="0" smtClean="0">
              <a:solidFill>
                <a:schemeClr val="bg1"/>
              </a:solidFill>
              <a:latin typeface="+mj-lt"/>
              <a:ea typeface="Geneva" charset="0"/>
              <a:cs typeface="Verdana"/>
            </a:endParaRPr>
          </a:p>
        </p:txBody>
      </p:sp>
      <p:sp>
        <p:nvSpPr>
          <p:cNvPr id="5" name="Rectangle 4"/>
          <p:cNvSpPr/>
          <p:nvPr/>
        </p:nvSpPr>
        <p:spPr>
          <a:xfrm>
            <a:off x="7388939" y="3743796"/>
            <a:ext cx="1542410" cy="276999"/>
          </a:xfrm>
          <a:prstGeom prst="rect">
            <a:avLst/>
          </a:prstGeom>
        </p:spPr>
        <p:txBody>
          <a:bodyPr wrap="none">
            <a:spAutoFit/>
          </a:bodyPr>
          <a:lstStyle/>
          <a:p>
            <a:r>
              <a:rPr lang="en-GB" sz="1200" dirty="0" smtClean="0">
                <a:solidFill>
                  <a:schemeClr val="bg1">
                    <a:lumMod val="65000"/>
                  </a:schemeClr>
                </a:solidFill>
              </a:rPr>
              <a:t>(D’Este et al. 2007) </a:t>
            </a:r>
            <a:endParaRPr lang="en-US" sz="1200" dirty="0">
              <a:solidFill>
                <a:schemeClr val="bg1">
                  <a:lumMod val="65000"/>
                </a:schemeClr>
              </a:solidFill>
            </a:endParaRPr>
          </a:p>
        </p:txBody>
      </p:sp>
      <p:sp>
        <p:nvSpPr>
          <p:cNvPr id="6" name="Rectangle 5"/>
          <p:cNvSpPr/>
          <p:nvPr/>
        </p:nvSpPr>
        <p:spPr>
          <a:xfrm>
            <a:off x="7424158" y="2448516"/>
            <a:ext cx="1867819" cy="461665"/>
          </a:xfrm>
          <a:prstGeom prst="rect">
            <a:avLst/>
          </a:prstGeom>
        </p:spPr>
        <p:txBody>
          <a:bodyPr wrap="none">
            <a:spAutoFit/>
          </a:bodyPr>
          <a:lstStyle/>
          <a:p>
            <a:r>
              <a:rPr lang="en-GB" sz="1200" dirty="0" smtClean="0">
                <a:solidFill>
                  <a:schemeClr val="bg1">
                    <a:lumMod val="65000"/>
                  </a:schemeClr>
                </a:solidFill>
              </a:rPr>
              <a:t>(</a:t>
            </a:r>
            <a:r>
              <a:rPr lang="en-GB" sz="1200" dirty="0" err="1" smtClean="0">
                <a:solidFill>
                  <a:schemeClr val="bg1">
                    <a:lumMod val="65000"/>
                  </a:schemeClr>
                </a:solidFill>
              </a:rPr>
              <a:t>Fini</a:t>
            </a:r>
            <a:r>
              <a:rPr lang="en-GB" sz="1200" dirty="0" smtClean="0">
                <a:solidFill>
                  <a:schemeClr val="bg1">
                    <a:lumMod val="65000"/>
                  </a:schemeClr>
                </a:solidFill>
              </a:rPr>
              <a:t> et al. 2017; Lockett </a:t>
            </a:r>
          </a:p>
          <a:p>
            <a:r>
              <a:rPr lang="en-GB" sz="1200" dirty="0" smtClean="0">
                <a:solidFill>
                  <a:schemeClr val="bg1">
                    <a:lumMod val="65000"/>
                  </a:schemeClr>
                </a:solidFill>
              </a:rPr>
              <a:t>&amp; Wright 2005) </a:t>
            </a:r>
            <a:endParaRPr lang="en-US" sz="1200" dirty="0">
              <a:solidFill>
                <a:schemeClr val="bg1">
                  <a:lumMod val="65000"/>
                </a:schemeClr>
              </a:solidFill>
            </a:endParaRPr>
          </a:p>
        </p:txBody>
      </p:sp>
      <p:sp>
        <p:nvSpPr>
          <p:cNvPr id="7" name="Rectangle 6"/>
          <p:cNvSpPr/>
          <p:nvPr/>
        </p:nvSpPr>
        <p:spPr>
          <a:xfrm>
            <a:off x="7410299" y="2961142"/>
            <a:ext cx="1156086" cy="276999"/>
          </a:xfrm>
          <a:prstGeom prst="rect">
            <a:avLst/>
          </a:prstGeom>
        </p:spPr>
        <p:txBody>
          <a:bodyPr wrap="none">
            <a:spAutoFit/>
          </a:bodyPr>
          <a:lstStyle/>
          <a:p>
            <a:r>
              <a:rPr lang="en-GB" sz="1200" dirty="0" smtClean="0">
                <a:solidFill>
                  <a:schemeClr val="bg1">
                    <a:lumMod val="65000"/>
                  </a:schemeClr>
                </a:solidFill>
              </a:rPr>
              <a:t>(Shane 2005) </a:t>
            </a:r>
            <a:endParaRPr lang="en-US" sz="1200" dirty="0">
              <a:solidFill>
                <a:schemeClr val="bg1">
                  <a:lumMod val="65000"/>
                </a:schemeClr>
              </a:solidFill>
            </a:endParaRPr>
          </a:p>
        </p:txBody>
      </p:sp>
      <p:sp>
        <p:nvSpPr>
          <p:cNvPr id="8" name="Rectangle 7"/>
          <p:cNvSpPr/>
          <p:nvPr/>
        </p:nvSpPr>
        <p:spPr>
          <a:xfrm>
            <a:off x="6359748" y="5893490"/>
            <a:ext cx="3168352" cy="461665"/>
          </a:xfrm>
          <a:prstGeom prst="rect">
            <a:avLst/>
          </a:prstGeom>
        </p:spPr>
        <p:txBody>
          <a:bodyPr wrap="square">
            <a:spAutoFit/>
          </a:bodyPr>
          <a:lstStyle/>
          <a:p>
            <a:r>
              <a:rPr lang="en-GB" sz="1200" dirty="0" smtClean="0">
                <a:solidFill>
                  <a:schemeClr val="bg1">
                    <a:lumMod val="65000"/>
                  </a:schemeClr>
                </a:solidFill>
              </a:rPr>
              <a:t>                (</a:t>
            </a:r>
            <a:r>
              <a:rPr lang="da-DK" sz="1200" dirty="0">
                <a:solidFill>
                  <a:schemeClr val="bg1">
                    <a:lumMod val="65000"/>
                  </a:schemeClr>
                </a:solidFill>
              </a:rPr>
              <a:t>Astebro et al. 2012; </a:t>
            </a:r>
            <a:endParaRPr lang="da-DK" sz="1200" dirty="0" smtClean="0">
              <a:solidFill>
                <a:schemeClr val="bg1">
                  <a:lumMod val="65000"/>
                </a:schemeClr>
              </a:solidFill>
            </a:endParaRPr>
          </a:p>
          <a:p>
            <a:r>
              <a:rPr lang="da-DK" sz="1200" dirty="0" smtClean="0">
                <a:solidFill>
                  <a:schemeClr val="bg1">
                    <a:lumMod val="65000"/>
                  </a:schemeClr>
                </a:solidFill>
              </a:rPr>
              <a:t>Astebro and </a:t>
            </a:r>
            <a:r>
              <a:rPr lang="da-DK" sz="1200" dirty="0" err="1" smtClean="0">
                <a:solidFill>
                  <a:schemeClr val="bg1">
                    <a:lumMod val="65000"/>
                  </a:schemeClr>
                </a:solidFill>
              </a:rPr>
              <a:t>Bazzazian</a:t>
            </a:r>
            <a:r>
              <a:rPr lang="da-DK" sz="1200" dirty="0" smtClean="0">
                <a:solidFill>
                  <a:schemeClr val="bg1">
                    <a:lumMod val="65000"/>
                  </a:schemeClr>
                </a:solidFill>
              </a:rPr>
              <a:t>, 2011)</a:t>
            </a:r>
            <a:endParaRPr lang="en-US" sz="1200" dirty="0">
              <a:solidFill>
                <a:schemeClr val="bg1">
                  <a:lumMod val="6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txBox="1">
            <a:spLocks/>
          </p:cNvSpPr>
          <p:nvPr/>
        </p:nvSpPr>
        <p:spPr bwMode="auto">
          <a:xfrm>
            <a:off x="231962" y="1216570"/>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dirty="0" smtClean="0">
                <a:solidFill>
                  <a:schemeClr val="bg1"/>
                </a:solidFill>
              </a:rPr>
              <a:t>Academic entrepreneurship literature suggests a link between HEI’s capacity to support entrepreneurship &amp; research intensity:</a:t>
            </a:r>
          </a:p>
          <a:p>
            <a:pPr algn="l"/>
            <a:endParaRPr lang="en-GB" sz="2600" dirty="0">
              <a:solidFill>
                <a:schemeClr val="bg1"/>
              </a:solidFill>
            </a:endParaRPr>
          </a:p>
          <a:p>
            <a:pPr marL="342900" indent="-342900" algn="l">
              <a:buFontTx/>
              <a:buChar char="-"/>
            </a:pPr>
            <a:r>
              <a:rPr lang="en-GB" sz="2600" dirty="0" smtClean="0">
                <a:solidFill>
                  <a:schemeClr val="bg1"/>
                </a:solidFill>
              </a:rPr>
              <a:t>Research driven HEIs set out earlier organisational processes to sense &amp; seize opportunities (TTOs, Incubators, etc.) ; and more government support for KE activities (e.g. HEIF)</a:t>
            </a:r>
          </a:p>
          <a:p>
            <a:pPr marL="342900" indent="-342900" algn="l">
              <a:buFontTx/>
              <a:buChar char="-"/>
            </a:pPr>
            <a:endParaRPr lang="en-GB" sz="2600" dirty="0" smtClean="0">
              <a:solidFill>
                <a:schemeClr val="bg1"/>
              </a:solidFill>
            </a:endParaRPr>
          </a:p>
          <a:p>
            <a:pPr algn="l"/>
            <a:endParaRPr lang="en-GB" sz="2600" dirty="0" smtClean="0">
              <a:solidFill>
                <a:schemeClr val="bg1"/>
              </a:solidFill>
            </a:endParaRPr>
          </a:p>
          <a:p>
            <a:pPr marL="342900" indent="-342900" algn="l">
              <a:buFontTx/>
              <a:buChar char="-"/>
            </a:pPr>
            <a:r>
              <a:rPr lang="en-GB" sz="2600" dirty="0" smtClean="0">
                <a:solidFill>
                  <a:schemeClr val="bg1"/>
                </a:solidFill>
              </a:rPr>
              <a:t>Research driven HEIs attract better quality scientists</a:t>
            </a:r>
          </a:p>
          <a:p>
            <a:pPr marL="342900" indent="-342900" algn="l">
              <a:buFontTx/>
              <a:buChar char="-"/>
            </a:pPr>
            <a:endParaRPr lang="en-GB" sz="2600" dirty="0">
              <a:solidFill>
                <a:schemeClr val="bg1"/>
              </a:solidFill>
            </a:endParaRPr>
          </a:p>
          <a:p>
            <a:pPr marL="342900" indent="-342900" algn="l">
              <a:buFontTx/>
              <a:buChar char="-"/>
            </a:pPr>
            <a:endParaRPr lang="en-GB" sz="2600" dirty="0">
              <a:solidFill>
                <a:schemeClr val="bg1"/>
              </a:solidFill>
            </a:endParaRPr>
          </a:p>
          <a:p>
            <a:pPr marL="342900" indent="-342900" algn="l">
              <a:buFontTx/>
              <a:buChar char="-"/>
            </a:pPr>
            <a:endParaRPr lang="en-GB" sz="2600" dirty="0" smtClean="0">
              <a:solidFill>
                <a:schemeClr val="bg1"/>
              </a:solidFill>
            </a:endParaRPr>
          </a:p>
        </p:txBody>
      </p:sp>
      <p:sp>
        <p:nvSpPr>
          <p:cNvPr id="4"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Context </a:t>
            </a:r>
            <a:endParaRPr lang="en-US" sz="3200" dirty="0">
              <a:solidFill>
                <a:schemeClr val="bg1"/>
              </a:solidFill>
              <a:latin typeface="Verdana"/>
              <a:cs typeface="Verdana"/>
            </a:endParaRPr>
          </a:p>
        </p:txBody>
      </p:sp>
      <p:sp>
        <p:nvSpPr>
          <p:cNvPr id="8" name="Rectangle 7"/>
          <p:cNvSpPr/>
          <p:nvPr/>
        </p:nvSpPr>
        <p:spPr>
          <a:xfrm>
            <a:off x="7258055" y="5478044"/>
            <a:ext cx="1787669" cy="276999"/>
          </a:xfrm>
          <a:prstGeom prst="rect">
            <a:avLst/>
          </a:prstGeom>
        </p:spPr>
        <p:txBody>
          <a:bodyPr wrap="none">
            <a:spAutoFit/>
          </a:bodyPr>
          <a:lstStyle/>
          <a:p>
            <a:r>
              <a:rPr lang="en-GB" sz="1200" dirty="0" smtClean="0">
                <a:solidFill>
                  <a:schemeClr val="bg1">
                    <a:lumMod val="65000"/>
                  </a:schemeClr>
                </a:solidFill>
              </a:rPr>
              <a:t>(Shane &amp; Shane 2003) </a:t>
            </a:r>
            <a:endParaRPr lang="en-US" sz="1200" dirty="0">
              <a:solidFill>
                <a:schemeClr val="bg1">
                  <a:lumMod val="65000"/>
                </a:schemeClr>
              </a:solidFill>
            </a:endParaRPr>
          </a:p>
        </p:txBody>
      </p:sp>
      <p:sp>
        <p:nvSpPr>
          <p:cNvPr id="6" name="Rectangle 5"/>
          <p:cNvSpPr/>
          <p:nvPr/>
        </p:nvSpPr>
        <p:spPr>
          <a:xfrm>
            <a:off x="7108632" y="3897986"/>
            <a:ext cx="2121093" cy="276999"/>
          </a:xfrm>
          <a:prstGeom prst="rect">
            <a:avLst/>
          </a:prstGeom>
        </p:spPr>
        <p:txBody>
          <a:bodyPr wrap="none">
            <a:spAutoFit/>
          </a:bodyPr>
          <a:lstStyle/>
          <a:p>
            <a:r>
              <a:rPr lang="en-GB" sz="1200" dirty="0" smtClean="0">
                <a:solidFill>
                  <a:schemeClr val="bg1">
                    <a:lumMod val="65000"/>
                  </a:schemeClr>
                </a:solidFill>
              </a:rPr>
              <a:t>(e.g. Rossi and </a:t>
            </a:r>
            <a:r>
              <a:rPr lang="en-GB" sz="1200" dirty="0" err="1" smtClean="0">
                <a:solidFill>
                  <a:schemeClr val="bg1">
                    <a:lumMod val="65000"/>
                  </a:schemeClr>
                </a:solidFill>
              </a:rPr>
              <a:t>Rosli</a:t>
            </a:r>
            <a:r>
              <a:rPr lang="en-GB" sz="1200" dirty="0" smtClean="0">
                <a:solidFill>
                  <a:schemeClr val="bg1">
                    <a:lumMod val="65000"/>
                  </a:schemeClr>
                </a:solidFill>
              </a:rPr>
              <a:t>, 2015) </a:t>
            </a:r>
            <a:endParaRPr lang="en-US" sz="1200" dirty="0">
              <a:solidFill>
                <a:schemeClr val="bg1">
                  <a:lumMod val="65000"/>
                </a:schemeClr>
              </a:solidFill>
            </a:endParaRPr>
          </a:p>
        </p:txBody>
      </p:sp>
    </p:spTree>
    <p:extLst>
      <p:ext uri="{BB962C8B-B14F-4D97-AF65-F5344CB8AC3E}">
        <p14:creationId xmlns:p14="http://schemas.microsoft.com/office/powerpoint/2010/main" val="119495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257060"/>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Academic entrepreneurship </a:t>
            </a:r>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895993"/>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i="1" dirty="0" smtClean="0">
                <a:solidFill>
                  <a:schemeClr val="bg1"/>
                </a:solidFill>
              </a:rPr>
              <a:t>Research driven HEIs can attract more external investments and attributes associated to their research compensate for the lack of availability of external funding resources </a:t>
            </a:r>
          </a:p>
          <a:p>
            <a:pPr algn="l"/>
            <a:endParaRPr lang="en-GB" sz="2600" i="1" dirty="0" smtClean="0">
              <a:solidFill>
                <a:schemeClr val="bg1"/>
              </a:solidFill>
            </a:endParaRPr>
          </a:p>
          <a:p>
            <a:pPr marL="457200" indent="-457200" algn="l">
              <a:buFontTx/>
              <a:buChar char="-"/>
            </a:pPr>
            <a:r>
              <a:rPr lang="en-GB" sz="2600" dirty="0" smtClean="0">
                <a:solidFill>
                  <a:schemeClr val="bg1"/>
                </a:solidFill>
              </a:rPr>
              <a:t>External investors contribute </a:t>
            </a:r>
            <a:r>
              <a:rPr lang="en-GB" sz="2600" dirty="0">
                <a:solidFill>
                  <a:schemeClr val="bg1"/>
                </a:solidFill>
              </a:rPr>
              <a:t>vital resources that add to the development of a spinoff </a:t>
            </a:r>
            <a:r>
              <a:rPr lang="en-GB" sz="2600" dirty="0" smtClean="0">
                <a:solidFill>
                  <a:schemeClr val="bg1"/>
                </a:solidFill>
              </a:rPr>
              <a:t>company and </a:t>
            </a:r>
            <a:r>
              <a:rPr lang="en-GB" sz="2600" dirty="0">
                <a:solidFill>
                  <a:schemeClr val="bg1"/>
                </a:solidFill>
              </a:rPr>
              <a:t>ensure its growth </a:t>
            </a:r>
            <a:endParaRPr lang="en-GB" sz="2600" dirty="0" smtClean="0">
              <a:solidFill>
                <a:schemeClr val="bg1"/>
              </a:solidFill>
            </a:endParaRPr>
          </a:p>
          <a:p>
            <a:pPr algn="l"/>
            <a:r>
              <a:rPr lang="en-GB" sz="2600" dirty="0">
                <a:solidFill>
                  <a:schemeClr val="bg1"/>
                </a:solidFill>
              </a:rPr>
              <a:t> </a:t>
            </a:r>
            <a:endParaRPr lang="en-GB" sz="2600" i="1" dirty="0">
              <a:solidFill>
                <a:schemeClr val="bg1"/>
              </a:solidFill>
            </a:endParaRPr>
          </a:p>
          <a:p>
            <a:pPr marL="342900" indent="-342900" algn="l">
              <a:buFontTx/>
              <a:buChar char="-"/>
            </a:pPr>
            <a:r>
              <a:rPr lang="en-GB" sz="2600" dirty="0" smtClean="0">
                <a:solidFill>
                  <a:schemeClr val="bg1"/>
                </a:solidFill>
              </a:rPr>
              <a:t>Mueller et al. (2012): </a:t>
            </a:r>
            <a:r>
              <a:rPr lang="en-GB" sz="2600" i="1" dirty="0" smtClean="0">
                <a:solidFill>
                  <a:schemeClr val="bg1"/>
                </a:solidFill>
              </a:rPr>
              <a:t>research signals </a:t>
            </a:r>
            <a:r>
              <a:rPr lang="en-GB" sz="2600" dirty="0" smtClean="0">
                <a:solidFill>
                  <a:schemeClr val="bg1"/>
                </a:solidFill>
              </a:rPr>
              <a:t>provide a measure of available knowledge stock in HEIs and moderate the distance from available sources of VC </a:t>
            </a:r>
          </a:p>
          <a:p>
            <a:pPr marL="342900" indent="-342900" algn="l">
              <a:buFontTx/>
              <a:buChar char="-"/>
            </a:pPr>
            <a:endParaRPr lang="en-GB" sz="2600" dirty="0">
              <a:solidFill>
                <a:schemeClr val="bg1"/>
              </a:solidFill>
            </a:endParaRPr>
          </a:p>
          <a:p>
            <a:pPr marL="342900" indent="-342900" algn="l">
              <a:buFontTx/>
              <a:buChar char="-"/>
            </a:pPr>
            <a:r>
              <a:rPr lang="en-GB" sz="2600" dirty="0" smtClean="0">
                <a:solidFill>
                  <a:schemeClr val="bg1"/>
                </a:solidFill>
              </a:rPr>
              <a:t>However, it is unclear how much research provisions contribute to creating graduate entrepreneurship compared to teaching provisions </a:t>
            </a:r>
          </a:p>
          <a:p>
            <a:pPr marL="342900" indent="-342900" algn="l">
              <a:buFontTx/>
              <a:buChar char="-"/>
            </a:pPr>
            <a:endParaRPr lang="en-GB" sz="2600" dirty="0">
              <a:solidFill>
                <a:schemeClr val="bg1"/>
              </a:solidFill>
            </a:endParaRPr>
          </a:p>
          <a:p>
            <a:pPr marL="342900" indent="-342900" algn="l">
              <a:buFontTx/>
              <a:buChar char="-"/>
            </a:pPr>
            <a:endParaRPr lang="en-GB" sz="2600" dirty="0">
              <a:solidFill>
                <a:schemeClr val="bg1"/>
              </a:solidFill>
            </a:endParaRPr>
          </a:p>
          <a:p>
            <a:pPr algn="l"/>
            <a:endParaRPr lang="en-GB" sz="2600" dirty="0" smtClean="0">
              <a:solidFill>
                <a:schemeClr val="bg1"/>
              </a:solidFill>
            </a:endParaRPr>
          </a:p>
          <a:p>
            <a:pPr algn="l"/>
            <a:endParaRPr lang="en-GB" sz="2600" dirty="0">
              <a:solidFill>
                <a:schemeClr val="bg1"/>
              </a:solidFill>
            </a:endParaRPr>
          </a:p>
          <a:p>
            <a:pPr algn="l"/>
            <a:r>
              <a:rPr lang="en-GB" sz="2600" dirty="0" smtClean="0">
                <a:solidFill>
                  <a:schemeClr val="bg1"/>
                </a:solidFill>
              </a:rPr>
              <a:t> </a:t>
            </a:r>
          </a:p>
        </p:txBody>
      </p:sp>
      <p:sp>
        <p:nvSpPr>
          <p:cNvPr id="5" name="Rectangle 4"/>
          <p:cNvSpPr/>
          <p:nvPr/>
        </p:nvSpPr>
        <p:spPr>
          <a:xfrm>
            <a:off x="5303919" y="6524624"/>
            <a:ext cx="3985386" cy="276999"/>
          </a:xfrm>
          <a:prstGeom prst="rect">
            <a:avLst/>
          </a:prstGeom>
        </p:spPr>
        <p:txBody>
          <a:bodyPr wrap="none">
            <a:spAutoFit/>
          </a:bodyPr>
          <a:lstStyle/>
          <a:p>
            <a:r>
              <a:rPr lang="en-GB" sz="1200" dirty="0" smtClean="0">
                <a:solidFill>
                  <a:schemeClr val="bg1">
                    <a:lumMod val="65000"/>
                  </a:schemeClr>
                </a:solidFill>
              </a:rPr>
              <a:t>(Marzocchi</a:t>
            </a:r>
            <a:r>
              <a:rPr lang="en-GB" sz="1200" dirty="0">
                <a:solidFill>
                  <a:schemeClr val="bg1">
                    <a:lumMod val="65000"/>
                  </a:schemeClr>
                </a:solidFill>
              </a:rPr>
              <a:t>, </a:t>
            </a:r>
            <a:r>
              <a:rPr lang="en-GB" sz="1200" dirty="0" smtClean="0">
                <a:solidFill>
                  <a:schemeClr val="bg1">
                    <a:lumMod val="65000"/>
                  </a:schemeClr>
                </a:solidFill>
              </a:rPr>
              <a:t>Kitagawa and Sanchez-</a:t>
            </a:r>
            <a:r>
              <a:rPr lang="en-GB" sz="1200" dirty="0" err="1" smtClean="0">
                <a:solidFill>
                  <a:schemeClr val="bg1">
                    <a:lumMod val="65000"/>
                  </a:schemeClr>
                </a:solidFill>
              </a:rPr>
              <a:t>Barrioluengo</a:t>
            </a:r>
            <a:r>
              <a:rPr lang="en-GB" sz="1200" dirty="0" smtClean="0">
                <a:solidFill>
                  <a:schemeClr val="bg1">
                    <a:lumMod val="65000"/>
                  </a:schemeClr>
                </a:solidFill>
              </a:rPr>
              <a:t> </a:t>
            </a:r>
            <a:r>
              <a:rPr lang="en-GB" sz="1200" dirty="0">
                <a:solidFill>
                  <a:schemeClr val="bg1">
                    <a:lumMod val="65000"/>
                  </a:schemeClr>
                </a:solidFill>
              </a:rPr>
              <a:t>2017</a:t>
            </a:r>
            <a:r>
              <a:rPr lang="en-GB" sz="1200" dirty="0" smtClean="0">
                <a:solidFill>
                  <a:schemeClr val="bg1">
                    <a:lumMod val="65000"/>
                  </a:schemeClr>
                </a:solidFill>
              </a:rPr>
              <a:t>) </a:t>
            </a:r>
            <a:endParaRPr lang="en-US" sz="1200" dirty="0">
              <a:solidFill>
                <a:schemeClr val="bg1">
                  <a:lumMod val="65000"/>
                </a:schemeClr>
              </a:solidFill>
            </a:endParaRPr>
          </a:p>
        </p:txBody>
      </p:sp>
      <p:sp>
        <p:nvSpPr>
          <p:cNvPr id="6" name="Rectangle 5"/>
          <p:cNvSpPr/>
          <p:nvPr/>
        </p:nvSpPr>
        <p:spPr>
          <a:xfrm>
            <a:off x="7395498" y="3445084"/>
            <a:ext cx="1675267" cy="276999"/>
          </a:xfrm>
          <a:prstGeom prst="rect">
            <a:avLst/>
          </a:prstGeom>
        </p:spPr>
        <p:txBody>
          <a:bodyPr wrap="none">
            <a:spAutoFit/>
          </a:bodyPr>
          <a:lstStyle/>
          <a:p>
            <a:r>
              <a:rPr lang="en-GB" sz="1200" dirty="0" smtClean="0">
                <a:solidFill>
                  <a:schemeClr val="bg1">
                    <a:lumMod val="65000"/>
                  </a:schemeClr>
                </a:solidFill>
              </a:rPr>
              <a:t>(</a:t>
            </a:r>
            <a:r>
              <a:rPr lang="en-GB" sz="1200" dirty="0" err="1" smtClean="0">
                <a:solidFill>
                  <a:schemeClr val="bg1">
                    <a:lumMod val="65000"/>
                  </a:schemeClr>
                </a:solidFill>
              </a:rPr>
              <a:t>Clarysse</a:t>
            </a:r>
            <a:r>
              <a:rPr lang="en-GB" sz="1200" dirty="0" smtClean="0">
                <a:solidFill>
                  <a:schemeClr val="bg1">
                    <a:lumMod val="65000"/>
                  </a:schemeClr>
                </a:solidFill>
              </a:rPr>
              <a:t> et al. 2011) </a:t>
            </a:r>
            <a:endParaRPr lang="en-US" sz="1200" dirty="0">
              <a:solidFill>
                <a:schemeClr val="bg1">
                  <a:lumMod val="65000"/>
                </a:schemeClr>
              </a:solidFill>
            </a:endParaRPr>
          </a:p>
        </p:txBody>
      </p:sp>
      <p:sp>
        <p:nvSpPr>
          <p:cNvPr id="7" name="Rectangle 6"/>
          <p:cNvSpPr/>
          <p:nvPr/>
        </p:nvSpPr>
        <p:spPr>
          <a:xfrm>
            <a:off x="7437539" y="4890268"/>
            <a:ext cx="1592103" cy="276999"/>
          </a:xfrm>
          <a:prstGeom prst="rect">
            <a:avLst/>
          </a:prstGeom>
        </p:spPr>
        <p:txBody>
          <a:bodyPr wrap="none">
            <a:spAutoFit/>
          </a:bodyPr>
          <a:lstStyle/>
          <a:p>
            <a:r>
              <a:rPr lang="en-GB" sz="1200" dirty="0" smtClean="0">
                <a:solidFill>
                  <a:schemeClr val="bg1">
                    <a:lumMod val="65000"/>
                  </a:schemeClr>
                </a:solidFill>
              </a:rPr>
              <a:t>(Mueller et al. 2012) </a:t>
            </a:r>
            <a:endParaRPr lang="en-US" sz="1200" dirty="0">
              <a:solidFill>
                <a:schemeClr val="bg1">
                  <a:lumMod val="65000"/>
                </a:schemeClr>
              </a:solidFill>
            </a:endParaRPr>
          </a:p>
        </p:txBody>
      </p:sp>
    </p:spTree>
    <p:extLst>
      <p:ext uri="{BB962C8B-B14F-4D97-AF65-F5344CB8AC3E}">
        <p14:creationId xmlns:p14="http://schemas.microsoft.com/office/powerpoint/2010/main" val="273614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Broadening the scope - Academic entrepreneurship and Graduate startup</a:t>
            </a:r>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1683985"/>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dirty="0" smtClean="0">
                <a:solidFill>
                  <a:schemeClr val="bg1"/>
                </a:solidFill>
              </a:rPr>
              <a:t>Does University </a:t>
            </a:r>
            <a:r>
              <a:rPr lang="en-GB" sz="2600" i="1" dirty="0" smtClean="0">
                <a:solidFill>
                  <a:schemeClr val="bg1"/>
                </a:solidFill>
              </a:rPr>
              <a:t>reputation</a:t>
            </a:r>
            <a:r>
              <a:rPr lang="en-GB" sz="2600" dirty="0" smtClean="0">
                <a:solidFill>
                  <a:schemeClr val="bg1"/>
                </a:solidFill>
              </a:rPr>
              <a:t> in terms of spin out activities &amp; alignment of internal resources contribute to graduate entrepreneurship? </a:t>
            </a:r>
          </a:p>
          <a:p>
            <a:pPr algn="l"/>
            <a:endParaRPr lang="en-GB" sz="2600" dirty="0">
              <a:solidFill>
                <a:schemeClr val="bg1"/>
              </a:solidFill>
            </a:endParaRPr>
          </a:p>
          <a:p>
            <a:pPr marL="342900" indent="-342900" algn="l">
              <a:buFontTx/>
              <a:buChar char="-"/>
            </a:pPr>
            <a:r>
              <a:rPr lang="en-GB" sz="2600" dirty="0" smtClean="0">
                <a:solidFill>
                  <a:schemeClr val="bg1"/>
                </a:solidFill>
              </a:rPr>
              <a:t>Is the </a:t>
            </a:r>
            <a:r>
              <a:rPr lang="en-GB" sz="2600" i="1" dirty="0" smtClean="0">
                <a:solidFill>
                  <a:schemeClr val="bg1"/>
                </a:solidFill>
              </a:rPr>
              <a:t>signalling</a:t>
            </a:r>
            <a:r>
              <a:rPr lang="en-GB" sz="2600" dirty="0" smtClean="0">
                <a:solidFill>
                  <a:schemeClr val="bg1"/>
                </a:solidFill>
              </a:rPr>
              <a:t> from university research reputation transferable to graduate start-ups? </a:t>
            </a:r>
          </a:p>
          <a:p>
            <a:pPr marL="342900" indent="-342900" algn="l">
              <a:buFontTx/>
              <a:buChar char="-"/>
            </a:pPr>
            <a:r>
              <a:rPr lang="en-GB" sz="2600" dirty="0" smtClean="0">
                <a:solidFill>
                  <a:schemeClr val="bg1"/>
                </a:solidFill>
              </a:rPr>
              <a:t>Is there a separate signal for investors in relation to graduate entrepreneurship? </a:t>
            </a:r>
          </a:p>
          <a:p>
            <a:pPr marL="342900" indent="-342900" algn="l">
              <a:buFontTx/>
              <a:buChar char="-"/>
            </a:pPr>
            <a:r>
              <a:rPr lang="en-GB" sz="2600" dirty="0" smtClean="0">
                <a:solidFill>
                  <a:schemeClr val="bg1"/>
                </a:solidFill>
              </a:rPr>
              <a:t>Is there a teaching related reputational factor? </a:t>
            </a:r>
          </a:p>
          <a:p>
            <a:pPr marL="342900" indent="-342900" algn="l">
              <a:buFontTx/>
              <a:buChar char="-"/>
            </a:pPr>
            <a:endParaRPr lang="en-GB" sz="2600" dirty="0" smtClean="0">
              <a:solidFill>
                <a:schemeClr val="bg1"/>
              </a:solidFill>
            </a:endParaRPr>
          </a:p>
        </p:txBody>
      </p:sp>
    </p:spTree>
    <p:extLst>
      <p:ext uri="{BB962C8B-B14F-4D97-AF65-F5344CB8AC3E}">
        <p14:creationId xmlns:p14="http://schemas.microsoft.com/office/powerpoint/2010/main" val="358355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HEI as knowledge providers   </a:t>
            </a:r>
            <a:endParaRPr lang="en-US" sz="3200" dirty="0">
              <a:solidFill>
                <a:schemeClr val="bg1"/>
              </a:solidFill>
              <a:latin typeface="Verdana"/>
              <a:cs typeface="Verdana"/>
            </a:endParaRPr>
          </a:p>
        </p:txBody>
      </p:sp>
      <p:sp>
        <p:nvSpPr>
          <p:cNvPr id="5" name="Content Placeholder 2"/>
          <p:cNvSpPr txBox="1">
            <a:spLocks/>
          </p:cNvSpPr>
          <p:nvPr/>
        </p:nvSpPr>
        <p:spPr bwMode="auto">
          <a:xfrm>
            <a:off x="243135" y="13412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dirty="0" smtClean="0">
                <a:solidFill>
                  <a:schemeClr val="bg1"/>
                </a:solidFill>
                <a:sym typeface="Wingdings" panose="05000000000000000000" pitchFamily="2" charset="2"/>
              </a:rPr>
              <a:t>To external stakeholders, the value of HEI rests in its capacity to accumulate knowledge stocks  (KBV: </a:t>
            </a:r>
            <a:r>
              <a:rPr lang="en-GB" sz="2600" dirty="0" err="1">
                <a:solidFill>
                  <a:schemeClr val="bg1"/>
                </a:solidFill>
                <a:sym typeface="Wingdings" panose="05000000000000000000" pitchFamily="2" charset="2"/>
              </a:rPr>
              <a:t>T</a:t>
            </a:r>
            <a:r>
              <a:rPr lang="en-GB" sz="2600" dirty="0" err="1" smtClean="0">
                <a:solidFill>
                  <a:schemeClr val="bg1"/>
                </a:solidFill>
                <a:sym typeface="Wingdings" panose="05000000000000000000" pitchFamily="2" charset="2"/>
              </a:rPr>
              <a:t>eece</a:t>
            </a:r>
            <a:r>
              <a:rPr lang="en-GB" sz="2600" dirty="0" smtClean="0">
                <a:solidFill>
                  <a:schemeClr val="bg1"/>
                </a:solidFill>
              </a:rPr>
              <a:t> 1982; </a:t>
            </a:r>
            <a:r>
              <a:rPr lang="en-GB" sz="2600" dirty="0" err="1" smtClean="0">
                <a:solidFill>
                  <a:schemeClr val="bg1"/>
                </a:solidFill>
              </a:rPr>
              <a:t>Kogut</a:t>
            </a:r>
            <a:r>
              <a:rPr lang="en-GB" sz="2600" dirty="0" smtClean="0">
                <a:solidFill>
                  <a:schemeClr val="bg1"/>
                </a:solidFill>
              </a:rPr>
              <a:t> and Zander 1992)</a:t>
            </a:r>
          </a:p>
          <a:p>
            <a:pPr algn="l"/>
            <a:endParaRPr lang="en-GB" sz="2600" dirty="0" smtClean="0">
              <a:solidFill>
                <a:schemeClr val="bg1"/>
              </a:solidFill>
            </a:endParaRPr>
          </a:p>
          <a:p>
            <a:pPr algn="l"/>
            <a:r>
              <a:rPr lang="en-GB" sz="2600" dirty="0" smtClean="0">
                <a:solidFill>
                  <a:schemeClr val="bg1"/>
                </a:solidFill>
              </a:rPr>
              <a:t>Organisations build their reputation differently in different communities: </a:t>
            </a:r>
          </a:p>
          <a:p>
            <a:pPr algn="l"/>
            <a:endParaRPr lang="en-GB" sz="2600" dirty="0" smtClean="0">
              <a:solidFill>
                <a:schemeClr val="bg1"/>
              </a:solidFill>
            </a:endParaRPr>
          </a:p>
          <a:p>
            <a:pPr marL="342900" indent="-342900" algn="l">
              <a:buFontTx/>
              <a:buChar char="-"/>
            </a:pPr>
            <a:r>
              <a:rPr lang="en-GB" sz="2600" dirty="0" smtClean="0">
                <a:solidFill>
                  <a:schemeClr val="bg1"/>
                </a:solidFill>
              </a:rPr>
              <a:t>Scientific community: standard &amp; quality of research  (</a:t>
            </a:r>
            <a:r>
              <a:rPr lang="en-GB" sz="2600" dirty="0" err="1" smtClean="0">
                <a:solidFill>
                  <a:schemeClr val="bg1"/>
                </a:solidFill>
              </a:rPr>
              <a:t>Dasgupta</a:t>
            </a:r>
            <a:r>
              <a:rPr lang="en-GB" sz="2600" dirty="0" smtClean="0">
                <a:solidFill>
                  <a:schemeClr val="bg1"/>
                </a:solidFill>
              </a:rPr>
              <a:t> and </a:t>
            </a:r>
            <a:r>
              <a:rPr lang="en-GB" sz="2600" dirty="0">
                <a:solidFill>
                  <a:schemeClr val="bg1"/>
                </a:solidFill>
              </a:rPr>
              <a:t>D</a:t>
            </a:r>
            <a:r>
              <a:rPr lang="en-GB" sz="2600" dirty="0" smtClean="0">
                <a:solidFill>
                  <a:schemeClr val="bg1"/>
                </a:solidFill>
              </a:rPr>
              <a:t>avid 1994)</a:t>
            </a:r>
          </a:p>
          <a:p>
            <a:pPr marL="342900" indent="-342900" algn="l">
              <a:buFontTx/>
              <a:buChar char="-"/>
            </a:pPr>
            <a:r>
              <a:rPr lang="en-GB" sz="2600" dirty="0" smtClean="0">
                <a:solidFill>
                  <a:schemeClr val="bg1"/>
                </a:solidFill>
              </a:rPr>
              <a:t>Business community: commercial/business applicability of the available knowledge stock (Stuart et al. 1995)</a:t>
            </a:r>
          </a:p>
        </p:txBody>
      </p:sp>
    </p:spTree>
    <p:extLst>
      <p:ext uri="{BB962C8B-B14F-4D97-AF65-F5344CB8AC3E}">
        <p14:creationId xmlns:p14="http://schemas.microsoft.com/office/powerpoint/2010/main" val="396061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05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HEIs Reputational effect </a:t>
            </a:r>
            <a:endParaRPr lang="en-US" sz="3200" dirty="0">
              <a:solidFill>
                <a:schemeClr val="bg1"/>
              </a:solidFill>
              <a:latin typeface="Verdana"/>
              <a:cs typeface="Verdana"/>
            </a:endParaRPr>
          </a:p>
        </p:txBody>
      </p:sp>
      <p:sp>
        <p:nvSpPr>
          <p:cNvPr id="5" name="Content Placeholder 2"/>
          <p:cNvSpPr txBox="1">
            <a:spLocks/>
          </p:cNvSpPr>
          <p:nvPr/>
        </p:nvSpPr>
        <p:spPr bwMode="auto">
          <a:xfrm>
            <a:off x="243135" y="13412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i="1" dirty="0" smtClean="0">
                <a:solidFill>
                  <a:schemeClr val="bg1"/>
                </a:solidFill>
              </a:rPr>
              <a:t>Reputation</a:t>
            </a:r>
            <a:r>
              <a:rPr lang="en-GB" sz="2600" dirty="0" smtClean="0">
                <a:solidFill>
                  <a:schemeClr val="bg1"/>
                </a:solidFill>
              </a:rPr>
              <a:t> as intangible asset </a:t>
            </a:r>
          </a:p>
          <a:p>
            <a:pPr algn="l"/>
            <a:r>
              <a:rPr lang="en-GB" sz="2600" dirty="0" smtClean="0">
                <a:solidFill>
                  <a:schemeClr val="bg1"/>
                </a:solidFill>
              </a:rPr>
              <a:t>Two dimensions (</a:t>
            </a:r>
            <a:r>
              <a:rPr lang="en-GB" sz="2600" dirty="0" err="1" smtClean="0">
                <a:solidFill>
                  <a:schemeClr val="bg1"/>
                </a:solidFill>
              </a:rPr>
              <a:t>Rindova</a:t>
            </a:r>
            <a:r>
              <a:rPr lang="en-GB" sz="2600" dirty="0" smtClean="0">
                <a:solidFill>
                  <a:schemeClr val="bg1"/>
                </a:solidFill>
              </a:rPr>
              <a:t> et al. 2005; </a:t>
            </a:r>
            <a:r>
              <a:rPr lang="en-GB" sz="2600" dirty="0" err="1" smtClean="0">
                <a:solidFill>
                  <a:schemeClr val="bg1"/>
                </a:solidFill>
              </a:rPr>
              <a:t>Rindova</a:t>
            </a:r>
            <a:r>
              <a:rPr lang="en-GB" sz="2600" dirty="0" smtClean="0">
                <a:solidFill>
                  <a:schemeClr val="bg1"/>
                </a:solidFill>
              </a:rPr>
              <a:t> et al. 2010): </a:t>
            </a:r>
          </a:p>
          <a:p>
            <a:pPr algn="l"/>
            <a:endParaRPr lang="en-GB" sz="2600" dirty="0">
              <a:solidFill>
                <a:schemeClr val="bg1"/>
              </a:solidFill>
            </a:endParaRPr>
          </a:p>
          <a:p>
            <a:pPr marL="457200" indent="-457200" algn="l">
              <a:buFontTx/>
              <a:buChar char="-"/>
            </a:pPr>
            <a:r>
              <a:rPr lang="en-GB" sz="2600" b="1" dirty="0" smtClean="0">
                <a:solidFill>
                  <a:schemeClr val="bg1"/>
                </a:solidFill>
              </a:rPr>
              <a:t>Quality</a:t>
            </a:r>
            <a:r>
              <a:rPr lang="en-GB" sz="2600" dirty="0" smtClean="0">
                <a:solidFill>
                  <a:schemeClr val="bg1"/>
                </a:solidFill>
              </a:rPr>
              <a:t>: stakeholders perception of the capacity to produce quality goods  </a:t>
            </a:r>
          </a:p>
          <a:p>
            <a:pPr algn="l"/>
            <a:r>
              <a:rPr lang="en-GB" sz="2600" dirty="0" smtClean="0">
                <a:solidFill>
                  <a:schemeClr val="bg1"/>
                </a:solidFill>
                <a:sym typeface="Wingdings" panose="05000000000000000000" pitchFamily="2" charset="2"/>
              </a:rPr>
              <a:t>	 influenced by the signals organisations send while making 	strategic choices on resource deployment </a:t>
            </a:r>
            <a:endParaRPr lang="en-GB" sz="2600" dirty="0" smtClean="0">
              <a:solidFill>
                <a:schemeClr val="bg1"/>
              </a:solidFill>
            </a:endParaRPr>
          </a:p>
          <a:p>
            <a:pPr marL="457200" indent="-457200" algn="l">
              <a:buFontTx/>
              <a:buChar char="-"/>
            </a:pPr>
            <a:endParaRPr lang="en-GB" sz="2600" dirty="0">
              <a:solidFill>
                <a:schemeClr val="bg1"/>
              </a:solidFill>
            </a:endParaRPr>
          </a:p>
          <a:p>
            <a:pPr marL="457200" indent="-457200" algn="l">
              <a:buFontTx/>
              <a:buChar char="-"/>
            </a:pPr>
            <a:r>
              <a:rPr lang="en-GB" sz="2600" b="1" dirty="0" smtClean="0">
                <a:solidFill>
                  <a:schemeClr val="bg1"/>
                </a:solidFill>
              </a:rPr>
              <a:t>Prominence</a:t>
            </a:r>
            <a:r>
              <a:rPr lang="en-GB" sz="2600" dirty="0" smtClean="0">
                <a:solidFill>
                  <a:schemeClr val="bg1"/>
                </a:solidFill>
              </a:rPr>
              <a:t>: collective awareness and recognition that the organisation has accumulated </a:t>
            </a:r>
          </a:p>
          <a:p>
            <a:pPr algn="l"/>
            <a:r>
              <a:rPr lang="en-GB" sz="2600" dirty="0" smtClean="0">
                <a:solidFill>
                  <a:schemeClr val="bg1"/>
                </a:solidFill>
                <a:sym typeface="Wingdings" panose="05000000000000000000" pitchFamily="2" charset="2"/>
              </a:rPr>
              <a:t>	 external endorsement built on third-parties evaluations </a:t>
            </a:r>
            <a:endParaRPr lang="en-GB" sz="2600" dirty="0" smtClean="0">
              <a:solidFill>
                <a:schemeClr val="bg1"/>
              </a:solidFill>
            </a:endParaRPr>
          </a:p>
        </p:txBody>
      </p:sp>
    </p:spTree>
    <p:extLst>
      <p:ext uri="{BB962C8B-B14F-4D97-AF65-F5344CB8AC3E}">
        <p14:creationId xmlns:p14="http://schemas.microsoft.com/office/powerpoint/2010/main" val="804177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smtClean="0">
                <a:solidFill>
                  <a:schemeClr val="bg1"/>
                </a:solidFill>
                <a:latin typeface="Verdana"/>
                <a:cs typeface="Verdana"/>
              </a:rPr>
              <a:t>HEIs Reputational effect </a:t>
            </a:r>
            <a:endParaRPr lang="en-US" sz="3200" dirty="0">
              <a:solidFill>
                <a:schemeClr val="bg1"/>
              </a:solidFill>
              <a:latin typeface="Verdana"/>
              <a:cs typeface="Verdana"/>
            </a:endParaRPr>
          </a:p>
        </p:txBody>
      </p:sp>
      <p:sp>
        <p:nvSpPr>
          <p:cNvPr id="5" name="Content Placeholder 2"/>
          <p:cNvSpPr txBox="1">
            <a:spLocks/>
          </p:cNvSpPr>
          <p:nvPr/>
        </p:nvSpPr>
        <p:spPr bwMode="auto">
          <a:xfrm>
            <a:off x="186267" y="1171928"/>
            <a:ext cx="8957733" cy="5686072"/>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600" dirty="0" smtClean="0">
                <a:solidFill>
                  <a:schemeClr val="bg1"/>
                </a:solidFill>
              </a:rPr>
              <a:t>However …. Literature on corporate legitimacy suggests that organisations  with established prominence (accumulate high reputation) might engage in low signalling activity (as signalling is costly) </a:t>
            </a:r>
          </a:p>
          <a:p>
            <a:pPr algn="l"/>
            <a:endParaRPr lang="en-GB" sz="2600" dirty="0">
              <a:solidFill>
                <a:schemeClr val="bg1"/>
              </a:solidFill>
            </a:endParaRPr>
          </a:p>
          <a:p>
            <a:pPr algn="l"/>
            <a:r>
              <a:rPr lang="en-GB" sz="2600" dirty="0" smtClean="0">
                <a:solidFill>
                  <a:schemeClr val="bg1"/>
                </a:solidFill>
              </a:rPr>
              <a:t>So our question, in the context of graduate entrepreneurship is: what do external investors make of the two dimensions of reputation: </a:t>
            </a:r>
          </a:p>
          <a:p>
            <a:pPr algn="l"/>
            <a:r>
              <a:rPr lang="en-GB" sz="2600" i="1" dirty="0" smtClean="0">
                <a:solidFill>
                  <a:schemeClr val="bg1"/>
                </a:solidFill>
              </a:rPr>
              <a:t>      Is the quality of the signals from HEIs (purposeful and built around research stock and entrepreneurial activities); or </a:t>
            </a:r>
          </a:p>
          <a:p>
            <a:pPr algn="l"/>
            <a:r>
              <a:rPr lang="en-GB" sz="2600" i="1" dirty="0" smtClean="0">
                <a:solidFill>
                  <a:schemeClr val="bg1"/>
                </a:solidFill>
              </a:rPr>
              <a:t>       the prominence (accumulated recognition built by evaluation) </a:t>
            </a:r>
          </a:p>
          <a:p>
            <a:pPr algn="l"/>
            <a:r>
              <a:rPr lang="en-GB" sz="2600" i="1" dirty="0" smtClean="0">
                <a:solidFill>
                  <a:schemeClr val="bg1"/>
                </a:solidFill>
              </a:rPr>
              <a:t>that attracts them the most? </a:t>
            </a:r>
          </a:p>
          <a:p>
            <a:pPr marL="457200" indent="-457200" algn="l">
              <a:buFontTx/>
              <a:buChar char="-"/>
            </a:pPr>
            <a:endParaRPr lang="en-GB" sz="2600" dirty="0" smtClean="0">
              <a:solidFill>
                <a:schemeClr val="bg1"/>
              </a:solidFill>
            </a:endParaRPr>
          </a:p>
        </p:txBody>
      </p:sp>
      <p:sp>
        <p:nvSpPr>
          <p:cNvPr id="6" name="Rectangle 5"/>
          <p:cNvSpPr/>
          <p:nvPr/>
        </p:nvSpPr>
        <p:spPr>
          <a:xfrm>
            <a:off x="7143749" y="2544584"/>
            <a:ext cx="2019301" cy="276999"/>
          </a:xfrm>
          <a:prstGeom prst="rect">
            <a:avLst/>
          </a:prstGeom>
        </p:spPr>
        <p:txBody>
          <a:bodyPr wrap="square">
            <a:spAutoFit/>
          </a:bodyPr>
          <a:lstStyle/>
          <a:p>
            <a:r>
              <a:rPr lang="en-GB" sz="1200" dirty="0" smtClean="0">
                <a:solidFill>
                  <a:schemeClr val="bg1">
                    <a:lumMod val="65000"/>
                  </a:schemeClr>
                </a:solidFill>
              </a:rPr>
              <a:t>(</a:t>
            </a:r>
            <a:r>
              <a:rPr lang="en-GB" sz="1200" dirty="0">
                <a:solidFill>
                  <a:schemeClr val="bg1"/>
                </a:solidFill>
              </a:rPr>
              <a:t>Bansal &amp; </a:t>
            </a:r>
            <a:r>
              <a:rPr lang="en-GB" sz="1200" dirty="0" err="1">
                <a:solidFill>
                  <a:schemeClr val="bg1"/>
                </a:solidFill>
              </a:rPr>
              <a:t>Clelland</a:t>
            </a:r>
            <a:r>
              <a:rPr lang="en-GB" sz="1200" dirty="0">
                <a:solidFill>
                  <a:schemeClr val="bg1"/>
                </a:solidFill>
              </a:rPr>
              <a:t> </a:t>
            </a:r>
            <a:r>
              <a:rPr lang="en-GB" sz="1200" dirty="0" smtClean="0">
                <a:solidFill>
                  <a:schemeClr val="bg1"/>
                </a:solidFill>
              </a:rPr>
              <a:t>2004)</a:t>
            </a:r>
            <a:r>
              <a:rPr lang="en-GB" sz="1200" dirty="0" smtClean="0">
                <a:solidFill>
                  <a:schemeClr val="bg1">
                    <a:lumMod val="65000"/>
                  </a:schemeClr>
                </a:solidFill>
              </a:rPr>
              <a:t> </a:t>
            </a:r>
            <a:endParaRPr lang="en-US" sz="1200" dirty="0">
              <a:solidFill>
                <a:schemeClr val="bg1">
                  <a:lumMod val="65000"/>
                </a:schemeClr>
              </a:solidFill>
            </a:endParaRPr>
          </a:p>
        </p:txBody>
      </p:sp>
    </p:spTree>
    <p:extLst>
      <p:ext uri="{BB962C8B-B14F-4D97-AF65-F5344CB8AC3E}">
        <p14:creationId xmlns:p14="http://schemas.microsoft.com/office/powerpoint/2010/main" val="1950084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rand_ppt_ba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412750" y="462014"/>
            <a:ext cx="863297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3200" dirty="0">
                <a:solidFill>
                  <a:schemeClr val="bg1"/>
                </a:solidFill>
                <a:latin typeface="Verdana"/>
                <a:cs typeface="Verdana"/>
              </a:rPr>
              <a:t>D</a:t>
            </a:r>
            <a:r>
              <a:rPr lang="en-US" sz="3200" dirty="0" smtClean="0">
                <a:solidFill>
                  <a:schemeClr val="bg1"/>
                </a:solidFill>
                <a:latin typeface="Verdana"/>
                <a:cs typeface="Verdana"/>
              </a:rPr>
              <a:t>ata sources </a:t>
            </a:r>
            <a:endParaRPr lang="en-US" sz="3200" dirty="0">
              <a:solidFill>
                <a:schemeClr val="bg1"/>
              </a:solidFill>
              <a:latin typeface="Verdana"/>
              <a:cs typeface="Verdana"/>
            </a:endParaRPr>
          </a:p>
        </p:txBody>
      </p:sp>
      <p:sp>
        <p:nvSpPr>
          <p:cNvPr id="4" name="Content Placeholder 2"/>
          <p:cNvSpPr txBox="1">
            <a:spLocks/>
          </p:cNvSpPr>
          <p:nvPr/>
        </p:nvSpPr>
        <p:spPr bwMode="auto">
          <a:xfrm>
            <a:off x="243135" y="1341261"/>
            <a:ext cx="8900865" cy="528735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ヒラギノ角ゴ Pro W3" charset="0"/>
                <a:cs typeface="Geneva" charset="0"/>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Geneva" charset="0"/>
                <a:cs typeface="Geneva"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Geneva" charset="0"/>
                <a:cs typeface="Geneva" charset="0"/>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Geneva" charset="0"/>
                <a:cs typeface="Geneva"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dirty="0" smtClean="0">
                <a:solidFill>
                  <a:schemeClr val="bg1"/>
                </a:solidFill>
              </a:rPr>
              <a:t>DV: External investments attracted by graduate start-ups </a:t>
            </a:r>
          </a:p>
          <a:p>
            <a:pPr algn="l"/>
            <a:r>
              <a:rPr lang="en-GB" sz="2400" dirty="0" smtClean="0">
                <a:solidFill>
                  <a:schemeClr val="bg1"/>
                </a:solidFill>
              </a:rPr>
              <a:t>(by HEIs by year) 											</a:t>
            </a:r>
          </a:p>
          <a:p>
            <a:pPr algn="l"/>
            <a:endParaRPr lang="en-GB" sz="2400" dirty="0" smtClean="0">
              <a:solidFill>
                <a:schemeClr val="bg1"/>
              </a:solidFill>
            </a:endParaRPr>
          </a:p>
          <a:p>
            <a:pPr algn="l"/>
            <a:r>
              <a:rPr lang="en-GB" sz="2400" dirty="0" smtClean="0">
                <a:solidFill>
                  <a:schemeClr val="bg1"/>
                </a:solidFill>
              </a:rPr>
              <a:t>HEI level data (Population of English universities) </a:t>
            </a:r>
          </a:p>
          <a:p>
            <a:pPr algn="l"/>
            <a:r>
              <a:rPr lang="en-GB" sz="2400" dirty="0" smtClean="0">
                <a:solidFill>
                  <a:schemeClr val="bg1"/>
                </a:solidFill>
              </a:rPr>
              <a:t>Panel (2010 – 2016)</a:t>
            </a:r>
          </a:p>
          <a:p>
            <a:pPr algn="l"/>
            <a:endParaRPr lang="en-GB" sz="2400" dirty="0">
              <a:solidFill>
                <a:schemeClr val="bg1"/>
              </a:solidFill>
            </a:endParaRPr>
          </a:p>
          <a:p>
            <a:pPr algn="l"/>
            <a:r>
              <a:rPr lang="en-GB" sz="2400" dirty="0" smtClean="0">
                <a:solidFill>
                  <a:schemeClr val="bg1"/>
                </a:solidFill>
              </a:rPr>
              <a:t>HEBCIs  </a:t>
            </a:r>
          </a:p>
          <a:p>
            <a:pPr algn="l"/>
            <a:r>
              <a:rPr lang="en-GB" sz="2400" dirty="0" smtClean="0">
                <a:solidFill>
                  <a:schemeClr val="bg1"/>
                </a:solidFill>
              </a:rPr>
              <a:t>DLHE</a:t>
            </a:r>
          </a:p>
          <a:p>
            <a:pPr algn="l"/>
            <a:r>
              <a:rPr lang="en-GB" sz="2400" dirty="0" smtClean="0">
                <a:solidFill>
                  <a:schemeClr val="bg1"/>
                </a:solidFill>
              </a:rPr>
              <a:t>ARWU/Leiden rankings </a:t>
            </a:r>
          </a:p>
          <a:p>
            <a:pPr algn="l"/>
            <a:r>
              <a:rPr lang="en-GB" sz="2400" dirty="0" smtClean="0">
                <a:solidFill>
                  <a:schemeClr val="bg1"/>
                </a:solidFill>
              </a:rPr>
              <a:t>UK BVCA </a:t>
            </a:r>
          </a:p>
          <a:p>
            <a:pPr algn="l"/>
            <a:r>
              <a:rPr lang="en-GB" sz="2400" dirty="0" smtClean="0">
                <a:solidFill>
                  <a:schemeClr val="bg1"/>
                </a:solidFill>
              </a:rPr>
              <a:t>NESTA </a:t>
            </a:r>
          </a:p>
          <a:p>
            <a:pPr algn="l"/>
            <a:endParaRPr lang="en-GB" sz="2400" dirty="0" smtClean="0">
              <a:solidFill>
                <a:schemeClr val="bg1"/>
              </a:solidFill>
            </a:endParaRPr>
          </a:p>
        </p:txBody>
      </p:sp>
    </p:spTree>
    <p:extLst>
      <p:ext uri="{BB962C8B-B14F-4D97-AF65-F5344CB8AC3E}">
        <p14:creationId xmlns:p14="http://schemas.microsoft.com/office/powerpoint/2010/main" val="1544692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1244</Words>
  <Application>Microsoft Office PowerPoint</Application>
  <PresentationFormat>On-screen Show (4:3)</PresentationFormat>
  <Paragraphs>151</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Geneva</vt:lpstr>
      <vt:lpstr>Verdana</vt:lpstr>
      <vt:lpstr>Wingdings</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Hart</dc:creator>
  <cp:lastModifiedBy>Chiara Marzocchi</cp:lastModifiedBy>
  <cp:revision>177</cp:revision>
  <dcterms:created xsi:type="dcterms:W3CDTF">2012-01-17T15:51:07Z</dcterms:created>
  <dcterms:modified xsi:type="dcterms:W3CDTF">2019-03-13T14:32:51Z</dcterms:modified>
</cp:coreProperties>
</file>