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C963A93-9B28-4E5E-9290-259C9E46B5A6}" type="datetimeFigureOut">
              <a:rPr lang="en-GB" smtClean="0"/>
              <a:t>23/03/2018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82E3CC-0278-4CA8-A157-75F0E7088C4E}" type="slidenum">
              <a:rPr lang="en-GB" smtClean="0"/>
              <a:t>‹#›</a:t>
            </a:fld>
            <a:endParaRPr lang="en-GB"/>
          </a:p>
        </p:txBody>
      </p:sp>
    </p:spTree>
    <p:extLst>
      <p:ext uri="{BB962C8B-B14F-4D97-AF65-F5344CB8AC3E}">
        <p14:creationId xmlns:p14="http://schemas.microsoft.com/office/powerpoint/2010/main" val="1948778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963A93-9B28-4E5E-9290-259C9E46B5A6}" type="datetimeFigureOut">
              <a:rPr lang="en-GB" smtClean="0"/>
              <a:t>23/03/2018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82E3CC-0278-4CA8-A157-75F0E7088C4E}" type="slidenum">
              <a:rPr lang="en-GB" smtClean="0"/>
              <a:t>‹#›</a:t>
            </a:fld>
            <a:endParaRPr lang="en-GB"/>
          </a:p>
        </p:txBody>
      </p:sp>
    </p:spTree>
    <p:extLst>
      <p:ext uri="{BB962C8B-B14F-4D97-AF65-F5344CB8AC3E}">
        <p14:creationId xmlns:p14="http://schemas.microsoft.com/office/powerpoint/2010/main" val="1640488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963A93-9B28-4E5E-9290-259C9E46B5A6}" type="datetimeFigureOut">
              <a:rPr lang="en-GB" smtClean="0"/>
              <a:t>23/03/2018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82E3CC-0278-4CA8-A157-75F0E7088C4E}" type="slidenum">
              <a:rPr lang="en-GB" smtClean="0"/>
              <a:t>‹#›</a:t>
            </a:fld>
            <a:endParaRPr lang="en-GB"/>
          </a:p>
        </p:txBody>
      </p:sp>
    </p:spTree>
    <p:extLst>
      <p:ext uri="{BB962C8B-B14F-4D97-AF65-F5344CB8AC3E}">
        <p14:creationId xmlns:p14="http://schemas.microsoft.com/office/powerpoint/2010/main" val="251736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963A93-9B28-4E5E-9290-259C9E46B5A6}" type="datetimeFigureOut">
              <a:rPr lang="en-GB" smtClean="0"/>
              <a:t>23/03/2018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82E3CC-0278-4CA8-A157-75F0E7088C4E}" type="slidenum">
              <a:rPr lang="en-GB" smtClean="0"/>
              <a:t>‹#›</a:t>
            </a:fld>
            <a:endParaRPr lang="en-GB"/>
          </a:p>
        </p:txBody>
      </p:sp>
    </p:spTree>
    <p:extLst>
      <p:ext uri="{BB962C8B-B14F-4D97-AF65-F5344CB8AC3E}">
        <p14:creationId xmlns:p14="http://schemas.microsoft.com/office/powerpoint/2010/main" val="28367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963A93-9B28-4E5E-9290-259C9E46B5A6}" type="datetimeFigureOut">
              <a:rPr lang="en-GB" smtClean="0"/>
              <a:t>23/03/2018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82E3CC-0278-4CA8-A157-75F0E7088C4E}" type="slidenum">
              <a:rPr lang="en-GB" smtClean="0"/>
              <a:t>‹#›</a:t>
            </a:fld>
            <a:endParaRPr lang="en-GB"/>
          </a:p>
        </p:txBody>
      </p:sp>
    </p:spTree>
    <p:extLst>
      <p:ext uri="{BB962C8B-B14F-4D97-AF65-F5344CB8AC3E}">
        <p14:creationId xmlns:p14="http://schemas.microsoft.com/office/powerpoint/2010/main" val="1654957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C963A93-9B28-4E5E-9290-259C9E46B5A6}" type="datetimeFigureOut">
              <a:rPr lang="en-GB" smtClean="0"/>
              <a:t>23/03/2018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82E3CC-0278-4CA8-A157-75F0E7088C4E}" type="slidenum">
              <a:rPr lang="en-GB" smtClean="0"/>
              <a:t>‹#›</a:t>
            </a:fld>
            <a:endParaRPr lang="en-GB"/>
          </a:p>
        </p:txBody>
      </p:sp>
    </p:spTree>
    <p:extLst>
      <p:ext uri="{BB962C8B-B14F-4D97-AF65-F5344CB8AC3E}">
        <p14:creationId xmlns:p14="http://schemas.microsoft.com/office/powerpoint/2010/main" val="2238346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C963A93-9B28-4E5E-9290-259C9E46B5A6}" type="datetimeFigureOut">
              <a:rPr lang="en-GB" smtClean="0"/>
              <a:t>23/03/2018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582E3CC-0278-4CA8-A157-75F0E7088C4E}" type="slidenum">
              <a:rPr lang="en-GB" smtClean="0"/>
              <a:t>‹#›</a:t>
            </a:fld>
            <a:endParaRPr lang="en-GB"/>
          </a:p>
        </p:txBody>
      </p:sp>
    </p:spTree>
    <p:extLst>
      <p:ext uri="{BB962C8B-B14F-4D97-AF65-F5344CB8AC3E}">
        <p14:creationId xmlns:p14="http://schemas.microsoft.com/office/powerpoint/2010/main" val="3944013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C963A93-9B28-4E5E-9290-259C9E46B5A6}" type="datetimeFigureOut">
              <a:rPr lang="en-GB" smtClean="0"/>
              <a:t>23/03/2018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582E3CC-0278-4CA8-A157-75F0E7088C4E}" type="slidenum">
              <a:rPr lang="en-GB" smtClean="0"/>
              <a:t>‹#›</a:t>
            </a:fld>
            <a:endParaRPr lang="en-GB"/>
          </a:p>
        </p:txBody>
      </p:sp>
    </p:spTree>
    <p:extLst>
      <p:ext uri="{BB962C8B-B14F-4D97-AF65-F5344CB8AC3E}">
        <p14:creationId xmlns:p14="http://schemas.microsoft.com/office/powerpoint/2010/main" val="1452375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963A93-9B28-4E5E-9290-259C9E46B5A6}" type="datetimeFigureOut">
              <a:rPr lang="en-GB" smtClean="0"/>
              <a:t>23/03/2018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582E3CC-0278-4CA8-A157-75F0E7088C4E}" type="slidenum">
              <a:rPr lang="en-GB" smtClean="0"/>
              <a:t>‹#›</a:t>
            </a:fld>
            <a:endParaRPr lang="en-GB"/>
          </a:p>
        </p:txBody>
      </p:sp>
    </p:spTree>
    <p:extLst>
      <p:ext uri="{BB962C8B-B14F-4D97-AF65-F5344CB8AC3E}">
        <p14:creationId xmlns:p14="http://schemas.microsoft.com/office/powerpoint/2010/main" val="3670738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963A93-9B28-4E5E-9290-259C9E46B5A6}" type="datetimeFigureOut">
              <a:rPr lang="en-GB" smtClean="0"/>
              <a:t>23/03/2018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82E3CC-0278-4CA8-A157-75F0E7088C4E}" type="slidenum">
              <a:rPr lang="en-GB" smtClean="0"/>
              <a:t>‹#›</a:t>
            </a:fld>
            <a:endParaRPr lang="en-GB"/>
          </a:p>
        </p:txBody>
      </p:sp>
    </p:spTree>
    <p:extLst>
      <p:ext uri="{BB962C8B-B14F-4D97-AF65-F5344CB8AC3E}">
        <p14:creationId xmlns:p14="http://schemas.microsoft.com/office/powerpoint/2010/main" val="3988944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963A93-9B28-4E5E-9290-259C9E46B5A6}" type="datetimeFigureOut">
              <a:rPr lang="en-GB" smtClean="0"/>
              <a:t>23/03/2018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82E3CC-0278-4CA8-A157-75F0E7088C4E}" type="slidenum">
              <a:rPr lang="en-GB" smtClean="0"/>
              <a:t>‹#›</a:t>
            </a:fld>
            <a:endParaRPr lang="en-GB"/>
          </a:p>
        </p:txBody>
      </p:sp>
    </p:spTree>
    <p:extLst>
      <p:ext uri="{BB962C8B-B14F-4D97-AF65-F5344CB8AC3E}">
        <p14:creationId xmlns:p14="http://schemas.microsoft.com/office/powerpoint/2010/main" val="2839669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963A93-9B28-4E5E-9290-259C9E46B5A6}" type="datetimeFigureOut">
              <a:rPr lang="en-GB" smtClean="0"/>
              <a:t>23/03/2018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82E3CC-0278-4CA8-A157-75F0E7088C4E}" type="slidenum">
              <a:rPr lang="en-GB" smtClean="0"/>
              <a:t>‹#›</a:t>
            </a:fld>
            <a:endParaRPr lang="en-GB"/>
          </a:p>
        </p:txBody>
      </p:sp>
    </p:spTree>
    <p:extLst>
      <p:ext uri="{BB962C8B-B14F-4D97-AF65-F5344CB8AC3E}">
        <p14:creationId xmlns:p14="http://schemas.microsoft.com/office/powerpoint/2010/main" val="746854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34282"/>
          </a:xfrm>
        </p:spPr>
        <p:txBody>
          <a:bodyPr/>
          <a:lstStyle/>
          <a:p>
            <a:r>
              <a:rPr lang="en-GB" b="1" dirty="0" smtClean="0"/>
              <a:t>BREXIT – </a:t>
            </a:r>
            <a:br>
              <a:rPr lang="en-GB" b="1" dirty="0" smtClean="0"/>
            </a:br>
            <a:r>
              <a:rPr lang="en-GB" b="1" dirty="0" smtClean="0"/>
              <a:t>The elephant in the room</a:t>
            </a:r>
            <a:endParaRPr lang="en-GB" b="1" dirty="0"/>
          </a:p>
        </p:txBody>
      </p:sp>
      <p:sp>
        <p:nvSpPr>
          <p:cNvPr id="3" name="Content Placeholder 2"/>
          <p:cNvSpPr>
            <a:spLocks noGrp="1"/>
          </p:cNvSpPr>
          <p:nvPr>
            <p:ph idx="1"/>
          </p:nvPr>
        </p:nvSpPr>
        <p:spPr>
          <a:xfrm>
            <a:off x="457200" y="3140968"/>
            <a:ext cx="8229600" cy="2985195"/>
          </a:xfrm>
        </p:spPr>
        <p:txBody>
          <a:bodyPr>
            <a:normAutofit fontScale="92500" lnSpcReduction="20000"/>
          </a:bodyPr>
          <a:lstStyle/>
          <a:p>
            <a:pPr marL="0" indent="0" algn="ctr">
              <a:buNone/>
            </a:pPr>
            <a:r>
              <a:rPr lang="en-GB" dirty="0" smtClean="0"/>
              <a:t>Presentation at the CIMR workshop</a:t>
            </a:r>
          </a:p>
          <a:p>
            <a:pPr marL="0" indent="0" algn="ctr">
              <a:buNone/>
            </a:pPr>
            <a:r>
              <a:rPr lang="en-GB" dirty="0"/>
              <a:t>U</a:t>
            </a:r>
            <a:r>
              <a:rPr lang="en-GB" dirty="0" smtClean="0"/>
              <a:t>Ks Industrial Strategy in Context</a:t>
            </a:r>
          </a:p>
          <a:p>
            <a:pPr marL="0" indent="0" algn="ctr">
              <a:buNone/>
            </a:pPr>
            <a:r>
              <a:rPr lang="en-GB" dirty="0" smtClean="0"/>
              <a:t>Friday 23</a:t>
            </a:r>
            <a:r>
              <a:rPr lang="en-GB" baseline="30000" dirty="0" smtClean="0"/>
              <a:t>rd</a:t>
            </a:r>
            <a:r>
              <a:rPr lang="en-GB" dirty="0" smtClean="0"/>
              <a:t> March 2018</a:t>
            </a:r>
          </a:p>
          <a:p>
            <a:pPr marL="0" indent="0" algn="ctr">
              <a:buNone/>
            </a:pPr>
            <a:endParaRPr lang="en-GB" dirty="0" smtClean="0"/>
          </a:p>
          <a:p>
            <a:pPr marL="0" indent="0" algn="ctr">
              <a:buNone/>
            </a:pPr>
            <a:r>
              <a:rPr lang="en-GB" dirty="0" smtClean="0"/>
              <a:t>Klaus Nielsen</a:t>
            </a:r>
          </a:p>
          <a:p>
            <a:pPr marL="0" indent="0" algn="ctr">
              <a:buNone/>
            </a:pPr>
            <a:r>
              <a:rPr lang="en-GB" dirty="0" err="1" smtClean="0"/>
              <a:t>Birkbeck</a:t>
            </a:r>
            <a:r>
              <a:rPr lang="en-GB" dirty="0" smtClean="0"/>
              <a:t>, Department of Management</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739949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A look at the Department of International Trade</a:t>
            </a:r>
            <a:endParaRPr lang="en-GB" b="1" dirty="0"/>
          </a:p>
        </p:txBody>
      </p:sp>
      <p:sp>
        <p:nvSpPr>
          <p:cNvPr id="3" name="Content Placeholder 2"/>
          <p:cNvSpPr>
            <a:spLocks noGrp="1"/>
          </p:cNvSpPr>
          <p:nvPr>
            <p:ph idx="1"/>
          </p:nvPr>
        </p:nvSpPr>
        <p:spPr>
          <a:xfrm>
            <a:off x="457200" y="1844824"/>
            <a:ext cx="8229600" cy="4608512"/>
          </a:xfrm>
        </p:spPr>
        <p:txBody>
          <a:bodyPr>
            <a:normAutofit fontScale="77500" lnSpcReduction="20000"/>
          </a:bodyPr>
          <a:lstStyle/>
          <a:p>
            <a:r>
              <a:rPr lang="en-GB" dirty="0" smtClean="0"/>
              <a:t>Any evidence of likely favourable deals?</a:t>
            </a:r>
          </a:p>
          <a:p>
            <a:r>
              <a:rPr lang="en-GB" dirty="0" smtClean="0"/>
              <a:t>Focus on the strength of the UK economy (irrelevant, will be weakened by </a:t>
            </a:r>
            <a:r>
              <a:rPr lang="en-GB" dirty="0" err="1" smtClean="0"/>
              <a:t>Brexit</a:t>
            </a:r>
            <a:r>
              <a:rPr lang="en-GB" dirty="0" smtClean="0"/>
              <a:t>)</a:t>
            </a:r>
          </a:p>
          <a:p>
            <a:r>
              <a:rPr lang="en-GB" dirty="0" smtClean="0"/>
              <a:t>Focus on championing general free trade (more efficient outside than inside EU?)</a:t>
            </a:r>
          </a:p>
          <a:p>
            <a:r>
              <a:rPr lang="en-GB" dirty="0" smtClean="0"/>
              <a:t>Focus on export strategy and export support (nothing that cannot be done in EU, nothing that similar departments in other countries also do</a:t>
            </a:r>
            <a:r>
              <a:rPr lang="en-GB" dirty="0" smtClean="0"/>
              <a:t>)</a:t>
            </a:r>
          </a:p>
          <a:p>
            <a:r>
              <a:rPr lang="en-GB" dirty="0" smtClean="0"/>
              <a:t>Focus on the fact that future growth will mostly happen outside of the EU (true, but is UK better equipped to take advantage of this inside or outside of the EU? </a:t>
            </a:r>
            <a:endParaRPr lang="en-GB" dirty="0" smtClean="0"/>
          </a:p>
          <a:p>
            <a:r>
              <a:rPr lang="en-GB" dirty="0" smtClean="0"/>
              <a:t>General and vague statements about the virtues of independent trade deals (no evidence at all)</a:t>
            </a:r>
            <a:endParaRPr lang="en-GB" dirty="0"/>
          </a:p>
        </p:txBody>
      </p:sp>
    </p:spTree>
    <p:extLst>
      <p:ext uri="{BB962C8B-B14F-4D97-AF65-F5344CB8AC3E}">
        <p14:creationId xmlns:p14="http://schemas.microsoft.com/office/powerpoint/2010/main" val="2111292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012974"/>
          </a:xfrm>
        </p:spPr>
        <p:txBody>
          <a:bodyPr/>
          <a:lstStyle/>
          <a:p>
            <a:r>
              <a:rPr lang="en-GB" b="1" dirty="0" err="1" smtClean="0"/>
              <a:t>Brexit</a:t>
            </a:r>
            <a:r>
              <a:rPr lang="en-GB" b="1" dirty="0"/>
              <a:t> </a:t>
            </a:r>
            <a:r>
              <a:rPr lang="en-GB" b="1" dirty="0" smtClean="0"/>
              <a:t>and the Industrial Strategy</a:t>
            </a:r>
            <a:endParaRPr lang="en-GB" b="1" dirty="0"/>
          </a:p>
        </p:txBody>
      </p:sp>
      <p:sp>
        <p:nvSpPr>
          <p:cNvPr id="3" name="Content Placeholder 2"/>
          <p:cNvSpPr>
            <a:spLocks noGrp="1"/>
          </p:cNvSpPr>
          <p:nvPr>
            <p:ph idx="1"/>
          </p:nvPr>
        </p:nvSpPr>
        <p:spPr>
          <a:xfrm>
            <a:off x="457200" y="1772816"/>
            <a:ext cx="8229600" cy="4353347"/>
          </a:xfrm>
        </p:spPr>
        <p:txBody>
          <a:bodyPr/>
          <a:lstStyle/>
          <a:p>
            <a:r>
              <a:rPr lang="en-GB" dirty="0" smtClean="0"/>
              <a:t>So no doubt trouble ahead</a:t>
            </a:r>
          </a:p>
          <a:p>
            <a:r>
              <a:rPr lang="en-GB" dirty="0" smtClean="0"/>
              <a:t>Has EU rules constrained the strategy?</a:t>
            </a:r>
          </a:p>
          <a:p>
            <a:r>
              <a:rPr lang="en-GB" dirty="0" smtClean="0"/>
              <a:t>Industrial strategy more important after </a:t>
            </a:r>
            <a:r>
              <a:rPr lang="en-GB" dirty="0" err="1" smtClean="0"/>
              <a:t>Brexit</a:t>
            </a:r>
            <a:r>
              <a:rPr lang="en-GB" dirty="0"/>
              <a:t> </a:t>
            </a:r>
          </a:p>
          <a:p>
            <a:r>
              <a:rPr lang="en-GB" smtClean="0"/>
              <a:t>Negative </a:t>
            </a:r>
            <a:r>
              <a:rPr lang="en-GB" dirty="0" smtClean="0"/>
              <a:t>effects on implementation conditions  (funding, political priority)</a:t>
            </a:r>
          </a:p>
          <a:p>
            <a:endParaRPr lang="en-GB" dirty="0"/>
          </a:p>
        </p:txBody>
      </p:sp>
    </p:spTree>
    <p:extLst>
      <p:ext uri="{BB962C8B-B14F-4D97-AF65-F5344CB8AC3E}">
        <p14:creationId xmlns:p14="http://schemas.microsoft.com/office/powerpoint/2010/main" val="2115578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The Industrial Strategy – strengths</a:t>
            </a:r>
            <a:endParaRPr lang="en-GB" b="1" dirty="0"/>
          </a:p>
        </p:txBody>
      </p:sp>
      <p:sp>
        <p:nvSpPr>
          <p:cNvPr id="3" name="Content Placeholder 2"/>
          <p:cNvSpPr>
            <a:spLocks noGrp="1"/>
          </p:cNvSpPr>
          <p:nvPr>
            <p:ph idx="1"/>
          </p:nvPr>
        </p:nvSpPr>
        <p:spPr/>
        <p:txBody>
          <a:bodyPr/>
          <a:lstStyle/>
          <a:p>
            <a:pPr>
              <a:buFont typeface="Arial" charset="0"/>
              <a:buChar char="•"/>
            </a:pPr>
            <a:r>
              <a:rPr lang="en-GB" dirty="0" smtClean="0"/>
              <a:t>Overall approach</a:t>
            </a:r>
          </a:p>
          <a:p>
            <a:pPr marL="0" indent="0">
              <a:buNone/>
            </a:pPr>
            <a:r>
              <a:rPr lang="en-GB" sz="2800" dirty="0" smtClean="0"/>
              <a:t>-   the need for a strong strategic state</a:t>
            </a:r>
          </a:p>
          <a:p>
            <a:pPr>
              <a:buFontTx/>
              <a:buChar char="-"/>
            </a:pPr>
            <a:r>
              <a:rPr lang="en-GB" sz="2800" dirty="0" smtClean="0"/>
              <a:t>avoiding the ‘picking winners’ stigma</a:t>
            </a:r>
          </a:p>
          <a:p>
            <a:pPr>
              <a:buFontTx/>
              <a:buChar char="-"/>
            </a:pPr>
            <a:r>
              <a:rPr lang="en-GB" sz="2800" dirty="0" smtClean="0"/>
              <a:t>moving away from tax cuts and deregulation only</a:t>
            </a:r>
          </a:p>
          <a:p>
            <a:pPr>
              <a:buFont typeface="Arial" charset="0"/>
              <a:buChar char="•"/>
            </a:pPr>
            <a:r>
              <a:rPr lang="en-GB" dirty="0" smtClean="0"/>
              <a:t>Rebalancing</a:t>
            </a:r>
          </a:p>
          <a:p>
            <a:pPr>
              <a:buFont typeface="Arial" charset="0"/>
              <a:buChar char="•"/>
            </a:pPr>
            <a:r>
              <a:rPr lang="en-GB" dirty="0" smtClean="0"/>
              <a:t>Grand challenges</a:t>
            </a:r>
          </a:p>
          <a:p>
            <a:pPr>
              <a:buFont typeface="Arial" charset="0"/>
              <a:buChar char="•"/>
            </a:pPr>
            <a:r>
              <a:rPr lang="en-GB" dirty="0" smtClean="0"/>
              <a:t>Sector deals</a:t>
            </a:r>
          </a:p>
          <a:p>
            <a:pPr>
              <a:buFont typeface="Arial" charset="0"/>
              <a:buChar char="•"/>
            </a:pPr>
            <a:r>
              <a:rPr lang="en-GB" dirty="0" smtClean="0"/>
              <a:t>Some strategic policy initiatives  </a:t>
            </a:r>
          </a:p>
          <a:p>
            <a:pPr marL="0" indent="0">
              <a:buNone/>
            </a:pPr>
            <a:endParaRPr lang="en-GB" dirty="0" smtClean="0"/>
          </a:p>
        </p:txBody>
      </p:sp>
    </p:spTree>
    <p:extLst>
      <p:ext uri="{BB962C8B-B14F-4D97-AF65-F5344CB8AC3E}">
        <p14:creationId xmlns:p14="http://schemas.microsoft.com/office/powerpoint/2010/main" val="2281051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t>The Industrial Strategy - weaknesses</a:t>
            </a:r>
            <a:endParaRPr lang="en-GB" sz="4000" b="1" dirty="0"/>
          </a:p>
        </p:txBody>
      </p:sp>
      <p:sp>
        <p:nvSpPr>
          <p:cNvPr id="3" name="Content Placeholder 2"/>
          <p:cNvSpPr>
            <a:spLocks noGrp="1"/>
          </p:cNvSpPr>
          <p:nvPr>
            <p:ph idx="1"/>
          </p:nvPr>
        </p:nvSpPr>
        <p:spPr>
          <a:xfrm>
            <a:off x="457200" y="1844824"/>
            <a:ext cx="8229600" cy="4281339"/>
          </a:xfrm>
        </p:spPr>
        <p:txBody>
          <a:bodyPr/>
          <a:lstStyle/>
          <a:p>
            <a:r>
              <a:rPr lang="en-GB" dirty="0" smtClean="0"/>
              <a:t>SMEs kicked into the long grass</a:t>
            </a:r>
          </a:p>
          <a:p>
            <a:r>
              <a:rPr lang="en-GB" dirty="0" smtClean="0"/>
              <a:t>No cure to the short-termism disease</a:t>
            </a:r>
          </a:p>
          <a:p>
            <a:r>
              <a:rPr lang="en-GB" dirty="0" smtClean="0"/>
              <a:t>Distorted view of innovation (R&amp;D only)</a:t>
            </a:r>
          </a:p>
          <a:p>
            <a:r>
              <a:rPr lang="en-GB" dirty="0" smtClean="0"/>
              <a:t>Little learning from the past</a:t>
            </a:r>
          </a:p>
          <a:p>
            <a:r>
              <a:rPr lang="en-GB" dirty="0" smtClean="0"/>
              <a:t>No learning from other countries</a:t>
            </a:r>
          </a:p>
          <a:p>
            <a:endParaRPr lang="en-GB" dirty="0" smtClean="0"/>
          </a:p>
          <a:p>
            <a:endParaRPr lang="en-GB" dirty="0"/>
          </a:p>
        </p:txBody>
      </p:sp>
    </p:spTree>
    <p:extLst>
      <p:ext uri="{BB962C8B-B14F-4D97-AF65-F5344CB8AC3E}">
        <p14:creationId xmlns:p14="http://schemas.microsoft.com/office/powerpoint/2010/main" val="3397996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p:spPr>
        <p:txBody>
          <a:bodyPr>
            <a:normAutofit fontScale="90000"/>
          </a:bodyPr>
          <a:lstStyle/>
          <a:p>
            <a:r>
              <a:rPr lang="en-GB" b="1" dirty="0" smtClean="0"/>
              <a:t>The Industrial Strategy - uncertainties</a:t>
            </a:r>
            <a:endParaRPr lang="en-GB" b="1" dirty="0"/>
          </a:p>
        </p:txBody>
      </p:sp>
      <p:sp>
        <p:nvSpPr>
          <p:cNvPr id="3" name="Content Placeholder 2"/>
          <p:cNvSpPr>
            <a:spLocks noGrp="1"/>
          </p:cNvSpPr>
          <p:nvPr>
            <p:ph idx="1"/>
          </p:nvPr>
        </p:nvSpPr>
        <p:spPr>
          <a:xfrm>
            <a:off x="457200" y="1844824"/>
            <a:ext cx="8229600" cy="4281339"/>
          </a:xfrm>
        </p:spPr>
        <p:txBody>
          <a:bodyPr/>
          <a:lstStyle/>
          <a:p>
            <a:r>
              <a:rPr lang="en-GB" dirty="0" smtClean="0"/>
              <a:t>Funding (modest, what about the future?)</a:t>
            </a:r>
          </a:p>
          <a:p>
            <a:r>
              <a:rPr lang="en-GB" dirty="0" smtClean="0"/>
              <a:t>Long-term political priority</a:t>
            </a:r>
          </a:p>
          <a:p>
            <a:r>
              <a:rPr lang="en-GB" dirty="0" err="1" smtClean="0"/>
              <a:t>Brexit</a:t>
            </a:r>
            <a:r>
              <a:rPr lang="en-GB" dirty="0" smtClean="0"/>
              <a:t> – the elephant in the room (p. 24-25)</a:t>
            </a:r>
            <a:endParaRPr lang="en-GB" dirty="0"/>
          </a:p>
        </p:txBody>
      </p:sp>
    </p:spTree>
    <p:extLst>
      <p:ext uri="{BB962C8B-B14F-4D97-AF65-F5344CB8AC3E}">
        <p14:creationId xmlns:p14="http://schemas.microsoft.com/office/powerpoint/2010/main" val="1345627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smtClean="0"/>
              <a:t>Brexit</a:t>
            </a:r>
            <a:r>
              <a:rPr lang="en-GB" b="1" dirty="0" smtClean="0"/>
              <a:t> uncertainty</a:t>
            </a:r>
            <a:endParaRPr lang="en-GB" b="1" dirty="0"/>
          </a:p>
        </p:txBody>
      </p:sp>
      <p:sp>
        <p:nvSpPr>
          <p:cNvPr id="3" name="Content Placeholder 2"/>
          <p:cNvSpPr>
            <a:spLocks noGrp="1"/>
          </p:cNvSpPr>
          <p:nvPr>
            <p:ph idx="1"/>
          </p:nvPr>
        </p:nvSpPr>
        <p:spPr/>
        <p:txBody>
          <a:bodyPr/>
          <a:lstStyle/>
          <a:p>
            <a:r>
              <a:rPr lang="en-GB" dirty="0" smtClean="0"/>
              <a:t>Hard or soft? Trade regime: a la Canada or Norway?</a:t>
            </a:r>
          </a:p>
          <a:p>
            <a:r>
              <a:rPr lang="en-GB" dirty="0" smtClean="0"/>
              <a:t>Some certainty regarding withdrawal deal, exit date and transition period but not about future relationship</a:t>
            </a:r>
          </a:p>
          <a:p>
            <a:r>
              <a:rPr lang="en-GB" dirty="0" smtClean="0"/>
              <a:t>New referendum or general election </a:t>
            </a:r>
          </a:p>
        </p:txBody>
      </p:sp>
    </p:spTree>
    <p:extLst>
      <p:ext uri="{BB962C8B-B14F-4D97-AF65-F5344CB8AC3E}">
        <p14:creationId xmlns:p14="http://schemas.microsoft.com/office/powerpoint/2010/main" val="2378849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Likely </a:t>
            </a:r>
            <a:r>
              <a:rPr lang="en-GB" b="1" dirty="0" err="1" smtClean="0"/>
              <a:t>Brexit</a:t>
            </a:r>
            <a:endParaRPr lang="en-GB" b="1" dirty="0"/>
          </a:p>
        </p:txBody>
      </p:sp>
      <p:sp>
        <p:nvSpPr>
          <p:cNvPr id="3" name="Content Placeholder 2"/>
          <p:cNvSpPr>
            <a:spLocks noGrp="1"/>
          </p:cNvSpPr>
          <p:nvPr>
            <p:ph idx="1"/>
          </p:nvPr>
        </p:nvSpPr>
        <p:spPr>
          <a:xfrm>
            <a:off x="457200" y="1484784"/>
            <a:ext cx="8229600" cy="4896544"/>
          </a:xfrm>
        </p:spPr>
        <p:txBody>
          <a:bodyPr>
            <a:normAutofit fontScale="92500" lnSpcReduction="20000"/>
          </a:bodyPr>
          <a:lstStyle/>
          <a:p>
            <a:r>
              <a:rPr lang="en-GB" dirty="0"/>
              <a:t>O</a:t>
            </a:r>
            <a:r>
              <a:rPr lang="en-GB" dirty="0" smtClean="0"/>
              <a:t>utside of single market and customs union</a:t>
            </a:r>
          </a:p>
          <a:p>
            <a:r>
              <a:rPr lang="en-GB" dirty="0" smtClean="0"/>
              <a:t>Canada ‘plus’ (with some cherry picking)</a:t>
            </a:r>
          </a:p>
          <a:p>
            <a:pPr marL="0" indent="0">
              <a:buNone/>
            </a:pPr>
            <a:r>
              <a:rPr lang="en-GB" sz="3000" dirty="0"/>
              <a:t>	</a:t>
            </a:r>
            <a:r>
              <a:rPr lang="en-GB" sz="3000" dirty="0" smtClean="0"/>
              <a:t>- member of some agencies</a:t>
            </a:r>
          </a:p>
          <a:p>
            <a:pPr marL="0" indent="0">
              <a:buNone/>
            </a:pPr>
            <a:r>
              <a:rPr lang="en-GB" sz="3000" dirty="0"/>
              <a:t>	</a:t>
            </a:r>
            <a:r>
              <a:rPr lang="en-GB" sz="3000" dirty="0" smtClean="0"/>
              <a:t>- taking part in EU research programmes</a:t>
            </a:r>
          </a:p>
          <a:p>
            <a:pPr marL="0" indent="0">
              <a:buNone/>
            </a:pPr>
            <a:r>
              <a:rPr lang="en-GB" sz="3000" dirty="0"/>
              <a:t>	</a:t>
            </a:r>
            <a:r>
              <a:rPr lang="en-GB" sz="3000" dirty="0" smtClean="0"/>
              <a:t>- some financial services (equivalence) </a:t>
            </a:r>
          </a:p>
          <a:p>
            <a:pPr marL="0" indent="0">
              <a:buNone/>
            </a:pPr>
            <a:r>
              <a:rPr lang="en-GB" sz="3000" dirty="0"/>
              <a:t>	</a:t>
            </a:r>
            <a:r>
              <a:rPr lang="en-GB" sz="3000" dirty="0" smtClean="0"/>
              <a:t>- regulatory alignment</a:t>
            </a:r>
          </a:p>
          <a:p>
            <a:pPr marL="0" indent="0">
              <a:buNone/>
            </a:pPr>
            <a:r>
              <a:rPr lang="en-GB" sz="3000" dirty="0"/>
              <a:t>	</a:t>
            </a:r>
            <a:r>
              <a:rPr lang="en-GB" sz="3000" dirty="0" smtClean="0"/>
              <a:t>- costly and restricted</a:t>
            </a:r>
          </a:p>
          <a:p>
            <a:pPr>
              <a:buFont typeface="Arial" charset="0"/>
              <a:buChar char="•"/>
            </a:pPr>
            <a:r>
              <a:rPr lang="en-GB" dirty="0" smtClean="0"/>
              <a:t>Immigration of skilled labour largely unaffected</a:t>
            </a:r>
          </a:p>
          <a:p>
            <a:pPr>
              <a:buFont typeface="Arial" charset="0"/>
              <a:buChar char="•"/>
            </a:pPr>
            <a:r>
              <a:rPr lang="en-GB" dirty="0" smtClean="0"/>
              <a:t>Northern Ireland??? (“custom partnership”, magical thinking, “full alignment”, “highly streamlined customs arrangement”)</a:t>
            </a:r>
          </a:p>
          <a:p>
            <a:pPr marL="0" indent="0">
              <a:buNone/>
            </a:pPr>
            <a:endParaRPr lang="en-GB" dirty="0"/>
          </a:p>
        </p:txBody>
      </p:sp>
    </p:spTree>
    <p:extLst>
      <p:ext uri="{BB962C8B-B14F-4D97-AF65-F5344CB8AC3E}">
        <p14:creationId xmlns:p14="http://schemas.microsoft.com/office/powerpoint/2010/main" val="2710580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Effects of likely </a:t>
            </a:r>
            <a:r>
              <a:rPr lang="en-GB" b="1" dirty="0" err="1" smtClean="0"/>
              <a:t>Brexit</a:t>
            </a:r>
            <a:r>
              <a:rPr lang="en-GB" b="1" dirty="0" smtClean="0"/>
              <a:t> (a)</a:t>
            </a:r>
            <a:endParaRPr lang="en-GB" b="1" dirty="0"/>
          </a:p>
        </p:txBody>
      </p:sp>
      <p:sp>
        <p:nvSpPr>
          <p:cNvPr id="3" name="Content Placeholder 2"/>
          <p:cNvSpPr>
            <a:spLocks noGrp="1"/>
          </p:cNvSpPr>
          <p:nvPr>
            <p:ph idx="1"/>
          </p:nvPr>
        </p:nvSpPr>
        <p:spPr/>
        <p:txBody>
          <a:bodyPr>
            <a:normAutofit fontScale="92500" lnSpcReduction="10000"/>
          </a:bodyPr>
          <a:lstStyle/>
          <a:p>
            <a:r>
              <a:rPr lang="en-GB" dirty="0" smtClean="0"/>
              <a:t>Lower growth (EU Exit Analysis – Cross Whitehall Briefing, Jan 2018: 2% -8% over 15 years depending on type of </a:t>
            </a:r>
            <a:r>
              <a:rPr lang="en-GB" dirty="0" err="1" smtClean="0"/>
              <a:t>Brexit</a:t>
            </a:r>
            <a:r>
              <a:rPr lang="en-GB" dirty="0" smtClean="0"/>
              <a:t>; assumes US-UK deal offsets some of lost business with the EU) </a:t>
            </a:r>
          </a:p>
          <a:p>
            <a:r>
              <a:rPr lang="en-GB" dirty="0" smtClean="0"/>
              <a:t>More effects in North than South </a:t>
            </a:r>
          </a:p>
          <a:p>
            <a:r>
              <a:rPr lang="en-GB" dirty="0" smtClean="0"/>
              <a:t>Significant negative impacts on some industries – financial services, retail and manufacturing (in particular, industries with integrated EU/UK supply chains)</a:t>
            </a:r>
          </a:p>
          <a:p>
            <a:r>
              <a:rPr lang="en-GB" dirty="0" smtClean="0"/>
              <a:t>Neutral or positive effect on other industries</a:t>
            </a:r>
          </a:p>
          <a:p>
            <a:pPr marL="0" indent="0">
              <a:buNone/>
            </a:pPr>
            <a:endParaRPr lang="en-GB" dirty="0" smtClean="0"/>
          </a:p>
          <a:p>
            <a:pPr marL="0" indent="0">
              <a:buNone/>
            </a:pPr>
            <a:endParaRPr lang="en-GB" dirty="0" smtClean="0"/>
          </a:p>
          <a:p>
            <a:endParaRPr lang="en-GB" dirty="0"/>
          </a:p>
        </p:txBody>
      </p:sp>
    </p:spTree>
    <p:extLst>
      <p:ext uri="{BB962C8B-B14F-4D97-AF65-F5344CB8AC3E}">
        <p14:creationId xmlns:p14="http://schemas.microsoft.com/office/powerpoint/2010/main" val="1768076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Effects of likely </a:t>
            </a:r>
            <a:r>
              <a:rPr lang="en-GB" b="1" dirty="0" err="1" smtClean="0"/>
              <a:t>Brexit</a:t>
            </a:r>
            <a:r>
              <a:rPr lang="en-GB" b="1" dirty="0" smtClean="0"/>
              <a:t> (b)</a:t>
            </a:r>
            <a:endParaRPr lang="en-GB" b="1" dirty="0"/>
          </a:p>
        </p:txBody>
      </p:sp>
      <p:sp>
        <p:nvSpPr>
          <p:cNvPr id="3" name="Content Placeholder 2"/>
          <p:cNvSpPr>
            <a:spLocks noGrp="1"/>
          </p:cNvSpPr>
          <p:nvPr>
            <p:ph idx="1"/>
          </p:nvPr>
        </p:nvSpPr>
        <p:spPr/>
        <p:txBody>
          <a:bodyPr/>
          <a:lstStyle/>
          <a:p>
            <a:r>
              <a:rPr lang="en-GB" dirty="0" smtClean="0"/>
              <a:t>FDI (some relocation)</a:t>
            </a:r>
          </a:p>
          <a:p>
            <a:r>
              <a:rPr lang="en-GB" dirty="0" smtClean="0"/>
              <a:t>Financial services (some job loss)</a:t>
            </a:r>
          </a:p>
          <a:p>
            <a:r>
              <a:rPr lang="en-GB" dirty="0" smtClean="0"/>
              <a:t>Labour shortages in some industries</a:t>
            </a:r>
          </a:p>
          <a:p>
            <a:r>
              <a:rPr lang="en-GB" dirty="0" smtClean="0"/>
              <a:t>Replication of most EU regulation</a:t>
            </a:r>
          </a:p>
          <a:p>
            <a:r>
              <a:rPr lang="en-GB" dirty="0" smtClean="0"/>
              <a:t>Research funding (no net inflow)</a:t>
            </a:r>
          </a:p>
          <a:p>
            <a:r>
              <a:rPr lang="en-GB" dirty="0" smtClean="0"/>
              <a:t>Independent trade policy?</a:t>
            </a:r>
            <a:endParaRPr lang="en-GB" dirty="0"/>
          </a:p>
        </p:txBody>
      </p:sp>
    </p:spTree>
    <p:extLst>
      <p:ext uri="{BB962C8B-B14F-4D97-AF65-F5344CB8AC3E}">
        <p14:creationId xmlns:p14="http://schemas.microsoft.com/office/powerpoint/2010/main" val="2832911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Independent trade policy? (a)</a:t>
            </a:r>
            <a:endParaRPr lang="en-GB" b="1" dirty="0"/>
          </a:p>
        </p:txBody>
      </p:sp>
      <p:sp>
        <p:nvSpPr>
          <p:cNvPr id="3" name="Content Placeholder 2"/>
          <p:cNvSpPr>
            <a:spLocks noGrp="1"/>
          </p:cNvSpPr>
          <p:nvPr>
            <p:ph idx="1"/>
          </p:nvPr>
        </p:nvSpPr>
        <p:spPr>
          <a:xfrm>
            <a:off x="457200" y="1628800"/>
            <a:ext cx="8229600" cy="4497363"/>
          </a:xfrm>
        </p:spPr>
        <p:txBody>
          <a:bodyPr>
            <a:normAutofit fontScale="85000" lnSpcReduction="20000"/>
          </a:bodyPr>
          <a:lstStyle/>
          <a:p>
            <a:r>
              <a:rPr lang="en-GB" dirty="0" smtClean="0"/>
              <a:t>A significant </a:t>
            </a:r>
            <a:r>
              <a:rPr lang="en-GB" dirty="0" err="1" smtClean="0"/>
              <a:t>Brexit</a:t>
            </a:r>
            <a:r>
              <a:rPr lang="en-GB" dirty="0" smtClean="0"/>
              <a:t> dividend (counteracting the growth effect)?</a:t>
            </a:r>
          </a:p>
          <a:p>
            <a:r>
              <a:rPr lang="en-GB" dirty="0" smtClean="0"/>
              <a:t>Highly unlikely, ‘fantasy world’</a:t>
            </a:r>
          </a:p>
          <a:p>
            <a:r>
              <a:rPr lang="en-GB" dirty="0" smtClean="0"/>
              <a:t>Difficult to replicate existing ties (several hundred new treaties required)</a:t>
            </a:r>
          </a:p>
          <a:p>
            <a:r>
              <a:rPr lang="en-GB" dirty="0" smtClean="0"/>
              <a:t>Impossible to improve most existing ties (EU versus UK negotiating strengths)</a:t>
            </a:r>
          </a:p>
          <a:p>
            <a:r>
              <a:rPr lang="en-GB" dirty="0" smtClean="0"/>
              <a:t>What can be achieved by an independent trade policy? (where exactly is it possible to achieve improved trade deals?)</a:t>
            </a:r>
          </a:p>
          <a:p>
            <a:r>
              <a:rPr lang="en-GB" dirty="0" smtClean="0"/>
              <a:t>America first, China first</a:t>
            </a:r>
          </a:p>
          <a:p>
            <a:endParaRPr lang="en-GB" dirty="0"/>
          </a:p>
        </p:txBody>
      </p:sp>
    </p:spTree>
    <p:extLst>
      <p:ext uri="{BB962C8B-B14F-4D97-AF65-F5344CB8AC3E}">
        <p14:creationId xmlns:p14="http://schemas.microsoft.com/office/powerpoint/2010/main" val="39657700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526</TotalTime>
  <Words>538</Words>
  <Application>Microsoft Office PowerPoint</Application>
  <PresentationFormat>On-screen Show (4:3)</PresentationFormat>
  <Paragraphs>72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BREXIT –  The elephant in the room</vt:lpstr>
      <vt:lpstr>The Industrial Strategy – strengths</vt:lpstr>
      <vt:lpstr>The Industrial Strategy - weaknesses</vt:lpstr>
      <vt:lpstr>The Industrial Strategy - uncertainties</vt:lpstr>
      <vt:lpstr>Brexit uncertainty</vt:lpstr>
      <vt:lpstr>Likely Brexit</vt:lpstr>
      <vt:lpstr>Effects of likely Brexit (a)</vt:lpstr>
      <vt:lpstr>Effects of likely Brexit (b)</vt:lpstr>
      <vt:lpstr>Independent trade policy? (a)</vt:lpstr>
      <vt:lpstr>A look at the Department of International Trade</vt:lpstr>
      <vt:lpstr>Brexit and the Industrial Strategy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BREXIT –  The elephant in the room</dc:title>
  <dc:creator>Owner</dc:creator>
  <cp:lastModifiedBy>User448</cp:lastModifiedBy>
  <cp:revision>17</cp:revision>
  <dcterms:created xsi:type="dcterms:W3CDTF">2018-03-23T00:42:47Z</dcterms:created>
  <dcterms:modified xsi:type="dcterms:W3CDTF">2018-03-23T18:00:44Z</dcterms:modified>
</cp:coreProperties>
</file>