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0" r:id="rId4"/>
    <p:sldId id="266" r:id="rId5"/>
    <p:sldId id="273" r:id="rId6"/>
    <p:sldId id="294" r:id="rId7"/>
    <p:sldId id="291" r:id="rId8"/>
    <p:sldId id="292" r:id="rId9"/>
    <p:sldId id="293" r:id="rId10"/>
    <p:sldId id="296" r:id="rId11"/>
    <p:sldId id="264" r:id="rId12"/>
  </p:sldIdLst>
  <p:sldSz cx="10693400" cy="7561263"/>
  <p:notesSz cx="6797675" cy="9926638"/>
  <p:defaultTextStyle>
    <a:defPPr>
      <a:defRPr lang="nl-NL"/>
    </a:defPPr>
    <a:lvl1pPr marL="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16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32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48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4641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5799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6960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121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9279" algn="l" defTabSz="10423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D"/>
    <a:srgbClr val="C5B5A2"/>
    <a:srgbClr val="412682"/>
    <a:srgbClr val="291A52"/>
    <a:srgbClr val="0072B6"/>
    <a:srgbClr val="EF8213"/>
    <a:srgbClr val="E2DAD0"/>
    <a:srgbClr val="777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0" autoAdjust="0"/>
    <p:restoredTop sz="87112" autoAdjust="0"/>
  </p:normalViewPr>
  <p:slideViewPr>
    <p:cSldViewPr>
      <p:cViewPr>
        <p:scale>
          <a:sx n="82" d="100"/>
          <a:sy n="82" d="100"/>
        </p:scale>
        <p:origin x="-1171" y="-5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4BD5A-6C87-46D1-BEB6-130E28910F26}" type="datetimeFigureOut">
              <a:rPr lang="nl-NL" smtClean="0"/>
              <a:t>5-7-2017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959D-AC51-4362-981D-AFB90D2A6B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79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014D1-DE1F-4134-895D-45E1A2D81B47}" type="datetimeFigureOut">
              <a:rPr lang="nl-NL" smtClean="0"/>
              <a:pPr/>
              <a:t>5-7-2017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4DF4-EE13-4846-87F2-DA78DA6B15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10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16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32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48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641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5799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6960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121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9279" algn="l" defTabSz="10423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23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63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10423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31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4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10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34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64DF4-EE13-4846-87F2-DA78DA6B154E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53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hoek 13"/>
          <p:cNvSpPr>
            <a:spLocks noChangeArrowheads="1"/>
          </p:cNvSpPr>
          <p:nvPr userDrawn="1"/>
        </p:nvSpPr>
        <p:spPr bwMode="auto">
          <a:xfrm>
            <a:off x="1" y="1514475"/>
            <a:ext cx="10693400" cy="503238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marL="0" marR="0" lvl="0" indent="0" algn="ctr" defTabSz="104133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pic>
        <p:nvPicPr>
          <p:cNvPr id="41" name="Afbeelding 40" descr="RSM-tagli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6131" y="6704041"/>
            <a:ext cx="2157984" cy="304800"/>
          </a:xfrm>
          <a:prstGeom prst="rect">
            <a:avLst/>
          </a:prstGeom>
        </p:spPr>
      </p:pic>
      <p:pic>
        <p:nvPicPr>
          <p:cNvPr id="42" name="Afbeelding 41" descr="RSM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61428" y="6533379"/>
            <a:ext cx="1511808" cy="5974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8918" y="2524128"/>
            <a:ext cx="4572031" cy="2476501"/>
          </a:xfrm>
        </p:spPr>
        <p:txBody>
          <a:bodyPr lIns="0" tIns="0" rIns="0" bIns="0" anchor="b" anchorCtr="0">
            <a:noAutofit/>
          </a:bodyPr>
          <a:lstStyle>
            <a:lvl1pPr algn="l">
              <a:defRPr sz="28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8917" y="5066515"/>
            <a:ext cx="4572032" cy="1571636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599" cap="all" baseline="0">
                <a:solidFill>
                  <a:srgbClr val="C5B5A2"/>
                </a:solidFill>
                <a:latin typeface="Arial" pitchFamily="34" charset="0"/>
                <a:cs typeface="Arial" pitchFamily="34" charset="0"/>
              </a:defRPr>
            </a:lvl1pPr>
            <a:lvl2pPr marL="521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pic>
        <p:nvPicPr>
          <p:cNvPr id="44" name="Afbeelding 43" descr="RSM-FullNam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3570" y="811598"/>
            <a:ext cx="4770268" cy="540145"/>
          </a:xfrm>
          <a:prstGeom prst="rect">
            <a:avLst/>
          </a:prstGeom>
        </p:spPr>
      </p:pic>
      <p:sp>
        <p:nvSpPr>
          <p:cNvPr id="23" name="Tijdelijke aanduiding voor tekst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88950" y="1637498"/>
            <a:ext cx="9072563" cy="500063"/>
          </a:xfrm>
        </p:spPr>
        <p:txBody>
          <a:bodyPr/>
          <a:lstStyle>
            <a:lvl1pPr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EDIT </a:t>
            </a:r>
            <a:r>
              <a:rPr lang="nl-NL" dirty="0" err="1" smtClean="0"/>
              <a:t>departmental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pic>
        <p:nvPicPr>
          <p:cNvPr id="32" name="Afbeelding 26" descr="Afbeelding1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4005" y="5087912"/>
            <a:ext cx="969264" cy="969264"/>
          </a:xfrm>
          <a:prstGeom prst="rect">
            <a:avLst/>
          </a:prstGeom>
        </p:spPr>
      </p:pic>
      <p:pic>
        <p:nvPicPr>
          <p:cNvPr id="33" name="Afbeelding 27" descr="Afbeelding9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700492" y="3493268"/>
            <a:ext cx="981456" cy="981456"/>
          </a:xfrm>
          <a:prstGeom prst="rect">
            <a:avLst/>
          </a:prstGeom>
        </p:spPr>
      </p:pic>
      <p:pic>
        <p:nvPicPr>
          <p:cNvPr id="34" name="Afbeelding 28" descr="Afbeelding28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702328" y="4567337"/>
            <a:ext cx="457199" cy="451104"/>
          </a:xfrm>
          <a:prstGeom prst="rect">
            <a:avLst/>
          </a:prstGeom>
        </p:spPr>
      </p:pic>
      <p:pic>
        <p:nvPicPr>
          <p:cNvPr id="35" name="Afbeelding 29" descr="Afbeelding29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171201" y="2555872"/>
            <a:ext cx="2456688" cy="2462784"/>
          </a:xfrm>
          <a:prstGeom prst="rect">
            <a:avLst/>
          </a:prstGeom>
        </p:spPr>
      </p:pic>
      <p:sp>
        <p:nvSpPr>
          <p:cNvPr id="36" name="Rechthoek 30"/>
          <p:cNvSpPr>
            <a:spLocks noChangeArrowheads="1"/>
          </p:cNvSpPr>
          <p:nvPr userDrawn="1"/>
        </p:nvSpPr>
        <p:spPr bwMode="auto">
          <a:xfrm>
            <a:off x="6183315" y="5100638"/>
            <a:ext cx="452437" cy="449262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37" name="Rechthoek 31"/>
          <p:cNvSpPr>
            <a:spLocks noChangeArrowheads="1"/>
          </p:cNvSpPr>
          <p:nvPr userDrawn="1"/>
        </p:nvSpPr>
        <p:spPr bwMode="auto">
          <a:xfrm>
            <a:off x="9737725" y="4567238"/>
            <a:ext cx="450850" cy="449262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38" name="Rechthoek 32"/>
          <p:cNvSpPr>
            <a:spLocks noChangeArrowheads="1"/>
          </p:cNvSpPr>
          <p:nvPr userDrawn="1"/>
        </p:nvSpPr>
        <p:spPr bwMode="auto">
          <a:xfrm>
            <a:off x="5894390" y="4803775"/>
            <a:ext cx="204787" cy="204788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39" name="Rechthoek 33"/>
          <p:cNvSpPr>
            <a:spLocks noChangeArrowheads="1"/>
          </p:cNvSpPr>
          <p:nvPr userDrawn="1"/>
        </p:nvSpPr>
        <p:spPr bwMode="auto">
          <a:xfrm>
            <a:off x="6718301" y="5100642"/>
            <a:ext cx="206376" cy="204787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43" name="Rechthoek 34"/>
          <p:cNvSpPr>
            <a:spLocks noChangeArrowheads="1"/>
          </p:cNvSpPr>
          <p:nvPr userDrawn="1"/>
        </p:nvSpPr>
        <p:spPr bwMode="auto">
          <a:xfrm>
            <a:off x="8702675" y="5091117"/>
            <a:ext cx="204788" cy="204787"/>
          </a:xfrm>
          <a:prstGeom prst="rect">
            <a:avLst/>
          </a:prstGeom>
          <a:solidFill>
            <a:srgbClr val="E2DAD0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r>
              <a:rPr lang="en-US" sz="2100">
                <a:solidFill>
                  <a:srgbClr val="FFFFFF"/>
                </a:solidFill>
              </a:rPr>
              <a:t>       </a:t>
            </a:r>
            <a:endParaRPr lang="nl-NL" sz="2100">
              <a:solidFill>
                <a:srgbClr val="FFFFFF"/>
              </a:solidFill>
            </a:endParaRPr>
          </a:p>
        </p:txBody>
      </p:sp>
      <p:sp>
        <p:nvSpPr>
          <p:cNvPr id="48" name="Rechthoek 35"/>
          <p:cNvSpPr>
            <a:spLocks noChangeArrowheads="1"/>
          </p:cNvSpPr>
          <p:nvPr userDrawn="1"/>
        </p:nvSpPr>
        <p:spPr bwMode="auto">
          <a:xfrm>
            <a:off x="7666039" y="6124575"/>
            <a:ext cx="204787" cy="204788"/>
          </a:xfrm>
          <a:prstGeom prst="rect">
            <a:avLst/>
          </a:prstGeom>
          <a:solidFill>
            <a:srgbClr val="C5B5A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r>
              <a:rPr lang="en-US" sz="2100">
                <a:solidFill>
                  <a:srgbClr val="FFFFFF"/>
                </a:solidFill>
              </a:rPr>
              <a:t>       </a:t>
            </a:r>
            <a:endParaRPr lang="nl-NL" sz="2100">
              <a:solidFill>
                <a:srgbClr val="FFFFFF"/>
              </a:solidFill>
            </a:endParaRPr>
          </a:p>
        </p:txBody>
      </p:sp>
      <p:sp>
        <p:nvSpPr>
          <p:cNvPr id="49" name="Rechthoek 36"/>
          <p:cNvSpPr>
            <a:spLocks noChangeArrowheads="1"/>
          </p:cNvSpPr>
          <p:nvPr userDrawn="1"/>
        </p:nvSpPr>
        <p:spPr bwMode="auto">
          <a:xfrm>
            <a:off x="8702676" y="2963863"/>
            <a:ext cx="452438" cy="450850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6239" y="5292888"/>
            <a:ext cx="8358246" cy="624855"/>
          </a:xfrm>
        </p:spPr>
        <p:txBody>
          <a:bodyPr anchor="b"/>
          <a:lstStyle>
            <a:lvl1pPr algn="l">
              <a:defRPr sz="2299" b="0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46239" y="1208863"/>
            <a:ext cx="8358246" cy="4003508"/>
          </a:xfrm>
        </p:spPr>
        <p:txBody>
          <a:bodyPr/>
          <a:lstStyle>
            <a:lvl1pPr marL="0" indent="0">
              <a:buNone/>
              <a:defRPr sz="3699"/>
            </a:lvl1pPr>
            <a:lvl2pPr marL="521494" indent="0">
              <a:buNone/>
              <a:defRPr sz="3200"/>
            </a:lvl2pPr>
            <a:lvl3pPr marL="1042987" indent="0">
              <a:buNone/>
              <a:defRPr sz="2700"/>
            </a:lvl3pPr>
            <a:lvl4pPr marL="1564480" indent="0">
              <a:buNone/>
              <a:defRPr sz="2299"/>
            </a:lvl4pPr>
            <a:lvl5pPr marL="2085973" indent="0">
              <a:buNone/>
              <a:defRPr sz="2299"/>
            </a:lvl5pPr>
            <a:lvl6pPr marL="2607467" indent="0">
              <a:buNone/>
              <a:defRPr sz="2299"/>
            </a:lvl6pPr>
            <a:lvl7pPr marL="3128961" indent="0">
              <a:buNone/>
              <a:defRPr sz="2299"/>
            </a:lvl7pPr>
            <a:lvl8pPr marL="3650454" indent="0">
              <a:buNone/>
              <a:defRPr sz="2299"/>
            </a:lvl8pPr>
            <a:lvl9pPr marL="4171948" indent="0">
              <a:buNone/>
              <a:defRPr sz="2299"/>
            </a:lvl9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46239" y="5917739"/>
            <a:ext cx="8358246" cy="648974"/>
          </a:xfrm>
        </p:spPr>
        <p:txBody>
          <a:bodyPr/>
          <a:lstStyle>
            <a:lvl1pPr marL="0" indent="0">
              <a:buNone/>
              <a:defRPr sz="1599"/>
            </a:lvl1pPr>
            <a:lvl2pPr marL="521494" indent="0">
              <a:buNone/>
              <a:defRPr sz="1400"/>
            </a:lvl2pPr>
            <a:lvl3pPr marL="1042987" indent="0">
              <a:buNone/>
              <a:defRPr sz="1100"/>
            </a:lvl3pPr>
            <a:lvl4pPr marL="1564480" indent="0">
              <a:buNone/>
              <a:defRPr sz="1000"/>
            </a:lvl4pPr>
            <a:lvl5pPr marL="2085973" indent="0">
              <a:buNone/>
              <a:defRPr sz="1000"/>
            </a:lvl5pPr>
            <a:lvl6pPr marL="2607467" indent="0">
              <a:buNone/>
              <a:defRPr sz="1000"/>
            </a:lvl6pPr>
            <a:lvl7pPr marL="3128961" indent="0">
              <a:buNone/>
              <a:defRPr sz="1000"/>
            </a:lvl7pPr>
            <a:lvl8pPr marL="3650454" indent="0">
              <a:buNone/>
              <a:defRPr sz="1000"/>
            </a:lvl8pPr>
            <a:lvl9pPr marL="417194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8" name="Afbeelding 17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1" name="Rechthoek 20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2" name="Rechthoek 21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3" name="Rechthoek 22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5" name="Rechthoek 24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9" name="Tijdelijke aanduiding voor datum 3"/>
          <p:cNvSpPr>
            <a:spLocks noGrp="1"/>
          </p:cNvSpPr>
          <p:nvPr>
            <p:ph type="dt" sz="half" idx="15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1" name="Rechthoek 30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2" name="Rechthoek 31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7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2080" y="280169"/>
            <a:ext cx="8329174" cy="642942"/>
          </a:xfrm>
        </p:spPr>
        <p:txBody>
          <a:bodyPr lIns="0" tIns="0" rIns="0" bIns="0" anchor="b" anchorCtr="0">
            <a:noAutofit/>
          </a:bodyPr>
          <a:lstStyle>
            <a:lvl1pPr algn="l">
              <a:defRPr sz="20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46239" y="1494615"/>
            <a:ext cx="8358246" cy="5000660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3" name="Rechthoek 12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4" name="Rechthoek 13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16" name="Rechthoek 15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7" name="Rechthoek 16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18" name="Afbeelding 17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26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  <p:sp>
        <p:nvSpPr>
          <p:cNvPr id="29" name="Rechthoek 31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0" name="Rechthoek 32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6239" y="4858820"/>
            <a:ext cx="8358247" cy="1501751"/>
          </a:xfrm>
        </p:spPr>
        <p:txBody>
          <a:bodyPr lIns="0" tIns="0" rIns="0" bIns="0" anchor="t">
            <a:noAutofit/>
          </a:bodyPr>
          <a:lstStyle>
            <a:lvl1pPr algn="l">
              <a:defRPr sz="2900" b="0" cap="all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846239" y="3204786"/>
            <a:ext cx="8358247" cy="165402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599" cap="all" baseline="0">
                <a:solidFill>
                  <a:srgbClr val="C5B5A2"/>
                </a:solidFill>
              </a:defRPr>
            </a:lvl1pPr>
            <a:lvl2pPr marL="52112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2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37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208450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60562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3126753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647879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4169002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" name="Afbeelding 19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2" name="Rechthoek 21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3" name="Rechthoek 22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5" name="Rechthoek 24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6" name="Rechthoek 25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0" name="Rechthoek 29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1" name="Rechthoek 30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1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846238" y="1494005"/>
            <a:ext cx="3960000" cy="5072709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04330" y="1494005"/>
            <a:ext cx="3960000" cy="5072709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pic>
        <p:nvPicPr>
          <p:cNvPr id="19" name="Afbeelding 18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1846238" y="280172"/>
            <a:ext cx="8260964" cy="642942"/>
          </a:xfrm>
        </p:spPr>
        <p:txBody>
          <a:bodyPr lIns="0" tIns="0" rIns="0" bIns="0" anchor="b" anchorCtr="0">
            <a:noAutofit/>
          </a:bodyPr>
          <a:lstStyle>
            <a:lvl1pPr algn="l">
              <a:defRPr sz="21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2" name="Rechthoek 21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3" name="Rechthoek 22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5" name="Rechthoek 24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6" name="Rechthoek 25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15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3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2" name="Rechthoek 31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3" name="Rechthoek 32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8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846239" y="1692535"/>
            <a:ext cx="3959247" cy="70536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 marL="521126" indent="0">
              <a:buNone/>
              <a:defRPr sz="2299" b="1"/>
            </a:lvl2pPr>
            <a:lvl3pPr marL="1042251" indent="0">
              <a:buNone/>
              <a:defRPr sz="2100" b="1"/>
            </a:lvl3pPr>
            <a:lvl4pPr marL="1563376" indent="0">
              <a:buNone/>
              <a:defRPr sz="1800" b="1"/>
            </a:lvl4pPr>
            <a:lvl5pPr marL="2084503" indent="0">
              <a:buNone/>
              <a:defRPr sz="1800" b="1"/>
            </a:lvl5pPr>
            <a:lvl6pPr marL="2605626" indent="0">
              <a:buNone/>
              <a:defRPr sz="1800" b="1"/>
            </a:lvl6pPr>
            <a:lvl7pPr marL="3126753" indent="0">
              <a:buNone/>
              <a:defRPr sz="1800" b="1"/>
            </a:lvl7pPr>
            <a:lvl8pPr marL="3647879" indent="0">
              <a:buNone/>
              <a:defRPr sz="1800" b="1"/>
            </a:lvl8pPr>
            <a:lvl9pPr marL="4169002" indent="0">
              <a:buNone/>
              <a:defRPr sz="1800" b="1"/>
            </a:lvl9pPr>
          </a:lstStyle>
          <a:p>
            <a:pPr lvl="0"/>
            <a:r>
              <a:rPr lang="nl-NL" dirty="0" smtClean="0"/>
              <a:t>Klik om de modelstijlen te bewerken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951540" y="1692535"/>
            <a:ext cx="3968745" cy="70536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 b="1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 marL="521126" indent="0">
              <a:buNone/>
              <a:defRPr sz="2299" b="1"/>
            </a:lvl2pPr>
            <a:lvl3pPr marL="1042251" indent="0">
              <a:buNone/>
              <a:defRPr sz="2100" b="1"/>
            </a:lvl3pPr>
            <a:lvl4pPr marL="1563376" indent="0">
              <a:buNone/>
              <a:defRPr sz="1800" b="1"/>
            </a:lvl4pPr>
            <a:lvl5pPr marL="2084503" indent="0">
              <a:buNone/>
              <a:defRPr sz="1800" b="1"/>
            </a:lvl5pPr>
            <a:lvl6pPr marL="2605626" indent="0">
              <a:buNone/>
              <a:defRPr sz="1800" b="1"/>
            </a:lvl6pPr>
            <a:lvl7pPr marL="3126753" indent="0">
              <a:buNone/>
              <a:defRPr sz="1800" b="1"/>
            </a:lvl7pPr>
            <a:lvl8pPr marL="3647879" indent="0">
              <a:buNone/>
              <a:defRPr sz="1800" b="1"/>
            </a:lvl8pPr>
            <a:lvl9pPr marL="416900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sz="half" idx="10"/>
          </p:nvPr>
        </p:nvSpPr>
        <p:spPr>
          <a:xfrm>
            <a:off x="1846234" y="2566185"/>
            <a:ext cx="3960000" cy="4000528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58733" y="2566185"/>
            <a:ext cx="3960000" cy="4000528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pic>
        <p:nvPicPr>
          <p:cNvPr id="23" name="Afbeelding 22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1846238" y="280172"/>
            <a:ext cx="8260964" cy="642942"/>
          </a:xfrm>
        </p:spPr>
        <p:txBody>
          <a:bodyPr lIns="0" tIns="0" rIns="0" bIns="0" anchor="b" anchorCtr="0">
            <a:noAutofit/>
          </a:bodyPr>
          <a:lstStyle>
            <a:lvl1pPr algn="l">
              <a:defRPr sz="21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6" name="Rechthoek 25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7" name="Rechthoek 26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8" name="Rechthoek 27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9" name="Rechthoek 28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0" name="Rechthoek 29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0" name="Tijdelijke aanduiding voor datum 3"/>
          <p:cNvSpPr>
            <a:spLocks noGrp="1"/>
          </p:cNvSpPr>
          <p:nvPr>
            <p:ph type="dt" sz="half" idx="15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32" name="Tijdelijke aanduiding voor voettekst 4"/>
          <p:cNvSpPr>
            <a:spLocks noGrp="1"/>
          </p:cNvSpPr>
          <p:nvPr>
            <p:ph type="ftr" sz="quarter" idx="16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4" name="Rechthoek 33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5" name="Rechthoek 34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5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1846238" y="280172"/>
            <a:ext cx="8332402" cy="642942"/>
          </a:xfrm>
        </p:spPr>
        <p:txBody>
          <a:bodyPr lIns="0" tIns="0" rIns="0" bIns="0" anchor="b" anchorCtr="0">
            <a:noAutofit/>
          </a:bodyPr>
          <a:lstStyle>
            <a:lvl1pPr algn="l">
              <a:defRPr sz="21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0" name="Rechthoek 19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1" name="Rechthoek 20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2" name="Rechthoek 21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3" name="Rechthoek 22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4" name="Rechthoek 23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0" name="Rechthoek 29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1" name="Rechthoek 30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6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1" name="Rechthoek 20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2" name="Rechthoek 21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3" name="Rechthoek 22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5" name="Rechthoek 24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7" name="Rechthoek 16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8" name="Rechthoek 17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19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zonder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Afbeelding 34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661428" y="6533379"/>
            <a:ext cx="1511808" cy="597408"/>
          </a:xfrm>
          <a:prstGeom prst="rect">
            <a:avLst/>
          </a:prstGeom>
        </p:spPr>
      </p:pic>
      <p:sp>
        <p:nvSpPr>
          <p:cNvPr id="37" name="Rechthoek 36"/>
          <p:cNvSpPr/>
          <p:nvPr userDrawn="1"/>
        </p:nvSpPr>
        <p:spPr>
          <a:xfrm>
            <a:off x="1" y="1514475"/>
            <a:ext cx="10693400" cy="502444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9" name="Titel 1"/>
          <p:cNvSpPr>
            <a:spLocks noGrp="1"/>
          </p:cNvSpPr>
          <p:nvPr>
            <p:ph type="ctrTitle"/>
          </p:nvPr>
        </p:nvSpPr>
        <p:spPr>
          <a:xfrm>
            <a:off x="488918" y="2524128"/>
            <a:ext cx="4572031" cy="2476501"/>
          </a:xfrm>
        </p:spPr>
        <p:txBody>
          <a:bodyPr lIns="0" tIns="0" rIns="0" bIns="0" anchor="b" anchorCtr="0">
            <a:noAutofit/>
          </a:bodyPr>
          <a:lstStyle>
            <a:lvl1pPr algn="l">
              <a:defRPr sz="2800" cap="all" baseline="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1" name="Ondertitel 2"/>
          <p:cNvSpPr>
            <a:spLocks noGrp="1"/>
          </p:cNvSpPr>
          <p:nvPr>
            <p:ph type="subTitle" idx="1"/>
          </p:nvPr>
        </p:nvSpPr>
        <p:spPr>
          <a:xfrm>
            <a:off x="488917" y="5066515"/>
            <a:ext cx="4572032" cy="1571636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599" cap="all" baseline="0">
                <a:solidFill>
                  <a:srgbClr val="C5B5A2"/>
                </a:solidFill>
                <a:latin typeface="Arial" pitchFamily="34" charset="0"/>
                <a:cs typeface="Arial" pitchFamily="34" charset="0"/>
              </a:defRPr>
            </a:lvl1pPr>
            <a:lvl2pPr marL="521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pic>
        <p:nvPicPr>
          <p:cNvPr id="54" name="Afbeelding 53" descr="RSM-FullNam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570" y="811598"/>
            <a:ext cx="4770268" cy="540145"/>
          </a:xfrm>
          <a:prstGeom prst="rect">
            <a:avLst/>
          </a:prstGeom>
        </p:spPr>
      </p:pic>
      <p:sp>
        <p:nvSpPr>
          <p:cNvPr id="23" name="Tijdelijke aanduiding voor tekst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88950" y="1637498"/>
            <a:ext cx="9072563" cy="500063"/>
          </a:xfrm>
        </p:spPr>
        <p:txBody>
          <a:bodyPr/>
          <a:lstStyle>
            <a:lvl1pPr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departmental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pic>
        <p:nvPicPr>
          <p:cNvPr id="34" name="Afbeelding 26" descr="Afbeelding1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64005" y="5087912"/>
            <a:ext cx="969264" cy="969264"/>
          </a:xfrm>
          <a:prstGeom prst="rect">
            <a:avLst/>
          </a:prstGeom>
        </p:spPr>
      </p:pic>
      <p:pic>
        <p:nvPicPr>
          <p:cNvPr id="36" name="Afbeelding 27" descr="Afbeelding9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700492" y="3493268"/>
            <a:ext cx="981456" cy="981456"/>
          </a:xfrm>
          <a:prstGeom prst="rect">
            <a:avLst/>
          </a:prstGeom>
        </p:spPr>
      </p:pic>
      <p:pic>
        <p:nvPicPr>
          <p:cNvPr id="40" name="Afbeelding 28" descr="Afbeelding28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702328" y="4567337"/>
            <a:ext cx="457199" cy="451104"/>
          </a:xfrm>
          <a:prstGeom prst="rect">
            <a:avLst/>
          </a:prstGeom>
        </p:spPr>
      </p:pic>
      <p:pic>
        <p:nvPicPr>
          <p:cNvPr id="42" name="Afbeelding 29" descr="Afbeelding29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6171201" y="2555872"/>
            <a:ext cx="2456688" cy="2462784"/>
          </a:xfrm>
          <a:prstGeom prst="rect">
            <a:avLst/>
          </a:prstGeom>
        </p:spPr>
      </p:pic>
      <p:sp>
        <p:nvSpPr>
          <p:cNvPr id="43" name="Rechthoek 30"/>
          <p:cNvSpPr>
            <a:spLocks noChangeArrowheads="1"/>
          </p:cNvSpPr>
          <p:nvPr userDrawn="1"/>
        </p:nvSpPr>
        <p:spPr bwMode="auto">
          <a:xfrm>
            <a:off x="6183315" y="5100638"/>
            <a:ext cx="452437" cy="449262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44" name="Rechthoek 31"/>
          <p:cNvSpPr>
            <a:spLocks noChangeArrowheads="1"/>
          </p:cNvSpPr>
          <p:nvPr userDrawn="1"/>
        </p:nvSpPr>
        <p:spPr bwMode="auto">
          <a:xfrm>
            <a:off x="9737725" y="4567238"/>
            <a:ext cx="450850" cy="449262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45" name="Rechthoek 32"/>
          <p:cNvSpPr>
            <a:spLocks noChangeArrowheads="1"/>
          </p:cNvSpPr>
          <p:nvPr userDrawn="1"/>
        </p:nvSpPr>
        <p:spPr bwMode="auto">
          <a:xfrm>
            <a:off x="5894390" y="4803775"/>
            <a:ext cx="204787" cy="204788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46" name="Rechthoek 33"/>
          <p:cNvSpPr>
            <a:spLocks noChangeArrowheads="1"/>
          </p:cNvSpPr>
          <p:nvPr userDrawn="1"/>
        </p:nvSpPr>
        <p:spPr bwMode="auto">
          <a:xfrm>
            <a:off x="6718301" y="5100642"/>
            <a:ext cx="206376" cy="204787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  <p:sp>
        <p:nvSpPr>
          <p:cNvPr id="47" name="Rechthoek 34"/>
          <p:cNvSpPr>
            <a:spLocks noChangeArrowheads="1"/>
          </p:cNvSpPr>
          <p:nvPr userDrawn="1"/>
        </p:nvSpPr>
        <p:spPr bwMode="auto">
          <a:xfrm>
            <a:off x="8702675" y="5091117"/>
            <a:ext cx="204788" cy="204787"/>
          </a:xfrm>
          <a:prstGeom prst="rect">
            <a:avLst/>
          </a:prstGeom>
          <a:solidFill>
            <a:srgbClr val="E2DAD0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r>
              <a:rPr lang="en-US" sz="2100">
                <a:solidFill>
                  <a:srgbClr val="FFFFFF"/>
                </a:solidFill>
              </a:rPr>
              <a:t>       </a:t>
            </a:r>
            <a:endParaRPr lang="nl-NL" sz="2100">
              <a:solidFill>
                <a:srgbClr val="FFFFFF"/>
              </a:solidFill>
            </a:endParaRPr>
          </a:p>
        </p:txBody>
      </p:sp>
      <p:sp>
        <p:nvSpPr>
          <p:cNvPr id="49" name="Rechthoek 35"/>
          <p:cNvSpPr>
            <a:spLocks noChangeArrowheads="1"/>
          </p:cNvSpPr>
          <p:nvPr userDrawn="1"/>
        </p:nvSpPr>
        <p:spPr bwMode="auto">
          <a:xfrm>
            <a:off x="7666039" y="6124575"/>
            <a:ext cx="204787" cy="204788"/>
          </a:xfrm>
          <a:prstGeom prst="rect">
            <a:avLst/>
          </a:prstGeom>
          <a:solidFill>
            <a:srgbClr val="C5B5A2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r>
              <a:rPr lang="en-US" sz="2100">
                <a:solidFill>
                  <a:srgbClr val="FFFFFF"/>
                </a:solidFill>
              </a:rPr>
              <a:t>       </a:t>
            </a:r>
            <a:endParaRPr lang="nl-NL" sz="2100">
              <a:solidFill>
                <a:srgbClr val="FFFFFF"/>
              </a:solidFill>
            </a:endParaRPr>
          </a:p>
        </p:txBody>
      </p:sp>
      <p:sp>
        <p:nvSpPr>
          <p:cNvPr id="50" name="Rechthoek 36"/>
          <p:cNvSpPr>
            <a:spLocks noChangeArrowheads="1"/>
          </p:cNvSpPr>
          <p:nvPr userDrawn="1"/>
        </p:nvSpPr>
        <p:spPr bwMode="auto">
          <a:xfrm>
            <a:off x="8702676" y="2963863"/>
            <a:ext cx="452438" cy="450850"/>
          </a:xfrm>
          <a:prstGeom prst="rect">
            <a:avLst/>
          </a:prstGeom>
          <a:solidFill>
            <a:srgbClr val="00275D"/>
          </a:solidFill>
          <a:ln w="25400" algn="ctr">
            <a:noFill/>
            <a:miter lim="800000"/>
            <a:headEnd/>
            <a:tailEnd/>
          </a:ln>
        </p:spPr>
        <p:txBody>
          <a:bodyPr lIns="90959" tIns="45482" rIns="90959" bIns="45482" anchor="ctr"/>
          <a:lstStyle/>
          <a:p>
            <a:pPr algn="ctr">
              <a:spcBef>
                <a:spcPct val="0"/>
              </a:spcBef>
            </a:pPr>
            <a:endParaRPr lang="en-GB" sz="21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6239" y="1494615"/>
            <a:ext cx="3518055" cy="1281214"/>
          </a:xfrm>
        </p:spPr>
        <p:txBody>
          <a:bodyPr anchor="b"/>
          <a:lstStyle>
            <a:lvl1pPr algn="l">
              <a:defRPr sz="2299" b="0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46239" y="2923378"/>
            <a:ext cx="3518055" cy="3500463"/>
          </a:xfrm>
        </p:spPr>
        <p:txBody>
          <a:bodyPr/>
          <a:lstStyle>
            <a:lvl1pPr marL="0" indent="0">
              <a:buNone/>
              <a:defRPr sz="1599"/>
            </a:lvl1pPr>
            <a:lvl2pPr marL="521126" indent="0">
              <a:buNone/>
              <a:defRPr sz="1400"/>
            </a:lvl2pPr>
            <a:lvl3pPr marL="1042251" indent="0">
              <a:buNone/>
              <a:defRPr sz="1100"/>
            </a:lvl3pPr>
            <a:lvl4pPr marL="1563376" indent="0">
              <a:buNone/>
              <a:defRPr sz="1000"/>
            </a:lvl4pPr>
            <a:lvl5pPr marL="2084503" indent="0">
              <a:buNone/>
              <a:defRPr sz="1000"/>
            </a:lvl5pPr>
            <a:lvl6pPr marL="2605626" indent="0">
              <a:buNone/>
              <a:defRPr sz="1000"/>
            </a:lvl6pPr>
            <a:lvl7pPr marL="3126753" indent="0">
              <a:buNone/>
              <a:defRPr sz="1000"/>
            </a:lvl7pPr>
            <a:lvl8pPr marL="3647879" indent="0">
              <a:buNone/>
              <a:defRPr sz="1000"/>
            </a:lvl8pPr>
            <a:lvl9pPr marL="416900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Afbeelding 18" descr="RSM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93995" y="6758658"/>
            <a:ext cx="1188775" cy="469758"/>
          </a:xfrm>
          <a:prstGeom prst="rect">
            <a:avLst/>
          </a:prstGeom>
        </p:spPr>
      </p:pic>
      <p:sp>
        <p:nvSpPr>
          <p:cNvPr id="20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632450" y="1494007"/>
            <a:ext cx="4572034" cy="4929833"/>
          </a:xfrm>
        </p:spPr>
        <p:txBody>
          <a:bodyPr lIns="0" tIns="0" rIns="0" bIns="0">
            <a:noAutofit/>
          </a:bodyPr>
          <a:lstStyle>
            <a:lvl1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8" name="Rechthoek 27"/>
          <p:cNvSpPr/>
          <p:nvPr userDrawn="1"/>
        </p:nvSpPr>
        <p:spPr>
          <a:xfrm>
            <a:off x="658845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29" name="Rechthoek 28"/>
          <p:cNvSpPr/>
          <p:nvPr userDrawn="1"/>
        </p:nvSpPr>
        <p:spPr>
          <a:xfrm>
            <a:off x="1112038" y="1076325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30" name="Rechthoek 29"/>
          <p:cNvSpPr/>
          <p:nvPr userDrawn="1"/>
        </p:nvSpPr>
        <p:spPr>
          <a:xfrm>
            <a:off x="827057" y="1363652"/>
            <a:ext cx="247653" cy="247653"/>
          </a:xfrm>
          <a:prstGeom prst="rect">
            <a:avLst/>
          </a:prstGeom>
          <a:solidFill>
            <a:srgbClr val="C5B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       </a:t>
            </a:r>
            <a:endParaRPr lang="nl-NL" sz="2100" dirty="0"/>
          </a:p>
        </p:txBody>
      </p:sp>
      <p:sp>
        <p:nvSpPr>
          <p:cNvPr id="31" name="Rechthoek 30"/>
          <p:cNvSpPr/>
          <p:nvPr userDrawn="1"/>
        </p:nvSpPr>
        <p:spPr>
          <a:xfrm>
            <a:off x="824770" y="1655781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2" name="Rechthoek 31"/>
          <p:cNvSpPr/>
          <p:nvPr userDrawn="1"/>
        </p:nvSpPr>
        <p:spPr>
          <a:xfrm>
            <a:off x="1115194" y="1362077"/>
            <a:ext cx="128587" cy="128588"/>
          </a:xfrm>
          <a:prstGeom prst="rect">
            <a:avLst/>
          </a:prstGeom>
          <a:solidFill>
            <a:srgbClr val="7776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16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2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Rechthoek 26"/>
          <p:cNvSpPr/>
          <p:nvPr userDrawn="1"/>
        </p:nvSpPr>
        <p:spPr>
          <a:xfrm>
            <a:off x="0" y="1008835"/>
            <a:ext cx="216000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sp>
        <p:nvSpPr>
          <p:cNvPr id="33" name="Rechthoek 32"/>
          <p:cNvSpPr/>
          <p:nvPr userDrawn="1"/>
        </p:nvSpPr>
        <p:spPr>
          <a:xfrm>
            <a:off x="1108905" y="1008835"/>
            <a:ext cx="9584496" cy="18000"/>
          </a:xfrm>
          <a:prstGeom prst="rect">
            <a:avLst/>
          </a:prstGeom>
          <a:solidFill>
            <a:srgbClr val="002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100"/>
          </a:p>
        </p:txBody>
      </p:sp>
      <p:pic>
        <p:nvPicPr>
          <p:cNvPr id="23" name="Afbeelding 16" descr="Afbeelding7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4993" y="501600"/>
            <a:ext cx="822892" cy="8289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846239" y="423049"/>
            <a:ext cx="8338176" cy="126021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846239" y="1764295"/>
            <a:ext cx="8312492" cy="49900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61213" y="7209660"/>
            <a:ext cx="1643074" cy="286519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BBF7D6-75D0-460A-BA42-2B614AB9E0CE}" type="datetime1">
              <a:rPr lang="nl-NL" smtClean="0"/>
              <a:pPr/>
              <a:t>5-7-2017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846239" y="7209660"/>
            <a:ext cx="5143536" cy="286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31726" y="7209660"/>
            <a:ext cx="1571636" cy="2865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275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4AE559-C13F-42F9-9119-91A8BAF7C68F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</p:sldLayoutIdLst>
  <p:transition>
    <p:fade/>
  </p:transition>
  <p:txStyles>
    <p:titleStyle>
      <a:lvl1pPr algn="l" defTabSz="1042987" rtl="0" eaLnBrk="1" latinLnBrk="0" hangingPunct="1">
        <a:spcBef>
          <a:spcPct val="0"/>
        </a:spcBef>
        <a:buNone/>
        <a:defRPr sz="2000" kern="1200" cap="all" baseline="0">
          <a:solidFill>
            <a:srgbClr val="00275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120" indent="-391120" algn="l" defTabSz="104298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75D"/>
          </a:solidFill>
          <a:latin typeface="Arial" pitchFamily="34" charset="0"/>
          <a:ea typeface="+mn-ea"/>
          <a:cs typeface="Arial" pitchFamily="34" charset="0"/>
        </a:defRPr>
      </a:lvl1pPr>
      <a:lvl2pPr marL="847427" indent="-325933" algn="l" defTabSz="1042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275D"/>
          </a:solidFill>
          <a:latin typeface="Arial" pitchFamily="34" charset="0"/>
          <a:ea typeface="+mn-ea"/>
          <a:cs typeface="Arial" pitchFamily="34" charset="0"/>
        </a:defRPr>
      </a:lvl2pPr>
      <a:lvl3pPr marL="1303733" indent="-260746" algn="l" defTabSz="104298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75D"/>
          </a:solidFill>
          <a:latin typeface="Arial" pitchFamily="34" charset="0"/>
          <a:ea typeface="+mn-ea"/>
          <a:cs typeface="Arial" pitchFamily="34" charset="0"/>
        </a:defRPr>
      </a:lvl3pPr>
      <a:lvl4pPr marL="1825227" indent="-260746" algn="l" defTabSz="1042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275D"/>
          </a:solidFill>
          <a:latin typeface="Arial" pitchFamily="34" charset="0"/>
          <a:ea typeface="+mn-ea"/>
          <a:cs typeface="Arial" pitchFamily="34" charset="0"/>
        </a:defRPr>
      </a:lvl4pPr>
      <a:lvl5pPr marL="2346721" indent="-260746" algn="l" defTabSz="1042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275D"/>
          </a:solidFill>
          <a:latin typeface="Arial" pitchFamily="34" charset="0"/>
          <a:ea typeface="+mn-ea"/>
          <a:cs typeface="Arial" pitchFamily="34" charset="0"/>
        </a:defRPr>
      </a:lvl5pPr>
      <a:lvl6pPr marL="2868213" indent="-260746" algn="l" defTabSz="1042987" rtl="0" eaLnBrk="1" latinLnBrk="0" hangingPunct="1">
        <a:spcBef>
          <a:spcPct val="20000"/>
        </a:spcBef>
        <a:buFont typeface="Arial" pitchFamily="34" charset="0"/>
        <a:buChar char="•"/>
        <a:defRPr sz="2299" kern="1200">
          <a:solidFill>
            <a:schemeClr val="tx1"/>
          </a:solidFill>
          <a:latin typeface="+mn-lt"/>
          <a:ea typeface="+mn-ea"/>
          <a:cs typeface="+mn-cs"/>
        </a:defRPr>
      </a:lvl6pPr>
      <a:lvl7pPr marL="3389707" indent="-260746" algn="l" defTabSz="1042987" rtl="0" eaLnBrk="1" latinLnBrk="0" hangingPunct="1">
        <a:spcBef>
          <a:spcPct val="20000"/>
        </a:spcBef>
        <a:buFont typeface="Arial" pitchFamily="34" charset="0"/>
        <a:buChar char="•"/>
        <a:defRPr sz="2299" kern="1200">
          <a:solidFill>
            <a:schemeClr val="tx1"/>
          </a:solidFill>
          <a:latin typeface="+mn-lt"/>
          <a:ea typeface="+mn-ea"/>
          <a:cs typeface="+mn-cs"/>
        </a:defRPr>
      </a:lvl7pPr>
      <a:lvl8pPr marL="3911200" indent="-260746" algn="l" defTabSz="1042987" rtl="0" eaLnBrk="1" latinLnBrk="0" hangingPunct="1">
        <a:spcBef>
          <a:spcPct val="20000"/>
        </a:spcBef>
        <a:buFont typeface="Arial" pitchFamily="34" charset="0"/>
        <a:buChar char="•"/>
        <a:defRPr sz="2299" kern="1200">
          <a:solidFill>
            <a:schemeClr val="tx1"/>
          </a:solidFill>
          <a:latin typeface="+mn-lt"/>
          <a:ea typeface="+mn-ea"/>
          <a:cs typeface="+mn-cs"/>
        </a:defRPr>
      </a:lvl8pPr>
      <a:lvl9pPr marL="4432694" indent="-260746" algn="l" defTabSz="1042987" rtl="0" eaLnBrk="1" latinLnBrk="0" hangingPunct="1">
        <a:spcBef>
          <a:spcPct val="20000"/>
        </a:spcBef>
        <a:buFont typeface="Arial" pitchFamily="34" charset="0"/>
        <a:buChar char="•"/>
        <a:defRPr sz="22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4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87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0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73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67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61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54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48" algn="l" defTabSz="1042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488920" y="2524127"/>
            <a:ext cx="5289831" cy="2476501"/>
          </a:xfrm>
        </p:spPr>
        <p:txBody>
          <a:bodyPr/>
          <a:lstStyle/>
          <a:p>
            <a:r>
              <a:rPr lang="en-US" altLang="nl-NL" sz="2400" b="1" dirty="0" smtClean="0"/>
              <a:t>Cumulative? </a:t>
            </a:r>
            <a:r>
              <a:rPr lang="en-US" altLang="nl-NL" sz="2400" b="1" dirty="0"/>
              <a:t>Opening the black box of absorptive capacity: </a:t>
            </a:r>
            <a:r>
              <a:rPr lang="en-US" altLang="nl-NL" sz="2400" dirty="0" smtClean="0"/>
              <a:t>A </a:t>
            </a:r>
            <a:r>
              <a:rPr lang="en-US" altLang="nl-NL" sz="2400" dirty="0"/>
              <a:t>Meta-Analytical Review </a:t>
            </a:r>
            <a:r>
              <a:rPr lang="en-US" altLang="nl-NL" sz="2400" dirty="0" smtClean="0"/>
              <a:t>of </a:t>
            </a:r>
            <a:r>
              <a:rPr lang="en-US" altLang="nl-NL" sz="2400" dirty="0"/>
              <a:t>the Micro </a:t>
            </a:r>
            <a:r>
              <a:rPr lang="en-US" altLang="nl-NL" sz="2400" dirty="0" smtClean="0"/>
              <a:t>foundations</a:t>
            </a:r>
            <a:endParaRPr lang="en-GB" sz="2400" dirty="0"/>
          </a:p>
        </p:txBody>
      </p:sp>
      <p:sp>
        <p:nvSpPr>
          <p:cNvPr id="15" name="Ondertitel 14"/>
          <p:cNvSpPr>
            <a:spLocks noGrp="1"/>
          </p:cNvSpPr>
          <p:nvPr>
            <p:ph type="subTitle" idx="1"/>
          </p:nvPr>
        </p:nvSpPr>
        <p:spPr>
          <a:xfrm>
            <a:off x="488917" y="5066515"/>
            <a:ext cx="5289834" cy="1571636"/>
          </a:xfrm>
        </p:spPr>
        <p:txBody>
          <a:bodyPr/>
          <a:lstStyle/>
          <a:p>
            <a:r>
              <a:rPr lang="en-GB" sz="1400" dirty="0"/>
              <a:t>University of London </a:t>
            </a:r>
            <a:r>
              <a:rPr lang="en-GB" sz="1400" dirty="0" err="1" smtClean="0"/>
              <a:t>Birbeck</a:t>
            </a:r>
            <a:r>
              <a:rPr lang="en-GB" sz="1400" dirty="0" smtClean="0"/>
              <a:t>                     </a:t>
            </a:r>
          </a:p>
          <a:p>
            <a:r>
              <a:rPr lang="en-GB" sz="1400" dirty="0" smtClean="0"/>
              <a:t>CIMR WORKSHOP, June 23</a:t>
            </a:r>
            <a:r>
              <a:rPr lang="en-GB" sz="1400" baseline="30000" dirty="0" smtClean="0"/>
              <a:t>rd </a:t>
            </a:r>
            <a:r>
              <a:rPr lang="en-GB" sz="1400" dirty="0" smtClean="0"/>
              <a:t>2017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 smtClean="0"/>
              <a:t>L.J</a:t>
            </a:r>
            <a:r>
              <a:rPr lang="en-GB" sz="1400" dirty="0"/>
              <a:t>. </a:t>
            </a:r>
            <a:r>
              <a:rPr lang="en-GB" sz="1400" dirty="0" err="1" smtClean="0"/>
              <a:t>Cosaert</a:t>
            </a:r>
            <a:r>
              <a:rPr lang="en-GB" sz="1400" dirty="0" smtClean="0"/>
              <a:t>,   H.W</a:t>
            </a:r>
            <a:r>
              <a:rPr lang="en-GB" sz="1400" dirty="0"/>
              <a:t>. </a:t>
            </a:r>
            <a:r>
              <a:rPr lang="en-GB" sz="1400" dirty="0" err="1" smtClean="0"/>
              <a:t>volberda</a:t>
            </a:r>
            <a:r>
              <a:rPr lang="en-GB" sz="1400" dirty="0" smtClean="0"/>
              <a:t>  &amp;  J.S. </a:t>
            </a:r>
            <a:r>
              <a:rPr lang="en-GB" sz="1400" dirty="0" err="1" smtClean="0"/>
              <a:t>sidhu</a:t>
            </a:r>
            <a:endParaRPr lang="en-GB" sz="1400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Department of strategic management &amp; entrepreneurship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CUMULATIVE?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1242242" y="2196455"/>
            <a:ext cx="8136906" cy="20034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The importance of ICT and R&amp;D is important across the dimensions of AC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Developing absorptive capacity:</a:t>
            </a:r>
          </a:p>
          <a:p>
            <a:pPr marL="806910" lvl="1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Managerial: cognition (r= 0,365) &amp; social capital (r = 0,340) have the largest effect sizes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Developing potential AC:</a:t>
            </a:r>
          </a:p>
          <a:p>
            <a:pPr marL="806910" lvl="1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Inter-organizational:  cognitive dimensions </a:t>
            </a:r>
            <a:r>
              <a:rPr lang="en-US" sz="1400" dirty="0">
                <a:solidFill>
                  <a:srgbClr val="041A44"/>
                </a:solidFill>
              </a:rPr>
              <a:t>(r = </a:t>
            </a:r>
            <a:r>
              <a:rPr lang="en-US" sz="1400" dirty="0" smtClean="0">
                <a:solidFill>
                  <a:srgbClr val="041A44"/>
                </a:solidFill>
              </a:rPr>
              <a:t>0,456) (cognitive distance, shared codes)</a:t>
            </a:r>
          </a:p>
          <a:p>
            <a:pPr marL="806910" lvl="1" indent="-285750">
              <a:buFont typeface="Wingdings" charset="2"/>
              <a:buChar char="§"/>
            </a:pPr>
            <a:r>
              <a:rPr lang="en-US" sz="1400" dirty="0">
                <a:solidFill>
                  <a:srgbClr val="041A44"/>
                </a:solidFill>
              </a:rPr>
              <a:t>Managerial: cognition (r= </a:t>
            </a:r>
            <a:r>
              <a:rPr lang="en-US" sz="1400" dirty="0" smtClean="0">
                <a:solidFill>
                  <a:srgbClr val="041A44"/>
                </a:solidFill>
              </a:rPr>
              <a:t>0,413)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Developing realized AC:</a:t>
            </a:r>
          </a:p>
          <a:p>
            <a:pPr marL="806910" lvl="1" indent="-285750">
              <a:buFont typeface="Wingdings" charset="2"/>
              <a:buChar char="§"/>
            </a:pPr>
            <a:r>
              <a:rPr lang="en-US" sz="1400" dirty="0">
                <a:solidFill>
                  <a:srgbClr val="041A44"/>
                </a:solidFill>
              </a:rPr>
              <a:t>Managerial: cognition (r= 0,413)</a:t>
            </a:r>
          </a:p>
          <a:p>
            <a:pPr marL="806910" lvl="1" indent="-285750">
              <a:buFont typeface="Wingdings" charset="2"/>
              <a:buChar char="§"/>
            </a:pPr>
            <a:r>
              <a:rPr lang="en-US" sz="1400" dirty="0">
                <a:solidFill>
                  <a:srgbClr val="041A44"/>
                </a:solidFill>
              </a:rPr>
              <a:t>Inter-organizational:  </a:t>
            </a:r>
            <a:r>
              <a:rPr lang="en-US" sz="1400" dirty="0" smtClean="0">
                <a:solidFill>
                  <a:srgbClr val="041A44"/>
                </a:solidFill>
              </a:rPr>
              <a:t>structural dimensions </a:t>
            </a:r>
            <a:r>
              <a:rPr lang="en-US" sz="1400" dirty="0">
                <a:solidFill>
                  <a:srgbClr val="041A44"/>
                </a:solidFill>
              </a:rPr>
              <a:t>(r = 0,456</a:t>
            </a:r>
            <a:r>
              <a:rPr lang="en-US" sz="1400" dirty="0" smtClean="0">
                <a:solidFill>
                  <a:srgbClr val="041A44"/>
                </a:solidFill>
              </a:rPr>
              <a:t>)</a:t>
            </a:r>
            <a:endParaRPr lang="fr-FR" sz="1400" dirty="0">
              <a:solidFill>
                <a:srgbClr val="041A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2239" y="1764407"/>
            <a:ext cx="8136906" cy="45118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Managerial Dynamic Capabilities?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2238" y="4429507"/>
            <a:ext cx="8136907" cy="9353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Results </a:t>
            </a:r>
            <a:r>
              <a:rPr lang="en-US" sz="1400" dirty="0">
                <a:solidFill>
                  <a:srgbClr val="041A44"/>
                </a:solidFill>
              </a:rPr>
              <a:t>show the importance of dynamic managerial capabilities (cf. </a:t>
            </a:r>
            <a:r>
              <a:rPr lang="en-US" sz="1400" dirty="0" err="1">
                <a:solidFill>
                  <a:srgbClr val="041A44"/>
                </a:solidFill>
              </a:rPr>
              <a:t>Helfat</a:t>
            </a:r>
            <a:r>
              <a:rPr lang="en-US" sz="1400" dirty="0">
                <a:solidFill>
                  <a:srgbClr val="041A44"/>
                </a:solidFill>
              </a:rPr>
              <a:t> &amp; Martin, 2014</a:t>
            </a:r>
            <a:r>
              <a:rPr lang="en-US" sz="1400" dirty="0" smtClean="0">
                <a:solidFill>
                  <a:srgbClr val="041A44"/>
                </a:solidFill>
              </a:rPr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Examples of future Research: Managerial intentionality (i.e. the ability </a:t>
            </a:r>
            <a:r>
              <a:rPr lang="en-US" sz="1400" dirty="0">
                <a:solidFill>
                  <a:srgbClr val="041A44"/>
                </a:solidFill>
              </a:rPr>
              <a:t>to and intention to influence the evolutionary path of the </a:t>
            </a:r>
            <a:r>
              <a:rPr lang="en-US" sz="1400" dirty="0" smtClean="0">
                <a:solidFill>
                  <a:srgbClr val="041A44"/>
                </a:solidFill>
              </a:rPr>
              <a:t>firm) instead of focusing too much on prior experiences</a:t>
            </a:r>
            <a:endParaRPr lang="en-US" sz="1400" i="1" dirty="0" smtClean="0">
              <a:solidFill>
                <a:srgbClr val="041A44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 rot="10800000">
            <a:off x="1242239" y="4231073"/>
            <a:ext cx="8202230" cy="17999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62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Q&amp;A </a:t>
            </a:r>
            <a:r>
              <a:rPr lang="nl-NL" dirty="0" err="1" smtClean="0"/>
              <a:t>and</a:t>
            </a:r>
            <a:r>
              <a:rPr lang="nl-NL" dirty="0" smtClean="0"/>
              <a:t> DISCUSSION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Theoretical contribution: determinism versus voluntarism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What are your key take-</a:t>
            </a:r>
            <a:r>
              <a:rPr lang="en-US" dirty="0" err="1" smtClean="0"/>
              <a:t>aways</a:t>
            </a:r>
            <a:r>
              <a:rPr lang="en-US" dirty="0" smtClean="0"/>
              <a:t>? / What do you think about the contributions?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What are the shortcomings of this paper?</a:t>
            </a:r>
            <a:endParaRPr lang="nl-NL" dirty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What (meta-)questions would you be interested in to further explore?</a:t>
            </a:r>
            <a:endParaRPr lang="nl-NL" dirty="0"/>
          </a:p>
          <a:p>
            <a:pPr marL="864371" lvl="1" indent="-342877">
              <a:buFont typeface="+mj-lt"/>
              <a:buAutoNum type="arabicPeriod"/>
            </a:pPr>
            <a:endParaRPr lang="nl-NL" dirty="0" smtClean="0"/>
          </a:p>
          <a:p>
            <a:pPr marL="864371" lvl="1" indent="-342877">
              <a:buFont typeface="+mj-lt"/>
              <a:buAutoNum type="arabicPeriod"/>
            </a:pPr>
            <a:endParaRPr lang="nl-NL" dirty="0"/>
          </a:p>
          <a:p>
            <a:pPr marL="864371" lvl="1" indent="-342877">
              <a:buFont typeface="+mj-lt"/>
              <a:buAutoNum type="arabicPeriod"/>
            </a:pPr>
            <a:endParaRPr lang="nl-NL" dirty="0" smtClean="0"/>
          </a:p>
        </p:txBody>
      </p:sp>
      <p:pic>
        <p:nvPicPr>
          <p:cNvPr id="4" name="Picture 3" descr="crim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8" t="10805" r="6723" b="4921"/>
          <a:stretch/>
        </p:blipFill>
        <p:spPr>
          <a:xfrm>
            <a:off x="4050556" y="4644727"/>
            <a:ext cx="2593256" cy="17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73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nl-NL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243686" y="5499854"/>
            <a:ext cx="8202230" cy="17999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43685" y="5716418"/>
            <a:ext cx="8202232" cy="4404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Main Research</a:t>
            </a:r>
            <a:r>
              <a:rPr lang="en-US" sz="1400" dirty="0" smtClean="0">
                <a:solidFill>
                  <a:srgbClr val="041A44"/>
                </a:solidFill>
              </a:rPr>
              <a:t> </a:t>
            </a:r>
            <a:r>
              <a:rPr lang="en-US" sz="1400" b="1" dirty="0" smtClean="0">
                <a:solidFill>
                  <a:srgbClr val="041A44"/>
                </a:solidFill>
              </a:rPr>
              <a:t>question</a:t>
            </a:r>
            <a:r>
              <a:rPr lang="en-US" sz="1400" dirty="0" smtClean="0">
                <a:solidFill>
                  <a:srgbClr val="041A44"/>
                </a:solidFill>
              </a:rPr>
              <a:t>: “What type of antecedents enhance absorptive capacity most?</a:t>
            </a:r>
            <a:endParaRPr lang="en-US" sz="1400" i="1" dirty="0" smtClean="0">
              <a:solidFill>
                <a:srgbClr val="041A4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920" y="2215588"/>
            <a:ext cx="3946982" cy="32397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0275D"/>
                </a:solidFill>
              </a:rPr>
              <a:t>AC has been treated  as a black box!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0275D"/>
                </a:solidFill>
              </a:rPr>
              <a:t>Used as a dependent variable, using R&amp;D expenditures as a proxy. However, absorptive </a:t>
            </a:r>
            <a:r>
              <a:rPr lang="en-US" sz="1400" dirty="0">
                <a:solidFill>
                  <a:srgbClr val="00275D"/>
                </a:solidFill>
              </a:rPr>
              <a:t>capacity </a:t>
            </a:r>
            <a:r>
              <a:rPr lang="en-US" sz="1400" dirty="0" smtClean="0">
                <a:solidFill>
                  <a:srgbClr val="00275D"/>
                </a:solidFill>
              </a:rPr>
              <a:t>is actually </a:t>
            </a:r>
            <a:r>
              <a:rPr lang="en-US" sz="1400" dirty="0">
                <a:solidFill>
                  <a:srgbClr val="00275D"/>
                </a:solidFill>
              </a:rPr>
              <a:t>a multi-dimensional and multi-level construct (Lane et al., 2006)</a:t>
            </a:r>
            <a:r>
              <a:rPr lang="en-US" sz="1400" dirty="0" smtClean="0">
                <a:solidFill>
                  <a:srgbClr val="00275D"/>
                </a:solidFill>
              </a:rPr>
              <a:t>.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0275D"/>
                </a:solidFill>
              </a:rPr>
              <a:t>No understanding about the micro-foundations regarding individual organizational characters </a:t>
            </a:r>
            <a:r>
              <a:rPr lang="fr-FR" sz="1400" dirty="0" smtClean="0">
                <a:solidFill>
                  <a:srgbClr val="00275D"/>
                </a:solidFill>
              </a:rPr>
              <a:t>(</a:t>
            </a:r>
            <a:r>
              <a:rPr lang="fr-FR" sz="1400" dirty="0" err="1">
                <a:solidFill>
                  <a:srgbClr val="00275D"/>
                </a:solidFill>
              </a:rPr>
              <a:t>Felin</a:t>
            </a:r>
            <a:r>
              <a:rPr lang="fr-FR" sz="1400" dirty="0">
                <a:solidFill>
                  <a:srgbClr val="00275D"/>
                </a:solidFill>
              </a:rPr>
              <a:t> et al., </a:t>
            </a:r>
            <a:r>
              <a:rPr lang="fr-FR" sz="1400" dirty="0" smtClean="0">
                <a:solidFill>
                  <a:srgbClr val="00275D"/>
                </a:solidFill>
              </a:rPr>
              <a:t>2012</a:t>
            </a:r>
            <a:r>
              <a:rPr lang="fr-FR" sz="1400" dirty="0" smtClean="0">
                <a:solidFill>
                  <a:srgbClr val="041A44"/>
                </a:solidFill>
              </a:rPr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The </a:t>
            </a:r>
            <a:r>
              <a:rPr lang="en-US" sz="1400" dirty="0">
                <a:solidFill>
                  <a:srgbClr val="041A44"/>
                </a:solidFill>
              </a:rPr>
              <a:t>scholarly understanding will be specifically increased if this is analyzed through </a:t>
            </a:r>
            <a:r>
              <a:rPr lang="en-US" sz="1400" dirty="0" smtClean="0">
                <a:solidFill>
                  <a:srgbClr val="041A44"/>
                </a:solidFill>
              </a:rPr>
              <a:t>the micro</a:t>
            </a:r>
            <a:r>
              <a:rPr lang="en-US" sz="1400" dirty="0">
                <a:solidFill>
                  <a:srgbClr val="041A44"/>
                </a:solidFill>
              </a:rPr>
              <a:t>-foundations lens (</a:t>
            </a:r>
            <a:r>
              <a:rPr lang="en-US" sz="1400" dirty="0" err="1">
                <a:solidFill>
                  <a:srgbClr val="041A44"/>
                </a:solidFill>
              </a:rPr>
              <a:t>Volberda</a:t>
            </a:r>
            <a:r>
              <a:rPr lang="en-US" sz="1400" dirty="0">
                <a:solidFill>
                  <a:srgbClr val="041A44"/>
                </a:solidFill>
              </a:rPr>
              <a:t> et al., 2010)</a:t>
            </a:r>
            <a:r>
              <a:rPr lang="en-US" sz="1400" dirty="0" smtClean="0">
                <a:solidFill>
                  <a:srgbClr val="041A44"/>
                </a:solidFill>
              </a:rPr>
              <a:t>.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No quantitative utilization </a:t>
            </a:r>
            <a:r>
              <a:rPr lang="en-US" sz="1400" dirty="0">
                <a:solidFill>
                  <a:srgbClr val="041A44"/>
                </a:solidFill>
              </a:rPr>
              <a:t>of the accumulated extant research</a:t>
            </a:r>
            <a:endParaRPr lang="fr-FR" sz="1400" dirty="0" smtClean="0">
              <a:solidFill>
                <a:srgbClr val="041A4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920" y="1764408"/>
            <a:ext cx="3946982" cy="45118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GAP in Literature</a:t>
            </a:r>
          </a:p>
        </p:txBody>
      </p:sp>
      <p:sp>
        <p:nvSpPr>
          <p:cNvPr id="11" name="Lightning Bolt 10"/>
          <p:cNvSpPr/>
          <p:nvPr/>
        </p:nvSpPr>
        <p:spPr>
          <a:xfrm>
            <a:off x="5634732" y="1802690"/>
            <a:ext cx="255410" cy="412898"/>
          </a:xfrm>
          <a:prstGeom prst="lightningBolt">
            <a:avLst/>
          </a:prstGeom>
          <a:solidFill>
            <a:srgbClr val="041A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42242" y="2215588"/>
            <a:ext cx="3960441" cy="32397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Utilize and absorb ext. information (Adler, 1965; Cohen &amp;</a:t>
            </a:r>
            <a:r>
              <a:rPr lang="en-US" sz="1400" dirty="0" err="1" smtClean="0">
                <a:solidFill>
                  <a:srgbClr val="041A44"/>
                </a:solidFill>
              </a:rPr>
              <a:t>Levinthal</a:t>
            </a:r>
            <a:r>
              <a:rPr lang="en-US" sz="1400" dirty="0" smtClean="0">
                <a:solidFill>
                  <a:srgbClr val="041A44"/>
                </a:solidFill>
              </a:rPr>
              <a:t>, 1990)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err="1" smtClean="0">
                <a:solidFill>
                  <a:srgbClr val="041A44"/>
                </a:solidFill>
              </a:rPr>
              <a:t>Reconceptualizations</a:t>
            </a:r>
            <a:r>
              <a:rPr lang="en-US" sz="1400" dirty="0" smtClean="0">
                <a:solidFill>
                  <a:srgbClr val="041A44"/>
                </a:solidFill>
              </a:rPr>
              <a:t>: relative AC (Lane &amp; </a:t>
            </a:r>
            <a:r>
              <a:rPr lang="en-US" sz="1400" dirty="0" err="1" smtClean="0">
                <a:solidFill>
                  <a:srgbClr val="041A44"/>
                </a:solidFill>
              </a:rPr>
              <a:t>Lubatkin</a:t>
            </a:r>
            <a:r>
              <a:rPr lang="en-US" sz="1400" dirty="0" smtClean="0">
                <a:solidFill>
                  <a:srgbClr val="041A44"/>
                </a:solidFill>
              </a:rPr>
              <a:t>, 1996; Zahra &amp; George, 2002; Todorova &amp; </a:t>
            </a:r>
            <a:r>
              <a:rPr lang="en-US" sz="1400" dirty="0" err="1" smtClean="0">
                <a:solidFill>
                  <a:srgbClr val="041A44"/>
                </a:solidFill>
              </a:rPr>
              <a:t>Durisin</a:t>
            </a:r>
            <a:r>
              <a:rPr lang="en-US" sz="1400" dirty="0" smtClean="0">
                <a:solidFill>
                  <a:srgbClr val="041A44"/>
                </a:solidFill>
              </a:rPr>
              <a:t>, 2007);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Driver of innovation (Tsai, 2001); competitive </a:t>
            </a:r>
            <a:r>
              <a:rPr lang="en-US" sz="1400" dirty="0">
                <a:solidFill>
                  <a:srgbClr val="041A44"/>
                </a:solidFill>
              </a:rPr>
              <a:t>advantage (</a:t>
            </a:r>
            <a:r>
              <a:rPr lang="en-US" sz="1400" dirty="0" err="1">
                <a:solidFill>
                  <a:srgbClr val="041A44"/>
                </a:solidFill>
              </a:rPr>
              <a:t>Fosfuri</a:t>
            </a:r>
            <a:r>
              <a:rPr lang="en-US" sz="1400" dirty="0">
                <a:solidFill>
                  <a:srgbClr val="041A44"/>
                </a:solidFill>
              </a:rPr>
              <a:t> &amp; </a:t>
            </a:r>
            <a:r>
              <a:rPr lang="en-US" sz="1400" dirty="0" err="1">
                <a:solidFill>
                  <a:srgbClr val="041A44"/>
                </a:solidFill>
              </a:rPr>
              <a:t>Tribó</a:t>
            </a:r>
            <a:r>
              <a:rPr lang="en-US" sz="1400" dirty="0">
                <a:solidFill>
                  <a:srgbClr val="041A44"/>
                </a:solidFill>
              </a:rPr>
              <a:t>, </a:t>
            </a:r>
            <a:r>
              <a:rPr lang="en-US" sz="1400" dirty="0" smtClean="0">
                <a:solidFill>
                  <a:srgbClr val="041A44"/>
                </a:solidFill>
              </a:rPr>
              <a:t>2008); aspiration levels (Cohen &amp; </a:t>
            </a:r>
            <a:r>
              <a:rPr lang="en-US" sz="1400" dirty="0" err="1" smtClean="0">
                <a:solidFill>
                  <a:srgbClr val="041A44"/>
                </a:solidFill>
              </a:rPr>
              <a:t>Levinthal</a:t>
            </a:r>
            <a:r>
              <a:rPr lang="en-US" sz="1400" dirty="0" smtClean="0">
                <a:solidFill>
                  <a:srgbClr val="041A44"/>
                </a:solidFill>
              </a:rPr>
              <a:t>, 1990); firm performance (Tsai, 2001)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Importance antecedents is prior experiences &amp; related knowledge(C&amp;L; </a:t>
            </a:r>
            <a:r>
              <a:rPr lang="en-US" sz="1400" dirty="0" err="1" smtClean="0">
                <a:solidFill>
                  <a:srgbClr val="041A44"/>
                </a:solidFill>
              </a:rPr>
              <a:t>Argote</a:t>
            </a:r>
            <a:r>
              <a:rPr lang="en-US" sz="1400" dirty="0" smtClean="0">
                <a:solidFill>
                  <a:srgbClr val="041A44"/>
                </a:solidFill>
              </a:rPr>
              <a:t> et al., </a:t>
            </a:r>
            <a:r>
              <a:rPr lang="en-US" sz="1400" dirty="0">
                <a:solidFill>
                  <a:srgbClr val="041A44"/>
                </a:solidFill>
              </a:rPr>
              <a:t>2003</a:t>
            </a:r>
            <a:r>
              <a:rPr lang="en-US" sz="1400" dirty="0" smtClean="0">
                <a:solidFill>
                  <a:srgbClr val="041A44"/>
                </a:solidFill>
              </a:rPr>
              <a:t>; </a:t>
            </a:r>
            <a:r>
              <a:rPr lang="en-US" sz="1400" dirty="0">
                <a:solidFill>
                  <a:srgbClr val="041A44"/>
                </a:solidFill>
              </a:rPr>
              <a:t>Van den </a:t>
            </a:r>
            <a:r>
              <a:rPr lang="en-US" sz="1400" dirty="0" smtClean="0">
                <a:solidFill>
                  <a:srgbClr val="041A44"/>
                </a:solidFill>
              </a:rPr>
              <a:t>Bosch </a:t>
            </a:r>
            <a:r>
              <a:rPr lang="en-US" sz="1400" dirty="0">
                <a:solidFill>
                  <a:srgbClr val="041A44"/>
                </a:solidFill>
              </a:rPr>
              <a:t>et al</a:t>
            </a:r>
            <a:r>
              <a:rPr lang="en-US" sz="1400" dirty="0" smtClean="0">
                <a:solidFill>
                  <a:srgbClr val="041A44"/>
                </a:solidFill>
              </a:rPr>
              <a:t>. 1999)</a:t>
            </a:r>
            <a:endParaRPr lang="en-US" sz="1400" dirty="0">
              <a:solidFill>
                <a:srgbClr val="041A4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2239" y="1764407"/>
            <a:ext cx="3960441" cy="45118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Literature on </a:t>
            </a:r>
            <a:r>
              <a:rPr lang="en-US" sz="1400" b="1" dirty="0">
                <a:solidFill>
                  <a:srgbClr val="041A44"/>
                </a:solidFill>
              </a:rPr>
              <a:t>A</a:t>
            </a:r>
            <a:r>
              <a:rPr lang="en-US" sz="1400" b="1" dirty="0" smtClean="0">
                <a:solidFill>
                  <a:srgbClr val="041A44"/>
                </a:solidFill>
              </a:rPr>
              <a:t>bsorptive Capacity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3778801" y="3835087"/>
            <a:ext cx="3132000" cy="10945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1948338" y="2196455"/>
            <a:ext cx="6724715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AC is cumulative </a:t>
            </a:r>
            <a:r>
              <a:rPr lang="en-US" sz="1400" dirty="0">
                <a:solidFill>
                  <a:srgbClr val="041A44"/>
                </a:solidFill>
              </a:rPr>
              <a:t>(Cohen &amp; </a:t>
            </a:r>
            <a:r>
              <a:rPr lang="en-US" sz="1400" dirty="0" err="1">
                <a:solidFill>
                  <a:srgbClr val="041A44"/>
                </a:solidFill>
              </a:rPr>
              <a:t>Levinthal</a:t>
            </a:r>
            <a:r>
              <a:rPr lang="en-US" sz="1400" dirty="0">
                <a:solidFill>
                  <a:srgbClr val="041A44"/>
                </a:solidFill>
              </a:rPr>
              <a:t>, </a:t>
            </a:r>
            <a:r>
              <a:rPr lang="en-US" sz="1400" dirty="0" smtClean="0">
                <a:solidFill>
                  <a:srgbClr val="041A44"/>
                </a:solidFill>
              </a:rPr>
              <a:t>1990): e.g. production experience to reorganize or automatize processes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1400" dirty="0">
                <a:solidFill>
                  <a:srgbClr val="041A44"/>
                </a:solidFill>
              </a:rPr>
              <a:t>Memory development:  accumulated prior knowledge enhances </a:t>
            </a:r>
            <a:r>
              <a:rPr lang="en-US" sz="1400" dirty="0" smtClean="0">
                <a:solidFill>
                  <a:srgbClr val="041A44"/>
                </a:solidFill>
              </a:rPr>
              <a:t>learning (Cohen &amp; </a:t>
            </a:r>
            <a:r>
              <a:rPr lang="en-US" sz="1400" dirty="0" err="1" smtClean="0">
                <a:solidFill>
                  <a:srgbClr val="041A44"/>
                </a:solidFill>
              </a:rPr>
              <a:t>Levinthal</a:t>
            </a:r>
            <a:r>
              <a:rPr lang="en-US" sz="1400" dirty="0" smtClean="0">
                <a:solidFill>
                  <a:srgbClr val="041A44"/>
                </a:solidFill>
              </a:rPr>
              <a:t>, 1990)</a:t>
            </a:r>
            <a:endParaRPr lang="en-US" sz="1400" dirty="0">
              <a:solidFill>
                <a:srgbClr val="041A44"/>
              </a:solidFill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1400" dirty="0" smtClean="0">
                <a:solidFill>
                  <a:srgbClr val="041A44"/>
                </a:solidFill>
              </a:rPr>
              <a:t>AC history- </a:t>
            </a:r>
            <a:r>
              <a:rPr lang="en-US" sz="1400" dirty="0">
                <a:solidFill>
                  <a:srgbClr val="041A44"/>
                </a:solidFill>
              </a:rPr>
              <a:t>or path- </a:t>
            </a:r>
            <a:r>
              <a:rPr lang="en-US" sz="1400" dirty="0" smtClean="0">
                <a:solidFill>
                  <a:srgbClr val="041A44"/>
                </a:solidFill>
              </a:rPr>
              <a:t>dependent; the lack of </a:t>
            </a:r>
            <a:r>
              <a:rPr lang="en-US" sz="1400" dirty="0">
                <a:solidFill>
                  <a:srgbClr val="041A44"/>
                </a:solidFill>
              </a:rPr>
              <a:t>investment in </a:t>
            </a:r>
            <a:r>
              <a:rPr lang="en-US" sz="1400" dirty="0" smtClean="0">
                <a:solidFill>
                  <a:srgbClr val="041A44"/>
                </a:solidFill>
              </a:rPr>
              <a:t>a specific area </a:t>
            </a:r>
            <a:r>
              <a:rPr lang="en-US" sz="1400" dirty="0">
                <a:solidFill>
                  <a:srgbClr val="041A44"/>
                </a:solidFill>
              </a:rPr>
              <a:t>of expertise early on may foreclose the future development of a technical capability in that area</a:t>
            </a:r>
            <a:r>
              <a:rPr lang="en-US" sz="1400" dirty="0" smtClean="0">
                <a:solidFill>
                  <a:srgbClr val="041A44"/>
                </a:solidFill>
              </a:rPr>
              <a:t>. (Cohen &amp; </a:t>
            </a:r>
            <a:r>
              <a:rPr lang="en-US" sz="1400" dirty="0" err="1" smtClean="0">
                <a:solidFill>
                  <a:srgbClr val="041A44"/>
                </a:solidFill>
              </a:rPr>
              <a:t>Levinthal</a:t>
            </a:r>
            <a:r>
              <a:rPr lang="en-US" sz="1400" dirty="0" smtClean="0">
                <a:solidFill>
                  <a:srgbClr val="041A44"/>
                </a:solidFill>
              </a:rPr>
              <a:t>, 1990 pp. 128); natural trajectory (Nelson &amp; Winter, 1982)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8335" y="1764407"/>
            <a:ext cx="6724715" cy="45118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The premise of cumulative absorptive capacity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444" y="7746723"/>
            <a:ext cx="3486150" cy="33432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955449" y="4213219"/>
            <a:ext cx="6778705" cy="4404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This seems all quite deterministic…</a:t>
            </a:r>
          </a:p>
          <a:p>
            <a:pPr algn="ctr"/>
            <a:r>
              <a:rPr lang="en-US" sz="1400" i="1" dirty="0" smtClean="0">
                <a:solidFill>
                  <a:srgbClr val="041A44"/>
                </a:solidFill>
              </a:rPr>
              <a:t>Is there still a role for management?</a:t>
            </a:r>
          </a:p>
        </p:txBody>
      </p:sp>
      <p:sp>
        <p:nvSpPr>
          <p:cNvPr id="17" name="Isosceles Triangle 16"/>
          <p:cNvSpPr/>
          <p:nvPr/>
        </p:nvSpPr>
        <p:spPr>
          <a:xfrm rot="10800000">
            <a:off x="1955450" y="3996655"/>
            <a:ext cx="6778703" cy="17999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31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TAXONOMY OF the ANTECEDENTS</a:t>
            </a:r>
            <a:endParaRPr lang="nl-NL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3928983" y="4748072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4671365" y="4748072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5390888" y="4748071"/>
            <a:ext cx="762412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1563782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2336145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0800000">
            <a:off x="3056225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0800000">
            <a:off x="6316856" y="4748072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7109527" y="4748072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8117081" y="4748071"/>
            <a:ext cx="850710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1574288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2346651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066731" y="4751256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6282778" y="4748071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7075449" y="4748071"/>
            <a:ext cx="687273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0800000">
            <a:off x="8083003" y="4748070"/>
            <a:ext cx="850710" cy="10160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74892" y="3495105"/>
            <a:ext cx="0" cy="262236"/>
          </a:xfrm>
          <a:prstGeom prst="straightConnector1">
            <a:avLst/>
          </a:prstGeom>
          <a:ln w="19050" cmpd="sng">
            <a:solidFill>
              <a:srgbClr val="041A44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77030" y="3333451"/>
            <a:ext cx="9630" cy="390920"/>
          </a:xfrm>
          <a:prstGeom prst="straightConnector1">
            <a:avLst/>
          </a:prstGeom>
          <a:ln w="19050" cmpd="sng">
            <a:solidFill>
              <a:srgbClr val="041A44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394372" y="3483184"/>
            <a:ext cx="8422" cy="241187"/>
          </a:xfrm>
          <a:prstGeom prst="straightConnector1">
            <a:avLst/>
          </a:prstGeom>
          <a:ln w="19050" cmpd="sng">
            <a:solidFill>
              <a:srgbClr val="041A44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94372" y="3495105"/>
            <a:ext cx="6048672" cy="2"/>
          </a:xfrm>
          <a:prstGeom prst="line">
            <a:avLst/>
          </a:prstGeom>
          <a:ln w="19050" cmpd="sng">
            <a:solidFill>
              <a:srgbClr val="041A4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3474492" y="2964741"/>
            <a:ext cx="3081563" cy="37287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41A44"/>
                </a:solidFill>
              </a:rPr>
              <a:t>Antecedents of Absorptive Capacity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44458" y="3724371"/>
            <a:ext cx="2133704" cy="321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41A44"/>
                </a:solidFill>
              </a:rPr>
              <a:t>Inter-Organizational Antecedents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16910" y="3727555"/>
            <a:ext cx="2231402" cy="321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41A44"/>
                </a:solidFill>
              </a:rPr>
              <a:t>Managerial Antecedents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02827" y="3735351"/>
            <a:ext cx="1493973" cy="321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41A44"/>
                </a:solidFill>
              </a:rPr>
              <a:t>Intra-Organizational Antecedents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38933" y="4178954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Structural Dim.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70808" y="4172796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Relational Dim.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00838" y="4172797"/>
            <a:ext cx="762412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Cognitive Dim.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84238" y="4182138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41A44"/>
                </a:solidFill>
              </a:rPr>
              <a:t>Mng</a:t>
            </a:r>
            <a:r>
              <a:rPr lang="en-US" sz="1050" dirty="0" smtClean="0">
                <a:solidFill>
                  <a:srgbClr val="041A44"/>
                </a:solidFill>
              </a:rPr>
              <a:t>. Human Capital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46094" y="4175980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41A44"/>
                </a:solidFill>
              </a:rPr>
              <a:t>Mng</a:t>
            </a:r>
            <a:r>
              <a:rPr lang="en-US" sz="1050" dirty="0" smtClean="0">
                <a:solidFill>
                  <a:srgbClr val="041A44"/>
                </a:solidFill>
              </a:rPr>
              <a:t>. Social Capital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76680" y="4175981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41A44"/>
                </a:solidFill>
              </a:rPr>
              <a:t>Mng</a:t>
            </a:r>
            <a:r>
              <a:rPr lang="en-US" sz="1050" dirty="0" smtClean="0">
                <a:solidFill>
                  <a:srgbClr val="041A44"/>
                </a:solidFill>
              </a:rPr>
              <a:t>. Cognition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92728" y="4178953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Firm structure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74892" y="4172795"/>
            <a:ext cx="687273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ICT and R&amp;D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092953" y="4172796"/>
            <a:ext cx="854147" cy="5318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Prior Related knowledge</a:t>
            </a:r>
            <a:endParaRPr lang="en-US" sz="1050" dirty="0">
              <a:solidFill>
                <a:srgbClr val="041A44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38741" y="4907622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Network ties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Density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Hierarchy</a:t>
            </a:r>
          </a:p>
          <a:p>
            <a:endParaRPr lang="en-US" sz="1000" i="1" dirty="0" smtClean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81121" y="4907622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Respect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Friendship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Trust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Norms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400645" y="4907622"/>
            <a:ext cx="793205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Language;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Narratives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Culture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Codes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596030" y="4904520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Values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Education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Interest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Personality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368391" y="4904520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Social network ties, network characteristics, relationships</a:t>
            </a:r>
            <a:endParaRPr lang="en-US" sz="1000" i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88471" y="4904520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Beliefs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Emotions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Regime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Mental activities</a:t>
            </a:r>
            <a:endParaRPr lang="en-US" sz="1000" i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296166" y="4893066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Org. form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Centralization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Job rotation</a:t>
            </a:r>
            <a:endParaRPr lang="en-US" sz="1000" i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85755" y="4893066"/>
            <a:ext cx="687273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IT usage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Integrated tech.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Communication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096390" y="4893066"/>
            <a:ext cx="850710" cy="139328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tIns="0" bIns="0" rtlCol="0" anchor="ctr" anchorCtr="0">
            <a:noAutofit/>
          </a:bodyPr>
          <a:lstStyle/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Prior related knowledge;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R&amp;D Stock</a:t>
            </a:r>
          </a:p>
          <a:p>
            <a:r>
              <a:rPr lang="en-US" sz="1000" i="1" dirty="0" smtClean="0">
                <a:solidFill>
                  <a:prstClr val="black"/>
                </a:solidFill>
                <a:cs typeface="Calibri"/>
              </a:rPr>
              <a:t>R&amp;D Com-</a:t>
            </a:r>
            <a:r>
              <a:rPr lang="en-US" sz="1000" i="1" dirty="0" err="1" smtClean="0">
                <a:solidFill>
                  <a:prstClr val="black"/>
                </a:solidFill>
                <a:cs typeface="Calibri"/>
              </a:rPr>
              <a:t>muniites</a:t>
            </a:r>
            <a:endParaRPr lang="en-US" sz="1000" i="1" dirty="0" smtClean="0">
              <a:solidFill>
                <a:prstClr val="black"/>
              </a:solidFill>
              <a:cs typeface="Calibri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9922" y="4901336"/>
            <a:ext cx="647131" cy="139328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 smtClean="0">
                <a:solidFill>
                  <a:srgbClr val="041A44"/>
                </a:solidFill>
              </a:rPr>
              <a:t>Examples of mechanisms</a:t>
            </a:r>
            <a:endParaRPr lang="en-US" sz="1200" b="1" dirty="0">
              <a:solidFill>
                <a:srgbClr val="041A44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rot="5400000">
            <a:off x="896088" y="3542085"/>
            <a:ext cx="321417" cy="68599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>
                <a:solidFill>
                  <a:srgbClr val="041A44"/>
                </a:solidFill>
              </a:rPr>
              <a:t>Type</a:t>
            </a:r>
          </a:p>
        </p:txBody>
      </p:sp>
      <p:sp>
        <p:nvSpPr>
          <p:cNvPr id="62" name="Rectangle 61"/>
          <p:cNvSpPr/>
          <p:nvPr/>
        </p:nvSpPr>
        <p:spPr>
          <a:xfrm rot="5400000">
            <a:off x="790991" y="4095201"/>
            <a:ext cx="532968" cy="68599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>
                <a:solidFill>
                  <a:srgbClr val="041A44"/>
                </a:solidFill>
              </a:rPr>
              <a:t>Sub-Type</a:t>
            </a:r>
          </a:p>
        </p:txBody>
      </p:sp>
      <p:sp>
        <p:nvSpPr>
          <p:cNvPr id="67" name="Isosceles Triangle 66"/>
          <p:cNvSpPr/>
          <p:nvPr/>
        </p:nvSpPr>
        <p:spPr>
          <a:xfrm rot="10800000">
            <a:off x="4010413" y="4074192"/>
            <a:ext cx="2028547" cy="7985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 rot="10800000">
            <a:off x="1544057" y="4077377"/>
            <a:ext cx="2231402" cy="7985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 rot="10800000">
            <a:off x="6270895" y="4074192"/>
            <a:ext cx="1524077" cy="7985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1846239" y="1494615"/>
            <a:ext cx="8358246" cy="1482467"/>
          </a:xfrm>
        </p:spPr>
        <p:txBody>
          <a:bodyPr/>
          <a:lstStyle/>
          <a:p>
            <a:r>
              <a:rPr lang="en-GB" altLang="nl-NL" dirty="0" smtClean="0">
                <a:latin typeface="Arial" charset="0"/>
                <a:cs typeface="Arial" charset="0"/>
              </a:rPr>
              <a:t>The antecedents of AC can be grouped into inter-organizational, managerial and intra-organizational antecedents (Volberda et al., 2010)</a:t>
            </a:r>
          </a:p>
          <a:p>
            <a:endParaRPr lang="en-GB" altLang="nl-NL" dirty="0">
              <a:latin typeface="Arial" charset="0"/>
              <a:cs typeface="Arial" charset="0"/>
            </a:endParaRPr>
          </a:p>
          <a:p>
            <a:r>
              <a:rPr lang="en-GB" altLang="nl-NL" dirty="0" smtClean="0">
                <a:latin typeface="Arial" charset="0"/>
                <a:cs typeface="Arial" charset="0"/>
              </a:rPr>
              <a:t>In this study, we expand the taxonomy</a:t>
            </a:r>
            <a:endParaRPr lang="en-GB" altLang="nl-NL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nl-NL" dirty="0"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709918" y="5868863"/>
            <a:ext cx="2953597" cy="2399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nl-NL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443044" y="3498897"/>
            <a:ext cx="0" cy="262236"/>
          </a:xfrm>
          <a:prstGeom prst="straightConnector1">
            <a:avLst/>
          </a:prstGeom>
          <a:ln w="19050" cmpd="sng">
            <a:solidFill>
              <a:srgbClr val="041A44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Isosceles Triangle 71"/>
          <p:cNvSpPr/>
          <p:nvPr/>
        </p:nvSpPr>
        <p:spPr>
          <a:xfrm rot="10800000">
            <a:off x="8103973" y="4068663"/>
            <a:ext cx="893920" cy="7985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083004" y="3738404"/>
            <a:ext cx="864096" cy="3302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41A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41A44"/>
                </a:solidFill>
              </a:rPr>
              <a:t>Prior </a:t>
            </a:r>
            <a:endParaRPr lang="en-US" sz="1050" dirty="0">
              <a:solidFill>
                <a:srgbClr val="041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16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238" y="1494615"/>
            <a:ext cx="8613030" cy="5000660"/>
          </a:xfrm>
        </p:spPr>
        <p:txBody>
          <a:bodyPr/>
          <a:lstStyle/>
          <a:p>
            <a:r>
              <a:rPr lang="en-US" dirty="0"/>
              <a:t>Hypothesis 1: Inter-organizational antecedents will be positively related to </a:t>
            </a:r>
            <a:r>
              <a:rPr lang="en-US" dirty="0" smtClean="0"/>
              <a:t>AC</a:t>
            </a:r>
            <a:endParaRPr lang="en-US" dirty="0"/>
          </a:p>
          <a:p>
            <a:r>
              <a:rPr lang="en-US" dirty="0"/>
              <a:t>Hypothesis 2: Managerial antecedents will be positively related </a:t>
            </a:r>
            <a:r>
              <a:rPr lang="en-US" dirty="0" smtClean="0"/>
              <a:t>to AC. </a:t>
            </a:r>
            <a:endParaRPr lang="en-US" i="1" dirty="0"/>
          </a:p>
          <a:p>
            <a:r>
              <a:rPr lang="en-US" dirty="0"/>
              <a:t>Hypothesis 3: Intra-organizational antecedents will be positively related to </a:t>
            </a:r>
            <a:r>
              <a:rPr lang="en-US" dirty="0" smtClean="0"/>
              <a:t>AC</a:t>
            </a:r>
            <a:endParaRPr lang="en-US" dirty="0"/>
          </a:p>
          <a:p>
            <a:r>
              <a:rPr lang="en-US" dirty="0"/>
              <a:t>Hypothesis 4: </a:t>
            </a:r>
            <a:r>
              <a:rPr lang="en-US" dirty="0" smtClean="0"/>
              <a:t>Prior experiences </a:t>
            </a:r>
            <a:r>
              <a:rPr lang="en-US" dirty="0"/>
              <a:t>will be positively related to </a:t>
            </a:r>
            <a:r>
              <a:rPr lang="en-US" dirty="0" smtClean="0"/>
              <a:t>AC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74892" y="4428703"/>
            <a:ext cx="549447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6758529" y="4551927"/>
            <a:ext cx="1823740" cy="25391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/>
                <a:cs typeface="Times New Roman"/>
              </a:rPr>
              <a:t>Absorptive Capacity</a:t>
            </a:r>
            <a:endParaRPr lang="en-US" sz="1000" b="1" dirty="0">
              <a:latin typeface="Times New Roman"/>
              <a:cs typeface="Times New Roman"/>
            </a:endParaRPr>
          </a:p>
        </p:txBody>
      </p:sp>
      <p:cxnSp>
        <p:nvCxnSpPr>
          <p:cNvPr id="6" name="Elbow Connector 5"/>
          <p:cNvCxnSpPr>
            <a:endCxn id="5" idx="1"/>
          </p:cNvCxnSpPr>
          <p:nvPr/>
        </p:nvCxnSpPr>
        <p:spPr>
          <a:xfrm flipV="1">
            <a:off x="5400875" y="4678885"/>
            <a:ext cx="1357654" cy="62826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endCxn id="5" idx="1"/>
          </p:cNvCxnSpPr>
          <p:nvPr/>
        </p:nvCxnSpPr>
        <p:spPr>
          <a:xfrm>
            <a:off x="5390795" y="3487381"/>
            <a:ext cx="1367734" cy="1191504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443491" y="2978340"/>
            <a:ext cx="2933183" cy="3247205"/>
            <a:chOff x="1516155" y="2618301"/>
            <a:chExt cx="2933183" cy="3247205"/>
          </a:xfrm>
        </p:grpSpPr>
        <p:grpSp>
          <p:nvGrpSpPr>
            <p:cNvPr id="9" name="Group 8"/>
            <p:cNvGrpSpPr/>
            <p:nvPr/>
          </p:nvGrpSpPr>
          <p:grpSpPr>
            <a:xfrm>
              <a:off x="1516155" y="2618301"/>
              <a:ext cx="2933183" cy="800219"/>
              <a:chOff x="218093" y="1533673"/>
              <a:chExt cx="2340000" cy="114461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18093" y="1533673"/>
                <a:ext cx="2340000" cy="35219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Times New Roman"/>
                    <a:cs typeface="Times New Roman"/>
                  </a:rPr>
                  <a:t>Managerial Antecedents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18093" y="1885863"/>
                <a:ext cx="2340000" cy="792429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Managerial </a:t>
                </a:r>
                <a:r>
                  <a:rPr lang="en-US" sz="1000" dirty="0" smtClean="0">
                    <a:latin typeface="Times New Roman"/>
                    <a:cs typeface="Times New Roman"/>
                  </a:rPr>
                  <a:t>Cognition</a:t>
                </a:r>
                <a:r>
                  <a:rPr lang="en-US" sz="1000" dirty="0">
                    <a:latin typeface="Times New Roman"/>
                    <a:cs typeface="Times New Roman"/>
                  </a:rPr>
                  <a:t>	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Managerial Social </a:t>
                </a:r>
                <a:r>
                  <a:rPr lang="en-US" sz="1000" dirty="0" smtClean="0">
                    <a:latin typeface="Times New Roman"/>
                    <a:cs typeface="Times New Roman"/>
                  </a:rPr>
                  <a:t>Capital	</a:t>
                </a:r>
                <a:endParaRPr lang="en-US" sz="1000" dirty="0">
                  <a:latin typeface="Times New Roman"/>
                  <a:cs typeface="Times New Roman"/>
                </a:endParaRPr>
              </a:p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Managerial </a:t>
                </a:r>
                <a:r>
                  <a:rPr lang="en-US" sz="1000" dirty="0" smtClean="0">
                    <a:latin typeface="Times New Roman"/>
                    <a:cs typeface="Times New Roman"/>
                  </a:rPr>
                  <a:t>Human Cap	</a:t>
                </a:r>
                <a:endParaRPr lang="en-US" sz="10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516155" y="3664688"/>
              <a:ext cx="2933183" cy="812015"/>
              <a:chOff x="218093" y="3322330"/>
              <a:chExt cx="2340000" cy="104344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18093" y="3322330"/>
                <a:ext cx="2340000" cy="3163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000" b="1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Inter-Organizational Antecedent</a:t>
                </a:r>
                <a:endParaRPr lang="en-US" sz="1000" b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8093" y="3653884"/>
                <a:ext cx="2340000" cy="711892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Structural Dimensions	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Cognitive Dimensions	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en-US" sz="1000" dirty="0">
                    <a:latin typeface="Times New Roman"/>
                    <a:cs typeface="Times New Roman"/>
                  </a:rPr>
                  <a:t>Relational dimensions	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516155" y="4572719"/>
              <a:ext cx="2933183" cy="654585"/>
              <a:chOff x="218093" y="4740529"/>
              <a:chExt cx="2340000" cy="84115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18093" y="4740529"/>
                <a:ext cx="2340000" cy="3163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Times New Roman"/>
                    <a:cs typeface="Times New Roman"/>
                  </a:rPr>
                  <a:t>Intra-Organizational Antecedents</a:t>
                </a:r>
                <a:endParaRPr lang="en-US" sz="1000" b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18093" y="5067533"/>
                <a:ext cx="2340000" cy="514147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/>
                  <a:buChar char="•"/>
                </a:pPr>
                <a:r>
                  <a:rPr lang="en-US" sz="1000" dirty="0" smtClean="0">
                    <a:latin typeface="Times New Roman"/>
                    <a:cs typeface="Times New Roman"/>
                  </a:rPr>
                  <a:t>Firm characteristics</a:t>
                </a:r>
              </a:p>
              <a:p>
                <a:pPr marL="171450" indent="-171450">
                  <a:buFont typeface="Arial"/>
                  <a:buChar char="•"/>
                </a:pPr>
                <a:r>
                  <a:rPr lang="en-US" sz="1000" dirty="0" smtClean="0">
                    <a:latin typeface="Times New Roman"/>
                    <a:cs typeface="Times New Roman"/>
                  </a:rPr>
                  <a:t>ICT and R&amp;D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516155" y="5364810"/>
              <a:ext cx="2933183" cy="500696"/>
              <a:chOff x="218093" y="4740529"/>
              <a:chExt cx="2340000" cy="64340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18093" y="4740529"/>
                <a:ext cx="2340000" cy="3163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>
                    <a:latin typeface="Times New Roman"/>
                    <a:cs typeface="Times New Roman"/>
                  </a:rPr>
                  <a:t>Prior Knowledge</a:t>
                </a:r>
                <a:endParaRPr lang="en-US" sz="1000" b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8093" y="5067533"/>
                <a:ext cx="2340000" cy="316397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/>
                  <a:buChar char="•"/>
                </a:pPr>
                <a:r>
                  <a:rPr lang="en-US" sz="1000" dirty="0" smtClean="0">
                    <a:latin typeface="Times New Roman"/>
                    <a:cs typeface="Times New Roman"/>
                  </a:rPr>
                  <a:t>Prior related knowledge</a:t>
                </a:r>
              </a:p>
            </p:txBody>
          </p:sp>
        </p:grpSp>
      </p:grpSp>
      <p:cxnSp>
        <p:nvCxnSpPr>
          <p:cNvPr id="21" name="Elbow Connector 20"/>
          <p:cNvCxnSpPr>
            <a:stCxn id="14" idx="3"/>
            <a:endCxn id="5" idx="1"/>
          </p:cNvCxnSpPr>
          <p:nvPr/>
        </p:nvCxnSpPr>
        <p:spPr>
          <a:xfrm flipV="1">
            <a:off x="5376674" y="4678885"/>
            <a:ext cx="1381855" cy="142355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5" idx="1"/>
          </p:cNvCxnSpPr>
          <p:nvPr/>
        </p:nvCxnSpPr>
        <p:spPr>
          <a:xfrm>
            <a:off x="5376674" y="4349749"/>
            <a:ext cx="1381855" cy="32913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39780" y="2956509"/>
            <a:ext cx="673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H1</a:t>
            </a:r>
            <a:endParaRPr lang="nl-NL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039779" y="4013278"/>
            <a:ext cx="673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H2</a:t>
            </a:r>
            <a:endParaRPr lang="nl-NL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039778" y="4925053"/>
            <a:ext cx="673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H3</a:t>
            </a:r>
            <a:endParaRPr lang="nl-NL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039777" y="5724846"/>
            <a:ext cx="673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H4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472853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and methods</a:t>
            </a:r>
            <a:endParaRPr lang="nl-NL" dirty="0"/>
          </a:p>
        </p:txBody>
      </p:sp>
      <p:sp>
        <p:nvSpPr>
          <p:cNvPr id="22" name="Rectangle 21"/>
          <p:cNvSpPr/>
          <p:nvPr/>
        </p:nvSpPr>
        <p:spPr>
          <a:xfrm>
            <a:off x="1901012" y="2003844"/>
            <a:ext cx="1309066" cy="11684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Data Collection</a:t>
            </a:r>
            <a:endParaRPr lang="en-US" sz="1400" b="1" dirty="0">
              <a:solidFill>
                <a:srgbClr val="041A44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 rot="10800000">
            <a:off x="1901881" y="3216302"/>
            <a:ext cx="7448191" cy="11176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10078" y="2003923"/>
            <a:ext cx="6105666" cy="1169256"/>
          </a:xfrm>
          <a:prstGeom prst="rec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tIns="0" bIns="0" rtlCol="0" anchor="ctr" anchorCtr="0">
            <a:noAutofit/>
          </a:bodyPr>
          <a:lstStyle/>
          <a:p>
            <a:pPr marL="285731" indent="-285731">
              <a:buFont typeface="Wingdings" charset="2"/>
              <a:buChar char="§"/>
            </a:pPr>
            <a:r>
              <a:rPr lang="en-US" sz="1400" dirty="0">
                <a:solidFill>
                  <a:prstClr val="black"/>
                </a:solidFill>
              </a:rPr>
              <a:t>Data derived from academic articles &amp; research papers (03/1990 -02/2015)</a:t>
            </a:r>
          </a:p>
          <a:p>
            <a:pPr marL="742900" lvl="1" indent="-285731">
              <a:buFont typeface="Wingdings" charset="2"/>
              <a:buChar char="§"/>
            </a:pPr>
            <a:r>
              <a:rPr lang="en-US" sz="1400" dirty="0">
                <a:solidFill>
                  <a:prstClr val="black"/>
                </a:solidFill>
              </a:rPr>
              <a:t>Keywords include: absorptive capacity, knowledge </a:t>
            </a:r>
            <a:r>
              <a:rPr lang="en-US" sz="1400" dirty="0" smtClean="0">
                <a:solidFill>
                  <a:prstClr val="black"/>
                </a:solidFill>
              </a:rPr>
              <a:t>acquisition, R&amp;D </a:t>
            </a:r>
            <a:r>
              <a:rPr lang="en-US" sz="1400" dirty="0" err="1" smtClean="0">
                <a:solidFill>
                  <a:prstClr val="black"/>
                </a:solidFill>
              </a:rPr>
              <a:t>etc</a:t>
            </a:r>
            <a:endParaRPr lang="en-US" sz="1400" dirty="0">
              <a:solidFill>
                <a:prstClr val="black"/>
              </a:solidFill>
            </a:endParaRPr>
          </a:p>
          <a:p>
            <a:pPr marL="221740" indent="-285731">
              <a:buFont typeface="Wingdings" charset="2"/>
              <a:buChar char="§"/>
            </a:pPr>
            <a:r>
              <a:rPr lang="en-US" sz="1400" b="1" dirty="0" smtClean="0">
                <a:solidFill>
                  <a:prstClr val="black"/>
                </a:solidFill>
              </a:rPr>
              <a:t>Outcome</a:t>
            </a:r>
            <a:r>
              <a:rPr lang="en-US" sz="1400" dirty="0" smtClean="0">
                <a:solidFill>
                  <a:prstClr val="black"/>
                </a:solidFill>
              </a:rPr>
              <a:t> yields 130 articles, 2,000+ effect sizes and a total sample size exceeding 60,000 observations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01012" y="1470356"/>
            <a:ext cx="7414732" cy="53356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275D"/>
                </a:solidFill>
              </a:rPr>
              <a:t>Meta-Analytical Techniques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90754" y="3348583"/>
            <a:ext cx="6105666" cy="864141"/>
          </a:xfrm>
          <a:prstGeom prst="rec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tIns="0" bIns="0" rtlCol="0" anchor="ctr" anchorCtr="0">
            <a:noAutofit/>
          </a:bodyPr>
          <a:lstStyle/>
          <a:p>
            <a:pPr marL="285731" indent="-285731">
              <a:buFont typeface="Wingdings" charset="2"/>
              <a:buChar char="§"/>
            </a:pPr>
            <a:r>
              <a:rPr lang="en-US" sz="1400" b="1" dirty="0" smtClean="0">
                <a:solidFill>
                  <a:prstClr val="black"/>
                </a:solidFill>
                <a:cs typeface="Calibri"/>
              </a:rPr>
              <a:t>Coding Protocols </a:t>
            </a:r>
            <a:r>
              <a:rPr lang="en-US" sz="1400" dirty="0" smtClean="0">
                <a:solidFill>
                  <a:prstClr val="black"/>
                </a:solidFill>
                <a:cs typeface="Calibri"/>
              </a:rPr>
              <a:t>based on </a:t>
            </a:r>
            <a:r>
              <a:rPr lang="en-US" sz="1400" dirty="0" err="1" smtClean="0">
                <a:solidFill>
                  <a:prstClr val="black"/>
                </a:solidFill>
                <a:cs typeface="Calibri"/>
              </a:rPr>
              <a:t>Lipsey</a:t>
            </a:r>
            <a:r>
              <a:rPr lang="en-US" sz="1400" dirty="0" smtClean="0">
                <a:solidFill>
                  <a:prstClr val="black"/>
                </a:solidFill>
                <a:cs typeface="Calibri"/>
              </a:rPr>
              <a:t> &amp; Wiley (2001)</a:t>
            </a:r>
          </a:p>
          <a:p>
            <a:pPr marL="285731" indent="-285731">
              <a:buFont typeface="Wingdings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cs typeface="Calibri"/>
              </a:rPr>
              <a:t>3 Levels of Coding</a:t>
            </a:r>
          </a:p>
          <a:p>
            <a:pPr marL="285731" indent="-285731">
              <a:buFont typeface="Wingdings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Antecedents types, absorptive capacity, </a:t>
            </a:r>
            <a:r>
              <a:rPr lang="en-US" sz="1400" dirty="0">
                <a:solidFill>
                  <a:prstClr val="black"/>
                </a:solidFill>
              </a:rPr>
              <a:t>c</a:t>
            </a:r>
            <a:r>
              <a:rPr lang="en-US" sz="1400" dirty="0" smtClean="0">
                <a:solidFill>
                  <a:prstClr val="black"/>
                </a:solidFill>
              </a:rPr>
              <a:t>ontrol variables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1688" y="3348813"/>
            <a:ext cx="1309066" cy="864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Coding</a:t>
            </a:r>
            <a:endParaRPr lang="en-US" sz="1400" b="1" dirty="0">
              <a:solidFill>
                <a:srgbClr val="041A44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1164" y="4305140"/>
            <a:ext cx="7448191" cy="163249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3619" y="4462641"/>
            <a:ext cx="6105666" cy="1478230"/>
          </a:xfrm>
          <a:prstGeom prst="rect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tIns="0" bIns="0" rtlCol="0" anchor="ctr" anchorCtr="0">
            <a:noAutofit/>
          </a:bodyPr>
          <a:lstStyle/>
          <a:p>
            <a:pPr marL="285731" indent="-285731">
              <a:buFont typeface="Wingdings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cs typeface="Calibri"/>
              </a:rPr>
              <a:t>Hedges-</a:t>
            </a:r>
            <a:r>
              <a:rPr lang="en-US" sz="1400" dirty="0" err="1" smtClean="0">
                <a:solidFill>
                  <a:prstClr val="black"/>
                </a:solidFill>
                <a:cs typeface="Calibri"/>
              </a:rPr>
              <a:t>Olkin</a:t>
            </a:r>
            <a:r>
              <a:rPr lang="en-US" sz="1400" dirty="0" smtClean="0">
                <a:solidFill>
                  <a:prstClr val="black"/>
                </a:solidFill>
                <a:cs typeface="Calibri"/>
              </a:rPr>
              <a:t> meta-analysis (1985): applied </a:t>
            </a:r>
            <a:r>
              <a:rPr lang="en-US" sz="1400" dirty="0" smtClean="0">
                <a:solidFill>
                  <a:srgbClr val="DDD3CB">
                    <a:lumMod val="10000"/>
                  </a:srgbClr>
                </a:solidFill>
                <a:cs typeface="Calibri"/>
              </a:rPr>
              <a:t>Fisher z-conversion to comply with the normality assumption</a:t>
            </a:r>
          </a:p>
          <a:p>
            <a:pPr marL="285731" indent="-285731">
              <a:buFont typeface="Wingdings" charset="2"/>
              <a:buChar char="§"/>
            </a:pPr>
            <a:r>
              <a:rPr lang="en-US" sz="1400" dirty="0" smtClean="0">
                <a:solidFill>
                  <a:srgbClr val="DDD3CB">
                    <a:lumMod val="10000"/>
                  </a:srgbClr>
                </a:solidFill>
                <a:cs typeface="Calibri"/>
              </a:rPr>
              <a:t>Inverse variance for importance of effect sizes (focus on precision) </a:t>
            </a:r>
          </a:p>
          <a:p>
            <a:pPr marL="285731" indent="-285731">
              <a:buFont typeface="Wingdings" charset="2"/>
              <a:buChar char="§"/>
            </a:pPr>
            <a:r>
              <a:rPr lang="en-US" sz="1400" dirty="0" smtClean="0">
                <a:solidFill>
                  <a:srgbClr val="DDD3CB">
                    <a:lumMod val="10000"/>
                  </a:srgbClr>
                </a:solidFill>
              </a:rPr>
              <a:t>Random effects model: conservative, variability due to population and sampling error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4553" y="4462871"/>
            <a:ext cx="1309066" cy="147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41A44"/>
                </a:solidFill>
              </a:rPr>
              <a:t>HOMA</a:t>
            </a:r>
            <a:endParaRPr lang="en-US" sz="1400" b="1" dirty="0">
              <a:solidFill>
                <a:srgbClr val="041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984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Antecedents of </a:t>
            </a:r>
            <a:r>
              <a:rPr lang="en-US" dirty="0" smtClean="0"/>
              <a:t>absorptive </a:t>
            </a:r>
            <a:r>
              <a:rPr lang="en-US" dirty="0"/>
              <a:t>capacity </a:t>
            </a:r>
            <a:endParaRPr lang="nl-N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62" y="1655217"/>
            <a:ext cx="9284274" cy="425082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54612" y="2052439"/>
            <a:ext cx="792088" cy="3312368"/>
          </a:xfrm>
          <a:prstGeom prst="rect">
            <a:avLst/>
          </a:prstGeom>
          <a:solidFill>
            <a:srgbClr val="EF8213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1242244" y="2683115"/>
            <a:ext cx="8674584" cy="382700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1242244" y="4572719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365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Antecedents of potential absorptive capacity </a:t>
            </a: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62" y="1665713"/>
            <a:ext cx="9284274" cy="42298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54612" y="2052439"/>
            <a:ext cx="792088" cy="3312368"/>
          </a:xfrm>
          <a:prstGeom prst="rect">
            <a:avLst/>
          </a:prstGeom>
          <a:solidFill>
            <a:srgbClr val="EF8213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1208620" y="3708623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208620" y="2700511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208620" y="4602488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451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Antecedents of </a:t>
            </a:r>
            <a:r>
              <a:rPr lang="en-US" dirty="0" smtClean="0"/>
              <a:t>realized absorptive </a:t>
            </a:r>
            <a:r>
              <a:rPr lang="en-US" dirty="0"/>
              <a:t>capacity </a:t>
            </a: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62" y="1676208"/>
            <a:ext cx="9284274" cy="42088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54612" y="2052439"/>
            <a:ext cx="792088" cy="3312368"/>
          </a:xfrm>
          <a:prstGeom prst="rect">
            <a:avLst/>
          </a:prstGeom>
          <a:solidFill>
            <a:srgbClr val="EF8213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1242244" y="4572719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259902" y="3516474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1314252" y="2724386"/>
            <a:ext cx="8674584" cy="216024"/>
          </a:xfrm>
          <a:prstGeom prst="rect">
            <a:avLst/>
          </a:prstGeom>
          <a:solidFill>
            <a:srgbClr val="EF8213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4542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helor-A1-PPT">
  <a:themeElements>
    <a:clrScheme name="Aangepast 1">
      <a:dk1>
        <a:srgbClr val="00275D"/>
      </a:dk1>
      <a:lt1>
        <a:sysClr val="window" lastClr="FFFFFF"/>
      </a:lt1>
      <a:dk2>
        <a:srgbClr val="6A5546"/>
      </a:dk2>
      <a:lt2>
        <a:srgbClr val="DDD3CB"/>
      </a:lt2>
      <a:accent1>
        <a:srgbClr val="0072B6"/>
      </a:accent1>
      <a:accent2>
        <a:srgbClr val="7F93AE"/>
      </a:accent2>
      <a:accent3>
        <a:srgbClr val="00275D"/>
      </a:accent3>
      <a:accent4>
        <a:srgbClr val="C6B4A5"/>
      </a:accent4>
      <a:accent5>
        <a:srgbClr val="6A5546"/>
      </a:accent5>
      <a:accent6>
        <a:srgbClr val="DDD3CB"/>
      </a:accent6>
      <a:hlink>
        <a:srgbClr val="00275D"/>
      </a:hlink>
      <a:folHlink>
        <a:srgbClr val="00275D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821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15384</TotalTime>
  <Words>876</Words>
  <Application>Microsoft Office PowerPoint</Application>
  <PresentationFormat>Custom</PresentationFormat>
  <Paragraphs>146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Bachelor-A1-PPT</vt:lpstr>
      <vt:lpstr>Cumulative? Opening the black box of absorptive capacity: A Meta-Analytical Review of the Micro foundations</vt:lpstr>
      <vt:lpstr>Introduction</vt:lpstr>
      <vt:lpstr>cumulative</vt:lpstr>
      <vt:lpstr>THE TAXONOMY OF the ANTECEDENTS</vt:lpstr>
      <vt:lpstr>hypotheses</vt:lpstr>
      <vt:lpstr>Sample and methods</vt:lpstr>
      <vt:lpstr>Antecedents of absorptive capacity </vt:lpstr>
      <vt:lpstr>Antecedents of potential absorptive capacity </vt:lpstr>
      <vt:lpstr>Antecedents of realized absorptive capacity </vt:lpstr>
      <vt:lpstr>Conclusion: CUMULATIVE?</vt:lpstr>
      <vt:lpstr>Q&amp;A and DISCUSSION</vt:lpstr>
    </vt:vector>
  </TitlesOfParts>
  <Company>RSM Erasmus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 Rooijmans</dc:creator>
  <cp:lastModifiedBy>Marion</cp:lastModifiedBy>
  <cp:revision>151</cp:revision>
  <cp:lastPrinted>2017-06-29T11:39:42Z</cp:lastPrinted>
  <dcterms:created xsi:type="dcterms:W3CDTF">2013-05-15T11:19:58Z</dcterms:created>
  <dcterms:modified xsi:type="dcterms:W3CDTF">2017-07-05T13:10:24Z</dcterms:modified>
</cp:coreProperties>
</file>