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9" r:id="rId8"/>
    <p:sldId id="267" r:id="rId9"/>
    <p:sldId id="268" r:id="rId10"/>
    <p:sldId id="264" r:id="rId11"/>
    <p:sldId id="270" r:id="rId12"/>
    <p:sldId id="271" r:id="rId13"/>
    <p:sldId id="265" r:id="rId14"/>
    <p:sldId id="272" r:id="rId15"/>
    <p:sldId id="266" r:id="rId16"/>
    <p:sldId id="274" r:id="rId17"/>
    <p:sldId id="275" r:id="rId18"/>
    <p:sldId id="277" r:id="rId19"/>
    <p:sldId id="278" r:id="rId20"/>
    <p:sldId id="279" r:id="rId21"/>
    <p:sldId id="280" r:id="rId22"/>
    <p:sldId id="282" r:id="rId23"/>
    <p:sldId id="281" r:id="rId24"/>
    <p:sldId id="284" r:id="rId25"/>
    <p:sldId id="283" r:id="rId26"/>
  </p:sldIdLst>
  <p:sldSz cx="9144000" cy="6858000" type="screen4x3"/>
  <p:notesSz cx="9296400" cy="7010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94D6"/>
    <a:srgbClr val="00A7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90929"/>
  </p:normalViewPr>
  <p:slideViewPr>
    <p:cSldViewPr snapToGrid="0">
      <p:cViewPr varScale="1">
        <p:scale>
          <a:sx n="62" d="100"/>
          <a:sy n="62" d="100"/>
        </p:scale>
        <p:origin x="-276" y="-84"/>
      </p:cViewPr>
      <p:guideLst>
        <p:guide orient="horz" pos="2160"/>
        <p:guide pos="2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B706C5CC-FD98-42A5-9183-9CF8114BE381}" type="datetimeFigureOut">
              <a:rPr lang="fr-FR"/>
              <a:pPr>
                <a:defRPr/>
              </a:pPr>
              <a:t>22/03/2011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3F216A58-2104-40EC-9487-B9353E06FC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AAC72F-FD40-4569-8E55-62DF2D4ECF4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6848F-228E-433C-9F9E-931BDAF3F744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1E659-3628-4728-9C18-EA57727E8DBD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21A49-1F57-4D3C-B62E-03D57C877FDD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6D7DA-603F-4DE9-BF47-1785D1F4210A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D4A3E0-7B06-42D6-8DFC-01F2E09EC188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38321-C433-48DC-B50C-2DE5EA2B175D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2447F-B09F-41F3-835E-38624E55E516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EB1F4-8E74-4C80-835B-5AEFCC486FB8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DE09E-F871-4752-8EB1-63D0E2E6722E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F9C21-92A7-4D57-B575-9E261D4AAA1C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F9C21-92A7-4D57-B575-9E261D4AAA1C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F5B4C-D3F6-4E7B-919D-06A62D915451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F9C21-92A7-4D57-B575-9E261D4AAA1C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0F6-3BD4-498B-9944-EACF5F0323B4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AB63D-7D2A-42B3-8C67-854F9A05BAEB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74494-ED78-4C3C-BADD-6F1E74459593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A05F1-6103-48E7-AE88-4170D35E0757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64E8C-1A49-406B-9421-0AEB8F60CCFD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CBFF3-03A2-46A4-8A41-787A0F05C2CE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841DC-A882-4DC4-8C42-9C0B7E31A3D7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ヒラギノ角ゴ Pro W3" pitchFamily="-6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4777B-FCF4-4484-A982-61B0BEE58F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3AA0C-5E7D-4A67-9325-7B88673BC7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CD55F-AA43-4A9F-B6CA-1E2E6DB9FD7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4CEAE-02C7-4331-84BD-D709D7C68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BC7CB-31B8-4494-A92D-C80BCDBD9F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88E95-8B76-41E7-AD43-756177C736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210AA-28ED-48D6-8ED6-3A588D30F4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DA3FF-AF8A-4AF2-A7B0-BF6B0AC0D7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B075-8F78-407C-9074-01DE87446F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27B57-943A-4D5C-AE40-7E422DAD52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3C1C2-0B48-4CBF-9A6B-1E21D4F605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AC103B-7AE7-47ED-916C-9553E2BE4E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rmaworld.com/smpp/title~db=all~content=g91960357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Section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0063" y="1568450"/>
            <a:ext cx="613501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 dirty="0" err="1">
                <a:solidFill>
                  <a:schemeClr val="bg1"/>
                </a:solidFill>
                <a:ea typeface="ＭＳ Ｐゴシック" pitchFamily="-80" charset="-128"/>
              </a:rPr>
              <a:t>At</a:t>
            </a:r>
            <a:r>
              <a:rPr lang="fr-FR" sz="3600" b="1" dirty="0">
                <a:solidFill>
                  <a:schemeClr val="bg1"/>
                </a:solidFill>
                <a:ea typeface="ＭＳ Ｐゴシック" pitchFamily="-80" charset="-128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ea typeface="ＭＳ Ｐゴシック" pitchFamily="-80" charset="-128"/>
              </a:rPr>
              <a:t>what</a:t>
            </a:r>
            <a:r>
              <a:rPr lang="fr-FR" sz="3600" b="1" dirty="0">
                <a:solidFill>
                  <a:schemeClr val="bg1"/>
                </a:solidFill>
                <a:ea typeface="ＭＳ Ｐゴシック" pitchFamily="-80" charset="-128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ea typeface="ＭＳ Ｐゴシック" pitchFamily="-80" charset="-128"/>
              </a:rPr>
              <a:t>scale</a:t>
            </a:r>
            <a:r>
              <a:rPr lang="fr-FR" sz="3600" b="1" dirty="0">
                <a:solidFill>
                  <a:schemeClr val="bg1"/>
                </a:solidFill>
                <a:ea typeface="ＭＳ Ｐゴシック" pitchFamily="-80" charset="-128"/>
              </a:rPr>
              <a:t> do KIBS </a:t>
            </a:r>
            <a:r>
              <a:rPr lang="fr-FR" sz="3600" b="1" dirty="0" err="1">
                <a:solidFill>
                  <a:schemeClr val="bg1"/>
                </a:solidFill>
                <a:ea typeface="ＭＳ Ｐゴシック" pitchFamily="-80" charset="-128"/>
              </a:rPr>
              <a:t>act</a:t>
            </a:r>
            <a:r>
              <a:rPr lang="fr-FR" sz="3600" b="1" dirty="0" smtClean="0">
                <a:solidFill>
                  <a:schemeClr val="bg1"/>
                </a:solidFill>
                <a:ea typeface="ＭＳ Ｐゴシック" pitchFamily="-80" charset="-128"/>
              </a:rPr>
              <a:t>?</a:t>
            </a:r>
          </a:p>
          <a:p>
            <a:r>
              <a:rPr lang="fr-FR" sz="2000" b="1" dirty="0" smtClean="0">
                <a:solidFill>
                  <a:schemeClr val="bg1"/>
                </a:solidFill>
                <a:ea typeface="ＭＳ Ｐゴシック" pitchFamily="-80" charset="-128"/>
              </a:rPr>
              <a:t>An </a:t>
            </a:r>
            <a:r>
              <a:rPr lang="fr-FR" sz="2000" b="1" dirty="0" err="1" smtClean="0">
                <a:solidFill>
                  <a:schemeClr val="bg1"/>
                </a:solidFill>
                <a:ea typeface="ＭＳ Ｐゴシック" pitchFamily="-80" charset="-128"/>
              </a:rPr>
              <a:t>overview</a:t>
            </a:r>
            <a:r>
              <a:rPr lang="fr-FR" sz="2000" b="1" dirty="0" smtClean="0">
                <a:solidFill>
                  <a:schemeClr val="bg1"/>
                </a:solidFill>
                <a:ea typeface="ＭＳ Ｐゴシック" pitchFamily="-80" charset="-128"/>
              </a:rPr>
              <a:t> of </a:t>
            </a:r>
            <a:r>
              <a:rPr lang="fr-FR" sz="2000" b="1" dirty="0" err="1" smtClean="0">
                <a:solidFill>
                  <a:schemeClr val="bg1"/>
                </a:solidFill>
                <a:ea typeface="ＭＳ Ｐゴシック" pitchFamily="-80" charset="-128"/>
              </a:rPr>
              <a:t>some</a:t>
            </a:r>
            <a:r>
              <a:rPr lang="fr-FR" sz="2000" b="1" dirty="0" smtClean="0">
                <a:solidFill>
                  <a:schemeClr val="bg1"/>
                </a:solidFill>
                <a:ea typeface="ＭＳ Ｐゴシック" pitchFamily="-80" charset="-128"/>
              </a:rPr>
              <a:t> Canadian </a:t>
            </a:r>
            <a:r>
              <a:rPr lang="fr-FR" sz="2000" b="1" dirty="0" err="1" smtClean="0">
                <a:solidFill>
                  <a:schemeClr val="bg1"/>
                </a:solidFill>
                <a:ea typeface="ＭＳ Ｐゴシック" pitchFamily="-80" charset="-128"/>
              </a:rPr>
              <a:t>research</a:t>
            </a:r>
            <a:r>
              <a:rPr lang="fr-FR" sz="2000" b="1" dirty="0" smtClean="0">
                <a:solidFill>
                  <a:schemeClr val="bg1"/>
                </a:solidFill>
                <a:ea typeface="ＭＳ Ｐゴシック" pitchFamily="-80" charset="-128"/>
              </a:rPr>
              <a:t> </a:t>
            </a:r>
          </a:p>
          <a:p>
            <a:r>
              <a:rPr lang="fr-FR" sz="2000" b="1" dirty="0" smtClean="0">
                <a:solidFill>
                  <a:schemeClr val="bg1"/>
                </a:solidFill>
                <a:ea typeface="ＭＳ Ｐゴシック" pitchFamily="-80" charset="-128"/>
              </a:rPr>
              <a:t>and orientations for future </a:t>
            </a:r>
            <a:r>
              <a:rPr lang="fr-FR" sz="2000" b="1" dirty="0" err="1" smtClean="0">
                <a:solidFill>
                  <a:schemeClr val="bg1"/>
                </a:solidFill>
                <a:ea typeface="ＭＳ Ｐゴシック" pitchFamily="-80" charset="-128"/>
              </a:rPr>
              <a:t>work</a:t>
            </a:r>
            <a:r>
              <a:rPr lang="fr-FR" sz="2000" b="1" dirty="0" smtClean="0">
                <a:solidFill>
                  <a:schemeClr val="bg1"/>
                </a:solidFill>
                <a:ea typeface="ＭＳ Ｐゴシック" pitchFamily="-80" charset="-128"/>
              </a:rPr>
              <a:t>.</a:t>
            </a:r>
            <a:endParaRPr lang="fr-FR" sz="2000" b="1" dirty="0">
              <a:solidFill>
                <a:schemeClr val="bg1"/>
              </a:solidFill>
              <a:ea typeface="ＭＳ Ｐゴシック" pitchFamily="-80" charset="-128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517525" y="3668713"/>
            <a:ext cx="7048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ea typeface="ＭＳ Ｐゴシック" pitchFamily="-80" charset="-128"/>
              </a:rPr>
              <a:t>Richard </a:t>
            </a:r>
            <a:r>
              <a:rPr lang="fr-FR" sz="1600" dirty="0" err="1">
                <a:solidFill>
                  <a:schemeClr val="bg1"/>
                </a:solidFill>
                <a:ea typeface="ＭＳ Ｐゴシック" pitchFamily="-80" charset="-128"/>
              </a:rPr>
              <a:t>Shearmur</a:t>
            </a:r>
            <a:r>
              <a:rPr lang="fr-FR" sz="1600" dirty="0">
                <a:solidFill>
                  <a:schemeClr val="bg1"/>
                </a:solidFill>
                <a:ea typeface="ＭＳ Ｐゴシック" pitchFamily="-80" charset="-128"/>
              </a:rPr>
              <a:t>, </a:t>
            </a:r>
            <a:r>
              <a:rPr lang="fr-FR" sz="1600" b="1" dirty="0">
                <a:solidFill>
                  <a:schemeClr val="bg1"/>
                </a:solidFill>
                <a:ea typeface="ＭＳ Ｐゴシック" pitchFamily="-80" charset="-128"/>
              </a:rPr>
              <a:t>INRS, Université du Québec</a:t>
            </a:r>
          </a:p>
          <a:p>
            <a:r>
              <a:rPr lang="fr-FR" sz="1600" dirty="0">
                <a:solidFill>
                  <a:schemeClr val="bg1"/>
                </a:solidFill>
                <a:ea typeface="ＭＳ Ｐゴシック" pitchFamily="-80" charset="-128"/>
              </a:rPr>
              <a:t>richard.shearmur@ucs.inrs.ca</a:t>
            </a:r>
          </a:p>
          <a:p>
            <a:endParaRPr lang="fr-FR" sz="1600" dirty="0">
              <a:solidFill>
                <a:schemeClr val="bg1"/>
              </a:solidFill>
              <a:ea typeface="ＭＳ Ｐゴシック" pitchFamily="-80" charset="-128"/>
            </a:endParaRPr>
          </a:p>
          <a:p>
            <a:r>
              <a:rPr lang="fr-FR" sz="1600" dirty="0">
                <a:solidFill>
                  <a:schemeClr val="bg1"/>
                </a:solidFill>
                <a:ea typeface="ＭＳ Ｐゴシック" pitchFamily="-80" charset="-128"/>
              </a:rPr>
              <a:t>and David </a:t>
            </a:r>
            <a:r>
              <a:rPr lang="fr-FR" sz="1600" dirty="0" err="1">
                <a:solidFill>
                  <a:schemeClr val="bg1"/>
                </a:solidFill>
                <a:ea typeface="ＭＳ Ｐゴシック" pitchFamily="-80" charset="-128"/>
              </a:rPr>
              <a:t>Doloreux</a:t>
            </a:r>
            <a:r>
              <a:rPr lang="fr-FR" sz="1600" b="1" dirty="0">
                <a:solidFill>
                  <a:schemeClr val="bg1"/>
                </a:solidFill>
                <a:ea typeface="ＭＳ Ｐゴシック" pitchFamily="-80" charset="-128"/>
              </a:rPr>
              <a:t>, Telfer </a:t>
            </a:r>
            <a:r>
              <a:rPr lang="fr-FR" sz="1600" b="1" dirty="0" err="1">
                <a:solidFill>
                  <a:schemeClr val="bg1"/>
                </a:solidFill>
                <a:ea typeface="ＭＳ Ｐゴシック" pitchFamily="-80" charset="-128"/>
              </a:rPr>
              <a:t>School</a:t>
            </a:r>
            <a:r>
              <a:rPr lang="fr-FR" sz="1600" b="1" dirty="0">
                <a:solidFill>
                  <a:schemeClr val="bg1"/>
                </a:solidFill>
                <a:ea typeface="ＭＳ Ｐゴシック" pitchFamily="-80" charset="-128"/>
              </a:rPr>
              <a:t> of Management, </a:t>
            </a:r>
            <a:r>
              <a:rPr lang="fr-FR" sz="1600" b="1" dirty="0" err="1">
                <a:solidFill>
                  <a:schemeClr val="bg1"/>
                </a:solidFill>
                <a:ea typeface="ＭＳ Ｐゴシック" pitchFamily="-80" charset="-128"/>
              </a:rPr>
              <a:t>University</a:t>
            </a:r>
            <a:r>
              <a:rPr lang="fr-FR" sz="1600" b="1" dirty="0">
                <a:solidFill>
                  <a:schemeClr val="bg1"/>
                </a:solidFill>
                <a:ea typeface="ＭＳ Ｐゴシック" pitchFamily="-80" charset="-128"/>
              </a:rPr>
              <a:t> of Ottawa</a:t>
            </a:r>
          </a:p>
          <a:p>
            <a:endParaRPr lang="fr-FR" sz="1600" dirty="0">
              <a:solidFill>
                <a:schemeClr val="bg1"/>
              </a:solidFill>
              <a:ea typeface="ＭＳ Ｐゴシック" pitchFamily="-80" charset="-128"/>
            </a:endParaRPr>
          </a:p>
          <a:p>
            <a:r>
              <a:rPr lang="fr-FR" sz="1600" b="1" dirty="0" err="1" smtClean="0">
                <a:solidFill>
                  <a:schemeClr val="bg1"/>
                </a:solidFill>
                <a:ea typeface="ＭＳ Ｐゴシック" pitchFamily="-80" charset="-128"/>
              </a:rPr>
              <a:t>Regional</a:t>
            </a:r>
            <a:r>
              <a:rPr lang="fr-FR" sz="1600" b="1" dirty="0" smtClean="0">
                <a:solidFill>
                  <a:schemeClr val="bg1"/>
                </a:solidFill>
                <a:ea typeface="ＭＳ Ｐゴシック" pitchFamily="-80" charset="-128"/>
              </a:rPr>
              <a:t> Science Association, London, 28th March 2011</a:t>
            </a:r>
            <a:endParaRPr lang="fr-FR" sz="1600" b="1" dirty="0">
              <a:solidFill>
                <a:schemeClr val="bg1"/>
              </a:solidFill>
              <a:ea typeface="ＭＳ Ｐゴシック" pitchFamily="-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79413" y="1411288"/>
            <a:ext cx="8447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If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wider</a:t>
            </a:r>
            <a:r>
              <a:rPr lang="fr-FR" dirty="0"/>
              <a:t> </a:t>
            </a:r>
            <a:r>
              <a:rPr lang="fr-FR" dirty="0" err="1"/>
              <a:t>selection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are 6 </a:t>
            </a:r>
            <a:r>
              <a:rPr lang="fr-FR" dirty="0" err="1"/>
              <a:t>different</a:t>
            </a:r>
            <a:r>
              <a:rPr lang="fr-FR" dirty="0"/>
              <a:t> types</a:t>
            </a:r>
          </a:p>
          <a:p>
            <a:r>
              <a:rPr lang="fr-FR" dirty="0"/>
              <a:t>of T-KIBS location pattern (</a:t>
            </a:r>
            <a:r>
              <a:rPr lang="fr-FR" dirty="0" err="1"/>
              <a:t>identified</a:t>
            </a:r>
            <a:r>
              <a:rPr lang="fr-FR" dirty="0"/>
              <a:t> by principal component </a:t>
            </a:r>
          </a:p>
          <a:p>
            <a:r>
              <a:rPr lang="fr-FR" dirty="0" err="1"/>
              <a:t>analysis</a:t>
            </a:r>
            <a:r>
              <a:rPr lang="fr-FR" dirty="0"/>
              <a:t> of location quotients)</a:t>
            </a: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520700" y="2860675"/>
            <a:ext cx="3584575" cy="3024188"/>
            <a:chOff x="3205210" y="2900363"/>
            <a:chExt cx="3584696" cy="3023781"/>
          </a:xfrm>
        </p:grpSpPr>
        <p:pic>
          <p:nvPicPr>
            <p:cNvPr id="1127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9925" y="2900363"/>
              <a:ext cx="3555178" cy="1379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05210" y="4182285"/>
              <a:ext cx="3584696" cy="1741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4105275" y="2898775"/>
            <a:ext cx="4562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- Design, software, R&amp;D, management and scientific consultants,</a:t>
            </a:r>
          </a:p>
          <a:p>
            <a:r>
              <a:rPr lang="fr-FR" sz="1200"/>
              <a:t>computer system design,  data processing, others</a:t>
            </a: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4164013" y="3355975"/>
            <a:ext cx="39512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- mining support, architectural and engineering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60438"/>
            <a:ext cx="62738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6440488" y="2139950"/>
            <a:ext cx="256512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Four of </a:t>
            </a:r>
            <a:r>
              <a:rPr lang="fr-FR" sz="2000" dirty="0" err="1"/>
              <a:t>which</a:t>
            </a:r>
            <a:endParaRPr lang="fr-FR" sz="2000" dirty="0"/>
          </a:p>
          <a:p>
            <a:r>
              <a:rPr lang="fr-FR" sz="2000" dirty="0" err="1"/>
              <a:t>vary</a:t>
            </a:r>
            <a:r>
              <a:rPr lang="fr-FR" sz="2000" dirty="0"/>
              <a:t> </a:t>
            </a:r>
            <a:r>
              <a:rPr lang="fr-FR" sz="2000" dirty="0" err="1"/>
              <a:t>significantly</a:t>
            </a:r>
            <a:endParaRPr lang="fr-FR" sz="2000" dirty="0"/>
          </a:p>
          <a:p>
            <a:r>
              <a:rPr lang="fr-FR" sz="2000" dirty="0" err="1"/>
              <a:t>across</a:t>
            </a:r>
            <a:r>
              <a:rPr lang="fr-FR" sz="2000" dirty="0"/>
              <a:t> city-size</a:t>
            </a:r>
          </a:p>
          <a:p>
            <a:r>
              <a:rPr lang="fr-FR" sz="2000" dirty="0"/>
              <a:t>and </a:t>
            </a:r>
            <a:r>
              <a:rPr lang="fr-FR" sz="2000" dirty="0" err="1"/>
              <a:t>urban</a:t>
            </a:r>
            <a:r>
              <a:rPr lang="fr-FR" sz="2000" dirty="0"/>
              <a:t>-</a:t>
            </a:r>
            <a:r>
              <a:rPr lang="fr-FR" sz="2000" dirty="0" err="1"/>
              <a:t>peripheral</a:t>
            </a:r>
            <a:endParaRPr lang="fr-FR" sz="2000" dirty="0"/>
          </a:p>
          <a:p>
            <a:r>
              <a:rPr lang="fr-FR" sz="2000" dirty="0" smtClean="0"/>
              <a:t>dimensions.</a:t>
            </a:r>
          </a:p>
          <a:p>
            <a:endParaRPr lang="fr-FR" sz="2000" dirty="0"/>
          </a:p>
          <a:p>
            <a:r>
              <a:rPr lang="fr-FR" sz="2000" dirty="0" smtClean="0"/>
              <a:t>Distance protection</a:t>
            </a:r>
          </a:p>
          <a:p>
            <a:r>
              <a:rPr lang="fr-FR" sz="2000" dirty="0" err="1" smtClean="0"/>
              <a:t>effect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 smtClean="0"/>
              <a:t>evident</a:t>
            </a:r>
            <a:endParaRPr lang="fr-FR" sz="2000" dirty="0" smtClean="0"/>
          </a:p>
          <a:p>
            <a:r>
              <a:rPr lang="fr-FR" sz="2000" dirty="0" smtClean="0"/>
              <a:t>for </a:t>
            </a:r>
            <a:r>
              <a:rPr lang="fr-FR" sz="2000" dirty="0" err="1" smtClean="0"/>
              <a:t>some</a:t>
            </a:r>
            <a:r>
              <a:rPr lang="fr-FR" sz="2000" dirty="0" smtClean="0"/>
              <a:t> T-KIBS</a:t>
            </a:r>
          </a:p>
          <a:p>
            <a:r>
              <a:rPr lang="fr-FR" sz="2000" dirty="0" err="1" smtClean="0"/>
              <a:t>sectors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5816600" y="1751013"/>
            <a:ext cx="21812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Four of which</a:t>
            </a:r>
          </a:p>
          <a:p>
            <a:r>
              <a:rPr lang="fr-FR" sz="2000"/>
              <a:t>vary significantly</a:t>
            </a:r>
          </a:p>
          <a:p>
            <a:r>
              <a:rPr lang="fr-FR" sz="2000"/>
              <a:t>across Canadian </a:t>
            </a:r>
          </a:p>
          <a:p>
            <a:r>
              <a:rPr lang="fr-FR" sz="2000"/>
              <a:t>regions</a:t>
            </a:r>
          </a:p>
          <a:p>
            <a:endParaRPr lang="fr-FR" sz="200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33450"/>
            <a:ext cx="547687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559425" y="3629025"/>
            <a:ext cx="36337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/>
              <a:t>- extraction and engineering:</a:t>
            </a:r>
          </a:p>
          <a:p>
            <a:r>
              <a:rPr lang="fr-FR" sz="1400"/>
              <a:t>locates in same region as oil-fields</a:t>
            </a:r>
          </a:p>
          <a:p>
            <a:endParaRPr lang="fr-FR" sz="1400"/>
          </a:p>
          <a:p>
            <a:r>
              <a:rPr lang="fr-FR" sz="1400" i="1"/>
              <a:t>- forestry</a:t>
            </a:r>
            <a:r>
              <a:rPr lang="fr-FR" sz="1400"/>
              <a:t>: highest in BC and Quebec, the</a:t>
            </a:r>
          </a:p>
          <a:p>
            <a:r>
              <a:rPr lang="fr-FR" sz="1400"/>
              <a:t>two strongest forestry regions.</a:t>
            </a:r>
          </a:p>
          <a:p>
            <a:endParaRPr lang="fr-FR" sz="1400"/>
          </a:p>
          <a:p>
            <a:r>
              <a:rPr lang="fr-FR" sz="1400" i="1"/>
              <a:t>- agricultural support: </a:t>
            </a:r>
            <a:r>
              <a:rPr lang="fr-FR" sz="1400"/>
              <a:t>in the Prairies and</a:t>
            </a:r>
          </a:p>
          <a:p>
            <a:r>
              <a:rPr lang="fr-FR" sz="1400"/>
              <a:t>Alberta (wheat and cattle)</a:t>
            </a:r>
          </a:p>
          <a:p>
            <a:endParaRPr lang="fr-FR" sz="1400"/>
          </a:p>
          <a:p>
            <a:r>
              <a:rPr lang="fr-FR" sz="1400" i="1"/>
              <a:t>- communications and air transport support:</a:t>
            </a:r>
          </a:p>
          <a:p>
            <a:r>
              <a:rPr lang="fr-FR" sz="1400"/>
              <a:t>highest concentrations in remotest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11150" y="1254125"/>
            <a:ext cx="8637588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CA" sz="2600" b="1" dirty="0" smtClean="0">
                <a:solidFill>
                  <a:srgbClr val="0093D2"/>
                </a:solidFill>
              </a:rPr>
              <a:t>So far, our results seem to establish that: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CA" sz="1400" dirty="0" smtClean="0"/>
          </a:p>
          <a:p>
            <a:pPr eaLnBrk="1" hangingPunct="1">
              <a:spcBef>
                <a:spcPct val="20000"/>
              </a:spcBef>
              <a:defRPr/>
            </a:pPr>
            <a:r>
              <a:rPr lang="en-CA" sz="1800" dirty="0" smtClean="0"/>
              <a:t>1- Some T-KIBS, particularly the ‘core’ ones, are strongly present in metropolitan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CA" sz="1800" dirty="0" smtClean="0"/>
              <a:t>areas, but almost absent elsewhere.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CA" sz="1800" dirty="0" smtClean="0"/>
          </a:p>
          <a:p>
            <a:pPr eaLnBrk="1" hangingPunct="1">
              <a:spcBef>
                <a:spcPct val="20000"/>
              </a:spcBef>
              <a:defRPr/>
            </a:pPr>
            <a:r>
              <a:rPr lang="en-CA" sz="1800" dirty="0" smtClean="0"/>
              <a:t>2- Some KIBS are more strongly present in remote areas than in more central areas (distance protection? co-location with specific sectors?).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CA" sz="1800" dirty="0" smtClean="0"/>
          </a:p>
          <a:p>
            <a:pPr eaLnBrk="1" hangingPunct="1">
              <a:spcBef>
                <a:spcPct val="20000"/>
              </a:spcBef>
              <a:defRPr/>
            </a:pPr>
            <a:r>
              <a:rPr lang="en-CA" sz="1800" dirty="0" smtClean="0"/>
              <a:t>3- Some T-KIBS, often – but not exclusively – those more closely connected with a particular sector, seem to locate in the same part of Canada as that sector.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CA" sz="1800" dirty="0" smtClean="0"/>
          </a:p>
          <a:p>
            <a:pPr marL="625475" eaLnBrk="1" hangingPunct="1">
              <a:spcBef>
                <a:spcPct val="20000"/>
              </a:spcBef>
              <a:defRPr/>
            </a:pPr>
            <a:r>
              <a:rPr lang="en-CA" sz="1800" dirty="0" smtClean="0"/>
              <a:t>Next question: </a:t>
            </a:r>
          </a:p>
          <a:p>
            <a:pPr marL="625475" eaLnBrk="1" hangingPunct="1">
              <a:spcBef>
                <a:spcPct val="20000"/>
              </a:spcBef>
              <a:defRPr/>
            </a:pPr>
            <a:endParaRPr lang="en-CA" sz="1800" dirty="0" smtClean="0"/>
          </a:p>
          <a:p>
            <a:pPr marL="625475" eaLnBrk="1" hangingPunct="1">
              <a:spcBef>
                <a:spcPct val="20000"/>
              </a:spcBef>
              <a:defRPr/>
            </a:pPr>
            <a:r>
              <a:rPr lang="en-CA" sz="1800" dirty="0" smtClean="0"/>
              <a:t>Do T-KIBS </a:t>
            </a:r>
            <a:r>
              <a:rPr lang="en-CA" sz="1800" i="1" dirty="0" smtClean="0"/>
              <a:t>co-locate</a:t>
            </a:r>
            <a:r>
              <a:rPr lang="en-CA" sz="1800" dirty="0" smtClean="0"/>
              <a:t> (locate in same labour-market area) with particular sectors?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CA" sz="2000" dirty="0" smtClean="0"/>
          </a:p>
          <a:p>
            <a:pPr marL="895350" indent="-895350" eaLnBrk="1" hangingPunct="1">
              <a:spcBef>
                <a:spcPct val="20000"/>
              </a:spcBef>
              <a:defRPr/>
            </a:pP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3"/>
          <p:cNvGrpSpPr>
            <a:grpSpLocks/>
          </p:cNvGrpSpPr>
          <p:nvPr/>
        </p:nvGrpSpPr>
        <p:grpSpPr bwMode="auto">
          <a:xfrm>
            <a:off x="0" y="0"/>
            <a:ext cx="9144000" cy="6584950"/>
            <a:chOff x="0" y="0"/>
            <a:chExt cx="9144000" cy="6585626"/>
          </a:xfrm>
        </p:grpSpPr>
        <p:pic>
          <p:nvPicPr>
            <p:cNvPr id="1537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3124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323314"/>
              <a:ext cx="9100505" cy="324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4" name="Rectangle 5"/>
            <p:cNvSpPr>
              <a:spLocks noChangeArrowheads="1"/>
            </p:cNvSpPr>
            <p:nvPr/>
          </p:nvSpPr>
          <p:spPr bwMode="auto">
            <a:xfrm>
              <a:off x="2733472" y="2509736"/>
              <a:ext cx="476656" cy="369651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5" name="Rectangle 6"/>
            <p:cNvSpPr>
              <a:spLocks noChangeArrowheads="1"/>
            </p:cNvSpPr>
            <p:nvPr/>
          </p:nvSpPr>
          <p:spPr bwMode="auto">
            <a:xfrm>
              <a:off x="4134255" y="1527243"/>
              <a:ext cx="515566" cy="184825"/>
            </a:xfrm>
            <a:prstGeom prst="rect">
              <a:avLst/>
            </a:prstGeom>
            <a:solidFill>
              <a:srgbClr val="0070C0">
                <a:alpha val="2392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6" name="Rectangle 8"/>
            <p:cNvSpPr>
              <a:spLocks noChangeArrowheads="1"/>
            </p:cNvSpPr>
            <p:nvPr/>
          </p:nvSpPr>
          <p:spPr bwMode="auto">
            <a:xfrm>
              <a:off x="5544766" y="1400783"/>
              <a:ext cx="593387" cy="145915"/>
            </a:xfrm>
            <a:prstGeom prst="rect">
              <a:avLst/>
            </a:prstGeom>
            <a:solidFill>
              <a:srgbClr val="00B050">
                <a:alpha val="25098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7" name="Rectangle 9"/>
            <p:cNvSpPr>
              <a:spLocks noChangeArrowheads="1"/>
            </p:cNvSpPr>
            <p:nvPr/>
          </p:nvSpPr>
          <p:spPr bwMode="auto">
            <a:xfrm>
              <a:off x="7188740" y="2091447"/>
              <a:ext cx="505839" cy="165370"/>
            </a:xfrm>
            <a:prstGeom prst="rect">
              <a:avLst/>
            </a:prstGeom>
            <a:solidFill>
              <a:schemeClr val="accent2">
                <a:alpha val="25098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8" name="Rectangle 10"/>
            <p:cNvSpPr>
              <a:spLocks noChangeArrowheads="1"/>
            </p:cNvSpPr>
            <p:nvPr/>
          </p:nvSpPr>
          <p:spPr bwMode="auto">
            <a:xfrm>
              <a:off x="7195226" y="2827507"/>
              <a:ext cx="505839" cy="165370"/>
            </a:xfrm>
            <a:prstGeom prst="rect">
              <a:avLst/>
            </a:prstGeom>
            <a:solidFill>
              <a:schemeClr val="accent2">
                <a:alpha val="25098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9" name="Rectangle 11"/>
            <p:cNvSpPr>
              <a:spLocks noChangeArrowheads="1"/>
            </p:cNvSpPr>
            <p:nvPr/>
          </p:nvSpPr>
          <p:spPr bwMode="auto">
            <a:xfrm>
              <a:off x="3005847" y="4455268"/>
              <a:ext cx="1303506" cy="194553"/>
            </a:xfrm>
            <a:prstGeom prst="rect">
              <a:avLst/>
            </a:prstGeom>
            <a:solidFill>
              <a:schemeClr val="accent1">
                <a:alpha val="25098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0" name="Rectangle 12"/>
            <p:cNvSpPr>
              <a:spLocks noChangeArrowheads="1"/>
            </p:cNvSpPr>
            <p:nvPr/>
          </p:nvSpPr>
          <p:spPr bwMode="auto">
            <a:xfrm>
              <a:off x="5924145" y="3326860"/>
              <a:ext cx="3219855" cy="325876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363" name="Rectangle 14"/>
          <p:cNvSpPr>
            <a:spLocks noChangeArrowheads="1"/>
          </p:cNvSpPr>
          <p:nvPr/>
        </p:nvSpPr>
        <p:spPr bwMode="auto">
          <a:xfrm>
            <a:off x="0" y="1400175"/>
            <a:ext cx="681038" cy="146050"/>
          </a:xfrm>
          <a:prstGeom prst="rect">
            <a:avLst/>
          </a:prstGeom>
          <a:solidFill>
            <a:srgbClr val="00B05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0" y="1546225"/>
            <a:ext cx="1624013" cy="136525"/>
          </a:xfrm>
          <a:prstGeom prst="rect">
            <a:avLst/>
          </a:prstGeom>
          <a:solidFill>
            <a:srgbClr val="0070C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5" name="Rectangle 16"/>
          <p:cNvSpPr>
            <a:spLocks noChangeArrowheads="1"/>
          </p:cNvSpPr>
          <p:nvPr/>
        </p:nvSpPr>
        <p:spPr bwMode="auto">
          <a:xfrm>
            <a:off x="0" y="2101850"/>
            <a:ext cx="963613" cy="144463"/>
          </a:xfrm>
          <a:prstGeom prst="rect">
            <a:avLst/>
          </a:prstGeom>
          <a:solidFill>
            <a:srgbClr val="7030A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6" name="Rectangle 17"/>
          <p:cNvSpPr>
            <a:spLocks noChangeArrowheads="1"/>
          </p:cNvSpPr>
          <p:nvPr/>
        </p:nvSpPr>
        <p:spPr bwMode="auto">
          <a:xfrm>
            <a:off x="0" y="2528888"/>
            <a:ext cx="2363788" cy="282575"/>
          </a:xfrm>
          <a:prstGeom prst="rect">
            <a:avLst/>
          </a:prstGeom>
          <a:solidFill>
            <a:srgbClr val="FF00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 bwMode="auto">
          <a:xfrm>
            <a:off x="0" y="2811463"/>
            <a:ext cx="1322388" cy="184150"/>
          </a:xfrm>
          <a:prstGeom prst="rect">
            <a:avLst/>
          </a:prstGeom>
          <a:solidFill>
            <a:schemeClr val="accent6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ea typeface="ヒラギノ角ゴ Pro W3" charset="-128"/>
            </a:endParaRPr>
          </a:p>
        </p:txBody>
      </p:sp>
      <p:sp>
        <p:nvSpPr>
          <p:cNvPr id="15368" name="Oval 19"/>
          <p:cNvSpPr>
            <a:spLocks noChangeArrowheads="1"/>
          </p:cNvSpPr>
          <p:nvPr/>
        </p:nvSpPr>
        <p:spPr bwMode="auto">
          <a:xfrm>
            <a:off x="8170863" y="2927350"/>
            <a:ext cx="681037" cy="2444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9" name="Rectangle 20"/>
          <p:cNvSpPr>
            <a:spLocks noChangeArrowheads="1"/>
          </p:cNvSpPr>
          <p:nvPr/>
        </p:nvSpPr>
        <p:spPr bwMode="auto">
          <a:xfrm>
            <a:off x="0" y="4484688"/>
            <a:ext cx="1206500" cy="155575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0" name="Rectangle 21"/>
          <p:cNvSpPr>
            <a:spLocks noChangeArrowheads="1"/>
          </p:cNvSpPr>
          <p:nvPr/>
        </p:nvSpPr>
        <p:spPr bwMode="auto">
          <a:xfrm>
            <a:off x="0" y="4814888"/>
            <a:ext cx="1819275" cy="174625"/>
          </a:xfrm>
          <a:prstGeom prst="rect">
            <a:avLst/>
          </a:prstGeom>
          <a:solidFill>
            <a:srgbClr val="FFC000">
              <a:alpha val="2196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1" name="Rectangle 22"/>
          <p:cNvSpPr>
            <a:spLocks noChangeArrowheads="1"/>
          </p:cNvSpPr>
          <p:nvPr/>
        </p:nvSpPr>
        <p:spPr bwMode="auto">
          <a:xfrm>
            <a:off x="5146675" y="4795838"/>
            <a:ext cx="738188" cy="193675"/>
          </a:xfrm>
          <a:prstGeom prst="rect">
            <a:avLst/>
          </a:prstGeom>
          <a:solidFill>
            <a:srgbClr val="FFC000">
              <a:alpha val="2196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01625" y="1225550"/>
            <a:ext cx="8637588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fr-FR" sz="2600" b="1" dirty="0">
                <a:solidFill>
                  <a:srgbClr val="0093D2"/>
                </a:solidFill>
              </a:rPr>
              <a:t>To </a:t>
            </a:r>
            <a:r>
              <a:rPr lang="fr-FR" sz="2600" b="1" dirty="0" err="1">
                <a:solidFill>
                  <a:srgbClr val="0093D2"/>
                </a:solidFill>
              </a:rPr>
              <a:t>sum</a:t>
            </a:r>
            <a:r>
              <a:rPr lang="fr-FR" sz="2600" b="1" dirty="0">
                <a:solidFill>
                  <a:srgbClr val="0093D2"/>
                </a:solidFill>
              </a:rPr>
              <a:t> up:</a:t>
            </a:r>
            <a:endParaRPr lang="fr-FR" sz="2600" b="1" dirty="0">
              <a:solidFill>
                <a:srgbClr val="0093D2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fr-FR" sz="1600" dirty="0"/>
              <a:t>‘KIBS’ </a:t>
            </a:r>
            <a:r>
              <a:rPr lang="fr-FR" sz="1600" dirty="0" err="1"/>
              <a:t>is</a:t>
            </a:r>
            <a:r>
              <a:rPr lang="fr-FR" sz="1600" dirty="0"/>
              <a:t> a </a:t>
            </a:r>
            <a:r>
              <a:rPr lang="fr-FR" sz="1600" dirty="0" err="1"/>
              <a:t>heterogenous</a:t>
            </a:r>
            <a:r>
              <a:rPr lang="fr-FR" sz="1600" dirty="0"/>
              <a:t> group of </a:t>
            </a:r>
            <a:r>
              <a:rPr lang="fr-FR" sz="1600" dirty="0" err="1"/>
              <a:t>a</a:t>
            </a:r>
            <a:r>
              <a:rPr lang="fr-FR" sz="1600" dirty="0" err="1"/>
              <a:t>ctivities</a:t>
            </a:r>
            <a:r>
              <a:rPr lang="fr-FR" sz="1600" dirty="0"/>
              <a:t> and </a:t>
            </a:r>
            <a:r>
              <a:rPr lang="fr-FR" sz="1600" dirty="0" err="1"/>
              <a:t>functions</a:t>
            </a:r>
            <a:r>
              <a:rPr lang="fr-FR" sz="16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fr-FR" sz="1600" dirty="0"/>
              <a:t>The ‘</a:t>
            </a:r>
            <a:r>
              <a:rPr lang="fr-FR" sz="1600" dirty="0" err="1"/>
              <a:t>core</a:t>
            </a:r>
            <a:r>
              <a:rPr lang="fr-FR" sz="1600" dirty="0"/>
              <a:t>’ group of KIBS </a:t>
            </a:r>
            <a:r>
              <a:rPr lang="fr-FR" sz="1600" dirty="0" err="1"/>
              <a:t>locate</a:t>
            </a:r>
            <a:r>
              <a:rPr lang="fr-FR" sz="1600" dirty="0"/>
              <a:t> </a:t>
            </a:r>
            <a:r>
              <a:rPr lang="fr-FR" sz="1600" dirty="0" err="1"/>
              <a:t>almost</a:t>
            </a:r>
            <a:r>
              <a:rPr lang="fr-FR" sz="1600" dirty="0"/>
              <a:t> </a:t>
            </a:r>
            <a:r>
              <a:rPr lang="fr-FR" sz="1600" dirty="0" err="1"/>
              <a:t>exclusively</a:t>
            </a:r>
            <a:r>
              <a:rPr lang="fr-FR" sz="1600" dirty="0"/>
              <a:t> in </a:t>
            </a:r>
            <a:r>
              <a:rPr lang="fr-FR" sz="1600" dirty="0" err="1"/>
              <a:t>very</a:t>
            </a:r>
            <a:r>
              <a:rPr lang="fr-FR" sz="1600" dirty="0"/>
              <a:t> large </a:t>
            </a:r>
            <a:r>
              <a:rPr lang="fr-FR" sz="1600" dirty="0" err="1"/>
              <a:t>cities</a:t>
            </a:r>
            <a:endParaRPr lang="fr-FR" sz="1600" dirty="0"/>
          </a:p>
          <a:p>
            <a:pPr marL="342900" indent="-342900" eaLnBrk="1" hangingPunct="1">
              <a:spcBef>
                <a:spcPct val="2000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fr-FR" sz="1600" dirty="0"/>
              <a:t>More </a:t>
            </a:r>
            <a:r>
              <a:rPr lang="fr-FR" sz="1600" dirty="0" err="1"/>
              <a:t>specialised</a:t>
            </a:r>
            <a:r>
              <a:rPr lang="fr-FR" sz="1600" dirty="0"/>
              <a:t> KIBS </a:t>
            </a:r>
            <a:r>
              <a:rPr lang="fr-FR" sz="1600" dirty="0" smtClean="0"/>
              <a:t>(engineering consultants?) </a:t>
            </a:r>
            <a:r>
              <a:rPr lang="fr-FR" sz="1600" dirty="0" err="1" smtClean="0"/>
              <a:t>locate</a:t>
            </a:r>
            <a:r>
              <a:rPr lang="fr-FR" sz="1600" dirty="0" smtClean="0"/>
              <a:t> </a:t>
            </a:r>
            <a:r>
              <a:rPr lang="fr-FR" sz="1600" dirty="0"/>
              <a:t>in </a:t>
            </a:r>
            <a:r>
              <a:rPr lang="fr-FR" sz="1600" dirty="0" err="1"/>
              <a:t>regional</a:t>
            </a:r>
            <a:r>
              <a:rPr lang="fr-FR" sz="1600" dirty="0"/>
              <a:t> centres.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fr-FR" sz="1600" dirty="0" err="1"/>
              <a:t>Even</a:t>
            </a:r>
            <a:r>
              <a:rPr lang="fr-FR" sz="1600" dirty="0"/>
              <a:t> more </a:t>
            </a:r>
            <a:r>
              <a:rPr lang="fr-FR" sz="1600" dirty="0" err="1"/>
              <a:t>specific</a:t>
            </a:r>
            <a:r>
              <a:rPr lang="fr-FR" sz="1600" dirty="0"/>
              <a:t> KIBS (</a:t>
            </a:r>
            <a:r>
              <a:rPr lang="fr-FR" sz="1600" dirty="0" err="1"/>
              <a:t>whose</a:t>
            </a:r>
            <a:r>
              <a:rPr lang="fr-FR" sz="1600" dirty="0"/>
              <a:t> </a:t>
            </a:r>
            <a:r>
              <a:rPr lang="fr-FR" sz="1600" dirty="0" err="1"/>
              <a:t>activites</a:t>
            </a:r>
            <a:r>
              <a:rPr lang="fr-FR" sz="1600" dirty="0"/>
              <a:t> </a:t>
            </a:r>
            <a:r>
              <a:rPr lang="fr-FR" sz="1600" dirty="0" err="1"/>
              <a:t>may</a:t>
            </a:r>
            <a:r>
              <a:rPr lang="fr-FR" sz="1600" dirty="0"/>
              <a:t> not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very</a:t>
            </a:r>
            <a:r>
              <a:rPr lang="fr-FR" sz="1600" dirty="0"/>
              <a:t> </a:t>
            </a:r>
            <a:r>
              <a:rPr lang="fr-FR" sz="1600" dirty="0" err="1"/>
              <a:t>knowledge</a:t>
            </a:r>
            <a:r>
              <a:rPr lang="fr-FR" sz="1600" dirty="0"/>
              <a:t> intensive) </a:t>
            </a:r>
            <a:r>
              <a:rPr lang="fr-FR" sz="1600" dirty="0" err="1"/>
              <a:t>seem</a:t>
            </a:r>
            <a:r>
              <a:rPr lang="fr-FR" sz="1600" dirty="0"/>
              <a:t> to </a:t>
            </a:r>
            <a:r>
              <a:rPr lang="fr-FR" sz="1600" dirty="0" err="1"/>
              <a:t>co</a:t>
            </a:r>
            <a:r>
              <a:rPr lang="fr-FR" sz="1600" dirty="0"/>
              <a:t>-</a:t>
            </a:r>
            <a:r>
              <a:rPr lang="fr-FR" sz="1600" dirty="0" err="1"/>
              <a:t>locate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client </a:t>
            </a:r>
            <a:r>
              <a:rPr lang="fr-FR" sz="1600" dirty="0" err="1"/>
              <a:t>sectors</a:t>
            </a:r>
            <a:r>
              <a:rPr lang="fr-FR" sz="1600" dirty="0"/>
              <a:t>.</a:t>
            </a:r>
          </a:p>
          <a:p>
            <a:pPr marL="996950" indent="-342900" eaLnBrk="1" hangingPunct="1">
              <a:spcBef>
                <a:spcPct val="20000"/>
              </a:spcBef>
              <a:spcAft>
                <a:spcPts val="800"/>
              </a:spcAft>
              <a:buFont typeface="+mj-lt"/>
              <a:buAutoNum type="arabicPeriod"/>
              <a:defRPr/>
            </a:pPr>
            <a:endParaRPr lang="fr-FR" sz="1600" dirty="0"/>
          </a:p>
          <a:p>
            <a:pPr marL="996950" indent="-342900"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fr-FR" sz="1600" dirty="0"/>
              <a:t>BUT:</a:t>
            </a:r>
          </a:p>
          <a:p>
            <a:pPr marL="808038" indent="-153988"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fr-FR" sz="1600" dirty="0"/>
              <a:t>- if one assumes </a:t>
            </a:r>
            <a:r>
              <a:rPr lang="fr-FR" sz="1600" dirty="0" err="1"/>
              <a:t>that</a:t>
            </a:r>
            <a:r>
              <a:rPr lang="fr-FR" sz="1600" dirty="0"/>
              <a:t> KIBS, and </a:t>
            </a:r>
            <a:r>
              <a:rPr lang="fr-FR" sz="1600" dirty="0" err="1"/>
              <a:t>particularly</a:t>
            </a:r>
            <a:r>
              <a:rPr lang="fr-FR" sz="1600" dirty="0"/>
              <a:t> </a:t>
            </a:r>
            <a:r>
              <a:rPr lang="fr-FR" sz="1600" dirty="0" err="1"/>
              <a:t>core</a:t>
            </a:r>
            <a:r>
              <a:rPr lang="fr-FR" sz="1600" dirty="0"/>
              <a:t> KIBS, are important components of </a:t>
            </a:r>
            <a:r>
              <a:rPr lang="fr-FR" sz="1600" dirty="0" err="1"/>
              <a:t>regional</a:t>
            </a:r>
            <a:r>
              <a:rPr lang="fr-FR" sz="1600" dirty="0"/>
              <a:t> innovation </a:t>
            </a:r>
            <a:r>
              <a:rPr lang="fr-FR" sz="1600" dirty="0" err="1"/>
              <a:t>systems</a:t>
            </a:r>
            <a:r>
              <a:rPr lang="fr-FR" sz="1600" dirty="0"/>
              <a:t>.</a:t>
            </a:r>
          </a:p>
          <a:p>
            <a:pPr marL="996950" indent="-342900"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fr-FR" sz="1600" dirty="0"/>
              <a:t>- and if one </a:t>
            </a:r>
            <a:r>
              <a:rPr lang="fr-FR" sz="1600" dirty="0" err="1"/>
              <a:t>allows</a:t>
            </a:r>
            <a:r>
              <a:rPr lang="fr-FR" sz="1600" dirty="0"/>
              <a:t> for the </a:t>
            </a:r>
            <a:r>
              <a:rPr lang="fr-FR" sz="1600" dirty="0" err="1"/>
              <a:t>fact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innovation </a:t>
            </a:r>
            <a:r>
              <a:rPr lang="fr-FR" sz="1600" dirty="0" err="1"/>
              <a:t>occurs</a:t>
            </a:r>
            <a:r>
              <a:rPr lang="fr-FR" sz="1600" dirty="0"/>
              <a:t> in </a:t>
            </a:r>
            <a:r>
              <a:rPr lang="fr-FR" sz="1600" dirty="0" err="1"/>
              <a:t>many</a:t>
            </a:r>
            <a:r>
              <a:rPr lang="fr-FR" sz="1600" dirty="0"/>
              <a:t> places </a:t>
            </a:r>
            <a:r>
              <a:rPr lang="fr-FR" sz="1600" dirty="0" err="1"/>
              <a:t>across</a:t>
            </a:r>
            <a:r>
              <a:rPr lang="fr-FR" sz="1600" dirty="0"/>
              <a:t> Canada</a:t>
            </a:r>
          </a:p>
          <a:p>
            <a:pPr marL="808038" indent="-153988"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fr-FR" sz="1600" dirty="0"/>
              <a:t>- one </a:t>
            </a:r>
            <a:r>
              <a:rPr lang="fr-FR" sz="1600" dirty="0" err="1"/>
              <a:t>can</a:t>
            </a:r>
            <a:r>
              <a:rPr lang="fr-FR" sz="1600" dirty="0"/>
              <a:t> </a:t>
            </a:r>
            <a:r>
              <a:rPr lang="fr-FR" sz="1600" dirty="0" err="1"/>
              <a:t>deduce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these</a:t>
            </a:r>
            <a:r>
              <a:rPr lang="fr-FR" sz="1600" dirty="0"/>
              <a:t> spatial patterns </a:t>
            </a:r>
            <a:r>
              <a:rPr lang="fr-FR" sz="1600" dirty="0" err="1"/>
              <a:t>that</a:t>
            </a:r>
            <a:r>
              <a:rPr lang="fr-FR" sz="1600" dirty="0"/>
              <a:t> </a:t>
            </a:r>
            <a:r>
              <a:rPr lang="fr-FR" sz="1600" dirty="0" err="1" smtClean="0"/>
              <a:t>different</a:t>
            </a:r>
            <a:r>
              <a:rPr lang="fr-FR" sz="1600" dirty="0" smtClean="0"/>
              <a:t> </a:t>
            </a:r>
            <a:r>
              <a:rPr lang="fr-FR" sz="1600" dirty="0"/>
              <a:t>KIBS </a:t>
            </a:r>
            <a:r>
              <a:rPr lang="fr-FR" sz="1600" dirty="0" err="1"/>
              <a:t>operate</a:t>
            </a:r>
            <a:r>
              <a:rPr lang="fr-FR" sz="1600" dirty="0"/>
              <a:t> </a:t>
            </a:r>
            <a:r>
              <a:rPr lang="fr-FR" sz="1600" dirty="0" err="1"/>
              <a:t>at</a:t>
            </a:r>
            <a:r>
              <a:rPr lang="fr-FR" sz="1600" dirty="0"/>
              <a:t> </a:t>
            </a:r>
            <a:r>
              <a:rPr lang="fr-FR" sz="1600" dirty="0" err="1"/>
              <a:t>different</a:t>
            </a:r>
            <a:r>
              <a:rPr lang="fr-FR" sz="1600" dirty="0"/>
              <a:t> spatial </a:t>
            </a:r>
            <a:r>
              <a:rPr lang="fr-FR" sz="1600" dirty="0" err="1"/>
              <a:t>scales</a:t>
            </a:r>
            <a:r>
              <a:rPr lang="fr-FR" sz="1600" dirty="0"/>
              <a:t>.</a:t>
            </a:r>
            <a:endParaRPr lang="fr-FR" sz="1600" dirty="0"/>
          </a:p>
          <a:p>
            <a:pPr eaLnBrk="1" hangingPunct="1">
              <a:spcBef>
                <a:spcPct val="20000"/>
              </a:spcBef>
              <a:defRPr/>
            </a:pPr>
            <a:endParaRPr lang="fr-FR" sz="1400" dirty="0"/>
          </a:p>
          <a:p>
            <a:pPr eaLnBrk="1" hangingPunct="1">
              <a:spcBef>
                <a:spcPct val="20000"/>
              </a:spcBef>
              <a:defRPr/>
            </a:pPr>
            <a:endParaRPr lang="fr-FR" sz="1400" dirty="0"/>
          </a:p>
          <a:p>
            <a:pPr eaLnBrk="1" hangingPunct="1">
              <a:spcBef>
                <a:spcPct val="20000"/>
              </a:spcBef>
              <a:defRPr/>
            </a:pPr>
            <a:endParaRPr lang="fr-FR" sz="2000" dirty="0"/>
          </a:p>
          <a:p>
            <a:pPr marL="895350" indent="-895350" eaLnBrk="1" hangingPunct="1">
              <a:spcBef>
                <a:spcPct val="20000"/>
              </a:spcBef>
              <a:defRPr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57188" y="1071563"/>
            <a:ext cx="8429625" cy="5572125"/>
          </a:xfrm>
          <a:prstGeom prst="ellipse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nation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>
          <a:xfrm>
            <a:off x="2214563" y="1643063"/>
            <a:ext cx="1928812" cy="4143375"/>
          </a:xfrm>
          <a:prstGeom prst="ellipse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Oval 4"/>
          <p:cNvSpPr/>
          <p:nvPr/>
        </p:nvSpPr>
        <p:spPr>
          <a:xfrm>
            <a:off x="3643313" y="3286125"/>
            <a:ext cx="2286000" cy="1143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err="1">
                <a:solidFill>
                  <a:srgbClr val="FF0000"/>
                </a:solidFill>
              </a:rPr>
              <a:t>core</a:t>
            </a:r>
            <a:r>
              <a:rPr lang="fr-FR" dirty="0">
                <a:solidFill>
                  <a:srgbClr val="FF0000"/>
                </a:solidFill>
              </a:rPr>
              <a:t>-KIBS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413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868363"/>
          </a:xfrm>
        </p:spPr>
        <p:txBody>
          <a:bodyPr/>
          <a:lstStyle/>
          <a:p>
            <a:r>
              <a:rPr lang="fr-FR" smtClean="0"/>
              <a:t>In Canada</a:t>
            </a:r>
          </a:p>
        </p:txBody>
      </p:sp>
      <p:sp>
        <p:nvSpPr>
          <p:cNvPr id="8" name="Oval 7"/>
          <p:cNvSpPr/>
          <p:nvPr/>
        </p:nvSpPr>
        <p:spPr>
          <a:xfrm>
            <a:off x="2357438" y="3357563"/>
            <a:ext cx="1714500" cy="928687"/>
          </a:xfrm>
          <a:prstGeom prst="ellipse">
            <a:avLst/>
          </a:prstGeom>
          <a:solidFill>
            <a:srgbClr val="0094D6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err="1">
                <a:solidFill>
                  <a:srgbClr val="0000FF"/>
                </a:solidFill>
              </a:rPr>
              <a:t>specialised</a:t>
            </a:r>
            <a:r>
              <a:rPr lang="fr-FR" sz="1600" dirty="0">
                <a:solidFill>
                  <a:srgbClr val="0000FF"/>
                </a:solidFill>
              </a:rPr>
              <a:t> KIBS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29250" y="1643063"/>
            <a:ext cx="1071563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>
                <a:solidFill>
                  <a:srgbClr val="00B050"/>
                </a:solidFill>
              </a:rPr>
              <a:t>local KIBS</a:t>
            </a:r>
            <a:endParaRPr lang="fr-FR" sz="1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72188" y="3000375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FF0000"/>
                </a:solidFill>
              </a:rPr>
              <a:t>National Scale Interactions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28875" y="2357438"/>
            <a:ext cx="161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>
                <a:solidFill>
                  <a:srgbClr val="0000FF"/>
                </a:solidFill>
              </a:rPr>
              <a:t>Regional Scale </a:t>
            </a:r>
          </a:p>
          <a:p>
            <a:pPr algn="ctr"/>
            <a:r>
              <a:rPr lang="fr-FR" sz="1600">
                <a:solidFill>
                  <a:srgbClr val="0000FF"/>
                </a:solidFill>
              </a:rPr>
              <a:t>Interactions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0625" y="2286000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i="1">
                <a:solidFill>
                  <a:srgbClr val="00B050"/>
                </a:solidFill>
              </a:rPr>
              <a:t>only local interactions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1750" y="6286500"/>
            <a:ext cx="4059238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regional</a:t>
            </a:r>
            <a:r>
              <a:rPr lang="fr-FR" dirty="0"/>
              <a:t> innovation system?</a:t>
            </a:r>
            <a:endParaRPr lang="fr-FR" dirty="0"/>
          </a:p>
        </p:txBody>
      </p:sp>
      <p:sp>
        <p:nvSpPr>
          <p:cNvPr id="15" name="Oval 14"/>
          <p:cNvSpPr/>
          <p:nvPr/>
        </p:nvSpPr>
        <p:spPr>
          <a:xfrm>
            <a:off x="2643188" y="1785938"/>
            <a:ext cx="1071562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00B050"/>
                </a:solidFill>
              </a:rPr>
              <a:t>local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1600" dirty="0">
                <a:solidFill>
                  <a:srgbClr val="00B050"/>
                </a:solidFill>
              </a:rPr>
              <a:t>KIBS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00688" y="3786188"/>
            <a:ext cx="1071562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>
                <a:solidFill>
                  <a:srgbClr val="00B050"/>
                </a:solidFill>
              </a:rPr>
              <a:t>local KIBS</a:t>
            </a:r>
            <a:endParaRPr lang="fr-FR" sz="1800" dirty="0">
              <a:solidFill>
                <a:srgbClr val="00B050"/>
              </a:solidFill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85775" y="544513"/>
            <a:ext cx="7762875" cy="1238250"/>
            <a:chOff x="485360" y="544947"/>
            <a:chExt cx="7762712" cy="1238381"/>
          </a:xfrm>
        </p:grpSpPr>
        <p:sp>
          <p:nvSpPr>
            <p:cNvPr id="17" name="Down Arrow 16"/>
            <p:cNvSpPr/>
            <p:nvPr/>
          </p:nvSpPr>
          <p:spPr bwMode="auto">
            <a:xfrm rot="2704411">
              <a:off x="7056582" y="581892"/>
              <a:ext cx="1228436" cy="1154545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/>
            <a:lstStyle/>
            <a:p>
              <a:pPr>
                <a:defRPr/>
              </a:pPr>
              <a:r>
                <a:rPr lang="fr-FR" sz="1600" dirty="0" err="1">
                  <a:ea typeface="ヒラギノ角ゴ Pro W3" charset="-128"/>
                </a:rPr>
                <a:t>Outside</a:t>
              </a:r>
              <a:r>
                <a:rPr lang="fr-FR" sz="1600" dirty="0">
                  <a:ea typeface="ヒラギノ角ゴ Pro W3" charset="-128"/>
                </a:rPr>
                <a:t> world</a:t>
              </a:r>
              <a:endParaRPr lang="fr-FR" sz="1600" dirty="0">
                <a:ea typeface="ヒラギノ角ゴ Pro W3" charset="-128"/>
              </a:endParaRPr>
            </a:p>
          </p:txBody>
        </p:sp>
        <p:sp>
          <p:nvSpPr>
            <p:cNvPr id="18" name="Down Arrow 17"/>
            <p:cNvSpPr/>
            <p:nvPr/>
          </p:nvSpPr>
          <p:spPr bwMode="auto">
            <a:xfrm rot="8120854">
              <a:off x="485360" y="545476"/>
              <a:ext cx="1351442" cy="123785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/>
            <a:lstStyle/>
            <a:p>
              <a:pPr>
                <a:defRPr/>
              </a:pPr>
              <a:r>
                <a:rPr lang="fr-FR" sz="1600" dirty="0" err="1">
                  <a:ea typeface="ヒラギノ角ゴ Pro W3" charset="-128"/>
                </a:rPr>
                <a:t>Outside</a:t>
              </a:r>
              <a:r>
                <a:rPr lang="fr-FR" sz="1600" dirty="0">
                  <a:ea typeface="ヒラギノ角ゴ Pro W3" charset="-128"/>
                </a:rPr>
                <a:t> world</a:t>
              </a:r>
              <a:endParaRPr lang="fr-FR" sz="1600" dirty="0">
                <a:ea typeface="ヒラギノ角ゴ Pro W3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  <p:bldP spid="8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01625" y="1225550"/>
            <a:ext cx="8637588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2600" b="1" smtClean="0">
                <a:solidFill>
                  <a:srgbClr val="0093D2"/>
                </a:solidFill>
              </a:rPr>
              <a:t>Do cities benefit from having local </a:t>
            </a:r>
            <a:r>
              <a:rPr lang="en-CA" sz="2600" b="1" smtClean="0">
                <a:solidFill>
                  <a:srgbClr val="0093D2"/>
                </a:solidFill>
              </a:rPr>
              <a:t>KIBS?</a:t>
            </a:r>
            <a:endParaRPr lang="en-CA" sz="2600" b="1" smtClean="0">
              <a:solidFill>
                <a:srgbClr val="0093D2"/>
              </a:solidFill>
            </a:endParaRPr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endParaRPr lang="en-CA" sz="2600" b="1" smtClean="0">
              <a:solidFill>
                <a:srgbClr val="0093D2"/>
              </a:solidFill>
            </a:endParaRPr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2000" smtClean="0"/>
              <a:t>So far we have looked at where KIBS locate </a:t>
            </a:r>
            <a:r>
              <a:rPr lang="en-CA" sz="2000" smtClean="0"/>
              <a:t>(</a:t>
            </a:r>
            <a:r>
              <a:rPr lang="en-CA" sz="2000" smtClean="0"/>
              <a:t>and have interpreted our findings on the assumption that they are important actors in innovation systems – although it appears that these systems operate across a variety of </a:t>
            </a:r>
            <a:r>
              <a:rPr lang="en-CA" sz="2000" smtClean="0"/>
              <a:t>scales).</a:t>
            </a:r>
            <a:endParaRPr lang="en-CA" sz="2000" smtClean="0"/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endParaRPr lang="en-CA" sz="2000" smtClean="0"/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2000" smtClean="0"/>
              <a:t>Now we turn to examining whether having high concentrations of local KIBS </a:t>
            </a:r>
            <a:r>
              <a:rPr lang="en-CA" sz="2000" smtClean="0"/>
              <a:t>‘benefits</a:t>
            </a:r>
            <a:r>
              <a:rPr lang="en-CA" sz="2000" smtClean="0"/>
              <a:t>’ the local </a:t>
            </a:r>
            <a:r>
              <a:rPr lang="en-CA" sz="2000" smtClean="0"/>
              <a:t>economy.</a:t>
            </a:r>
            <a:endParaRPr lang="en-CA" sz="2000" smtClean="0"/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2000" smtClean="0"/>
              <a:t>	- we have no measure of city-wide </a:t>
            </a:r>
            <a:r>
              <a:rPr lang="en-CA" sz="2000" smtClean="0"/>
              <a:t>innovation</a:t>
            </a:r>
            <a:endParaRPr lang="en-CA" sz="2000" smtClean="0"/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2000" smtClean="0"/>
              <a:t>	- we examine common metrics of employment and income </a:t>
            </a:r>
            <a:r>
              <a:rPr lang="en-CA" sz="2000" smtClean="0"/>
              <a:t>growth</a:t>
            </a:r>
            <a:endParaRPr lang="en-CA" sz="1100" smtClean="0"/>
          </a:p>
          <a:p>
            <a:pPr eaLnBrk="1" hangingPunct="1">
              <a:spcBef>
                <a:spcPct val="20000"/>
              </a:spcBef>
              <a:defRPr/>
            </a:pPr>
            <a:endParaRPr lang="en-CA" sz="1400" smtClean="0"/>
          </a:p>
          <a:p>
            <a:pPr eaLnBrk="1" hangingPunct="1">
              <a:spcBef>
                <a:spcPct val="20000"/>
              </a:spcBef>
              <a:defRPr/>
            </a:pPr>
            <a:endParaRPr lang="en-CA" sz="2000" smtClean="0"/>
          </a:p>
          <a:p>
            <a:pPr marL="895350" indent="-895350" eaLnBrk="1" hangingPunct="1">
              <a:spcBef>
                <a:spcPct val="20000"/>
              </a:spcBef>
              <a:defRPr/>
            </a:pPr>
            <a:endParaRPr lang="en-CA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0" y="5441950"/>
            <a:ext cx="789793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1600" dirty="0"/>
          </a:p>
          <a:p>
            <a:r>
              <a:rPr lang="fr-FR" sz="1600" dirty="0" err="1"/>
              <a:t>Only</a:t>
            </a:r>
            <a:r>
              <a:rPr lang="fr-FR" sz="1600" dirty="0"/>
              <a:t> four </a:t>
            </a:r>
            <a:r>
              <a:rPr lang="fr-FR" sz="1600" dirty="0" err="1"/>
              <a:t>sectors</a:t>
            </a:r>
            <a:r>
              <a:rPr lang="fr-FR" sz="1600" dirty="0"/>
              <a:t> are </a:t>
            </a:r>
            <a:r>
              <a:rPr lang="fr-FR" sz="1600" dirty="0" err="1"/>
              <a:t>associated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both</a:t>
            </a:r>
            <a:r>
              <a:rPr lang="fr-FR" sz="1600" dirty="0"/>
              <a:t> </a:t>
            </a:r>
            <a:r>
              <a:rPr lang="fr-FR" sz="1600" dirty="0" err="1"/>
              <a:t>employment</a:t>
            </a:r>
            <a:r>
              <a:rPr lang="fr-FR" sz="1600" dirty="0"/>
              <a:t> </a:t>
            </a:r>
            <a:r>
              <a:rPr lang="fr-FR" sz="1600" i="1" dirty="0"/>
              <a:t>and</a:t>
            </a:r>
            <a:r>
              <a:rPr lang="fr-FR" sz="1600" dirty="0"/>
              <a:t> </a:t>
            </a:r>
            <a:r>
              <a:rPr lang="fr-FR" sz="1600" dirty="0" err="1"/>
              <a:t>income</a:t>
            </a:r>
            <a:r>
              <a:rPr lang="fr-FR" sz="1600" dirty="0"/>
              <a:t> </a:t>
            </a:r>
            <a:r>
              <a:rPr lang="fr-FR" sz="1600" dirty="0" err="1"/>
              <a:t>growth</a:t>
            </a:r>
            <a:endParaRPr lang="fr-FR" sz="1600" dirty="0"/>
          </a:p>
          <a:p>
            <a:r>
              <a:rPr lang="fr-FR" sz="1400" dirty="0"/>
              <a:t>- of </a:t>
            </a:r>
            <a:r>
              <a:rPr lang="fr-FR" sz="1400" dirty="0" err="1"/>
              <a:t>which</a:t>
            </a:r>
            <a:r>
              <a:rPr lang="fr-FR" sz="1400" dirty="0"/>
              <a:t> T-KIBS in </a:t>
            </a:r>
            <a:r>
              <a:rPr lang="fr-FR" sz="1400" dirty="0" err="1"/>
              <a:t>peripheral</a:t>
            </a:r>
            <a:r>
              <a:rPr lang="fr-FR" sz="1400" dirty="0"/>
              <a:t> </a:t>
            </a:r>
            <a:r>
              <a:rPr lang="fr-FR" sz="1400" dirty="0" err="1" smtClean="0"/>
              <a:t>cities</a:t>
            </a:r>
            <a:r>
              <a:rPr lang="fr-FR" sz="1400" dirty="0" smtClean="0"/>
              <a:t> </a:t>
            </a:r>
          </a:p>
          <a:p>
            <a:endParaRPr lang="fr-FR" sz="1400" dirty="0"/>
          </a:p>
          <a:p>
            <a:r>
              <a:rPr lang="fr-FR" sz="1400" dirty="0" smtClean="0"/>
              <a:t>This </a:t>
            </a:r>
            <a:r>
              <a:rPr lang="fr-FR" sz="1400" dirty="0" err="1" smtClean="0"/>
              <a:t>harks</a:t>
            </a:r>
            <a:r>
              <a:rPr lang="fr-FR" sz="1400" dirty="0" smtClean="0"/>
              <a:t> back to the distance protection </a:t>
            </a:r>
            <a:r>
              <a:rPr lang="fr-FR" sz="1400" dirty="0" err="1" smtClean="0"/>
              <a:t>effect</a:t>
            </a:r>
            <a:r>
              <a:rPr lang="fr-FR" sz="1400" dirty="0" smtClean="0"/>
              <a:t> and the </a:t>
            </a:r>
            <a:r>
              <a:rPr lang="fr-FR" sz="1400" dirty="0" err="1" smtClean="0"/>
              <a:t>higher</a:t>
            </a:r>
            <a:r>
              <a:rPr lang="fr-FR" sz="1400" dirty="0" smtClean="0"/>
              <a:t> </a:t>
            </a:r>
            <a:r>
              <a:rPr lang="fr-FR" sz="1400" dirty="0" err="1" smtClean="0"/>
              <a:t>presence</a:t>
            </a:r>
            <a:r>
              <a:rPr lang="fr-FR" sz="1400" dirty="0" smtClean="0"/>
              <a:t> of T-KIBS in </a:t>
            </a:r>
            <a:r>
              <a:rPr lang="fr-FR" sz="1400" dirty="0" err="1" smtClean="0"/>
              <a:t>these</a:t>
            </a:r>
            <a:r>
              <a:rPr lang="fr-FR" sz="1400" dirty="0" smtClean="0"/>
              <a:t> </a:t>
            </a:r>
            <a:r>
              <a:rPr lang="fr-FR" sz="1400" dirty="0" err="1" smtClean="0"/>
              <a:t>cities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grpSp>
        <p:nvGrpSpPr>
          <p:cNvPr id="20483" name="Group 11"/>
          <p:cNvGrpSpPr>
            <a:grpSpLocks/>
          </p:cNvGrpSpPr>
          <p:nvPr/>
        </p:nvGrpSpPr>
        <p:grpSpPr bwMode="auto">
          <a:xfrm>
            <a:off x="812800" y="360363"/>
            <a:ext cx="7435850" cy="5051425"/>
            <a:chOff x="812800" y="360988"/>
            <a:chExt cx="7435273" cy="5050654"/>
          </a:xfrm>
        </p:grpSpPr>
        <p:grpSp>
          <p:nvGrpSpPr>
            <p:cNvPr id="20484" name="Group 10"/>
            <p:cNvGrpSpPr>
              <a:grpSpLocks/>
            </p:cNvGrpSpPr>
            <p:nvPr/>
          </p:nvGrpSpPr>
          <p:grpSpPr bwMode="auto">
            <a:xfrm>
              <a:off x="812800" y="360988"/>
              <a:ext cx="7435273" cy="5050654"/>
              <a:chOff x="812800" y="360988"/>
              <a:chExt cx="7435273" cy="5050654"/>
            </a:xfrm>
          </p:grpSpPr>
          <p:pic>
            <p:nvPicPr>
              <p:cNvPr id="2048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2800" y="360988"/>
                <a:ext cx="7435273" cy="505065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20490" name="Rectangle 2"/>
              <p:cNvSpPr>
                <a:spLocks noChangeArrowheads="1"/>
              </p:cNvSpPr>
              <p:nvPr/>
            </p:nvSpPr>
            <p:spPr bwMode="auto">
              <a:xfrm>
                <a:off x="2789381" y="3343564"/>
                <a:ext cx="5283200" cy="221673"/>
              </a:xfrm>
              <a:prstGeom prst="rect">
                <a:avLst/>
              </a:prstGeom>
              <a:solidFill>
                <a:srgbClr val="FFFF0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91" name="Rectangle 3"/>
              <p:cNvSpPr>
                <a:spLocks noChangeArrowheads="1"/>
              </p:cNvSpPr>
              <p:nvPr/>
            </p:nvSpPr>
            <p:spPr bwMode="auto">
              <a:xfrm>
                <a:off x="2780145" y="3556000"/>
                <a:ext cx="5292436" cy="184727"/>
              </a:xfrm>
              <a:prstGeom prst="rect">
                <a:avLst/>
              </a:prstGeom>
              <a:solidFill>
                <a:srgbClr val="0000FF">
                  <a:alpha val="25098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485" name="TextBox 6"/>
            <p:cNvSpPr txBox="1">
              <a:spLocks noChangeArrowheads="1"/>
            </p:cNvSpPr>
            <p:nvPr/>
          </p:nvSpPr>
          <p:spPr bwMode="auto">
            <a:xfrm>
              <a:off x="2604654" y="1413163"/>
              <a:ext cx="2439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/>
                <a:t>*</a:t>
              </a:r>
            </a:p>
          </p:txBody>
        </p:sp>
        <p:sp>
          <p:nvSpPr>
            <p:cNvPr id="20486" name="TextBox 7"/>
            <p:cNvSpPr txBox="1">
              <a:spLocks noChangeArrowheads="1"/>
            </p:cNvSpPr>
            <p:nvPr/>
          </p:nvSpPr>
          <p:spPr bwMode="auto">
            <a:xfrm>
              <a:off x="2572327" y="2600036"/>
              <a:ext cx="2439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/>
                <a:t>*</a:t>
              </a:r>
            </a:p>
          </p:txBody>
        </p:sp>
        <p:sp>
          <p:nvSpPr>
            <p:cNvPr id="20487" name="TextBox 8"/>
            <p:cNvSpPr txBox="1">
              <a:spLocks noChangeArrowheads="1"/>
            </p:cNvSpPr>
            <p:nvPr/>
          </p:nvSpPr>
          <p:spPr bwMode="auto">
            <a:xfrm>
              <a:off x="2558473" y="3556000"/>
              <a:ext cx="2439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/>
                <a:t>*</a:t>
              </a:r>
            </a:p>
          </p:txBody>
        </p:sp>
        <p:sp>
          <p:nvSpPr>
            <p:cNvPr id="20488" name="TextBox 9"/>
            <p:cNvSpPr txBox="1">
              <a:spLocks noChangeArrowheads="1"/>
            </p:cNvSpPr>
            <p:nvPr/>
          </p:nvSpPr>
          <p:spPr bwMode="auto">
            <a:xfrm>
              <a:off x="2590801" y="2757055"/>
              <a:ext cx="2439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/>
                <a:t>*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01625" y="1225550"/>
            <a:ext cx="8637588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2600" b="1" smtClean="0">
                <a:solidFill>
                  <a:srgbClr val="0093D2"/>
                </a:solidFill>
              </a:rPr>
              <a:t>This </a:t>
            </a:r>
            <a:r>
              <a:rPr lang="en-CA" sz="2600" b="1" i="1" smtClean="0">
                <a:solidFill>
                  <a:srgbClr val="0093D2"/>
                </a:solidFill>
              </a:rPr>
              <a:t>suggests</a:t>
            </a:r>
            <a:r>
              <a:rPr lang="en-CA" sz="2600" b="1" smtClean="0">
                <a:solidFill>
                  <a:srgbClr val="0093D2"/>
                </a:solidFill>
              </a:rPr>
              <a:t> </a:t>
            </a:r>
            <a:r>
              <a:rPr lang="en-CA" sz="2600" b="1" smtClean="0">
                <a:solidFill>
                  <a:srgbClr val="0093D2"/>
                </a:solidFill>
              </a:rPr>
              <a:t>that</a:t>
            </a:r>
            <a:r>
              <a:rPr lang="en-CA" sz="2600" b="1" smtClean="0">
                <a:solidFill>
                  <a:srgbClr val="0093D2"/>
                </a:solidFill>
              </a:rPr>
              <a:t>: </a:t>
            </a:r>
            <a:endParaRPr lang="en-CA" sz="2600" b="1" smtClean="0">
              <a:solidFill>
                <a:srgbClr val="0093D2"/>
              </a:solidFill>
            </a:endParaRPr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endParaRPr lang="en-CA" sz="2600" b="1" smtClean="0">
              <a:solidFill>
                <a:srgbClr val="0093D2"/>
              </a:solidFill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CA" sz="2000" smtClean="0"/>
              <a:t>Local T-KIBS may be associated with local innovation dynamics in </a:t>
            </a:r>
            <a:r>
              <a:rPr lang="en-CA" sz="2000" smtClean="0"/>
              <a:t>isolated</a:t>
            </a:r>
            <a:r>
              <a:rPr lang="en-CA" sz="2000" smtClean="0"/>
              <a:t>, peripheral cities </a:t>
            </a:r>
            <a:r>
              <a:rPr lang="en-CA" sz="2000" smtClean="0"/>
              <a:t>.</a:t>
            </a:r>
            <a:endParaRPr lang="en-CA" sz="2000" smtClean="0"/>
          </a:p>
          <a:p>
            <a:pPr eaLnBrk="1" hangingPunct="1">
              <a:spcBef>
                <a:spcPct val="20000"/>
              </a:spcBef>
              <a:defRPr/>
            </a:pPr>
            <a:endParaRPr lang="en-CA" sz="2000" smtClean="0"/>
          </a:p>
          <a:p>
            <a:pPr eaLnBrk="1" hangingPunct="1">
              <a:spcBef>
                <a:spcPct val="20000"/>
              </a:spcBef>
              <a:defRPr/>
            </a:pPr>
            <a:r>
              <a:rPr lang="en-CA" sz="2000" smtClean="0"/>
              <a:t>Local T-KIBS are not associated with local innovation dynamics in central </a:t>
            </a:r>
            <a:r>
              <a:rPr lang="en-CA" sz="2000" smtClean="0"/>
              <a:t>cities</a:t>
            </a:r>
            <a:r>
              <a:rPr lang="en-CA" sz="2000" smtClean="0"/>
              <a:t>, that are close to metropolitan </a:t>
            </a:r>
            <a:r>
              <a:rPr lang="en-CA" sz="2000" smtClean="0"/>
              <a:t>areas:</a:t>
            </a:r>
            <a:endParaRPr lang="en-CA" sz="2000" smtClean="0"/>
          </a:p>
          <a:p>
            <a:pPr eaLnBrk="1" hangingPunct="1">
              <a:spcBef>
                <a:spcPct val="20000"/>
              </a:spcBef>
              <a:defRPr/>
            </a:pPr>
            <a:r>
              <a:rPr lang="en-CA" sz="2000" smtClean="0"/>
              <a:t>	- shadow effect of metro </a:t>
            </a:r>
            <a:r>
              <a:rPr lang="en-CA" sz="2000" smtClean="0"/>
              <a:t>areas?</a:t>
            </a:r>
            <a:endParaRPr lang="en-CA" sz="2000" smtClean="0"/>
          </a:p>
          <a:p>
            <a:pPr eaLnBrk="1" hangingPunct="1">
              <a:spcBef>
                <a:spcPct val="20000"/>
              </a:spcBef>
              <a:defRPr/>
            </a:pPr>
            <a:r>
              <a:rPr lang="en-CA" sz="2000" smtClean="0"/>
              <a:t>	- other growth dynamics at play </a:t>
            </a:r>
            <a:r>
              <a:rPr lang="en-CA" sz="2000" smtClean="0"/>
              <a:t>(leisure</a:t>
            </a:r>
            <a:r>
              <a:rPr lang="en-CA" sz="2000" smtClean="0"/>
              <a:t>? </a:t>
            </a:r>
            <a:r>
              <a:rPr lang="en-CA" sz="2000" smtClean="0"/>
              <a:t>suburbanization?)</a:t>
            </a:r>
            <a:endParaRPr lang="en-CA" sz="2000" smtClean="0"/>
          </a:p>
          <a:p>
            <a:pPr eaLnBrk="1" hangingPunct="1">
              <a:spcBef>
                <a:spcPct val="20000"/>
              </a:spcBef>
              <a:defRPr/>
            </a:pPr>
            <a:endParaRPr lang="en-CA" sz="2000" smtClean="0"/>
          </a:p>
          <a:p>
            <a:pPr marL="895350" indent="-895350" eaLnBrk="1" hangingPunct="1">
              <a:spcBef>
                <a:spcPct val="20000"/>
              </a:spcBef>
              <a:defRPr/>
            </a:pPr>
            <a:endParaRPr lang="en-CA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11150" y="1263650"/>
            <a:ext cx="8637588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fr-FR" sz="2600" b="1">
                <a:solidFill>
                  <a:srgbClr val="0093D2"/>
                </a:solidFill>
              </a:rPr>
              <a:t>Introduction</a:t>
            </a:r>
            <a:endParaRPr lang="fr-FR" sz="2000"/>
          </a:p>
          <a:p>
            <a:pPr eaLnBrk="1" hangingPunct="1">
              <a:spcBef>
                <a:spcPct val="20000"/>
              </a:spcBef>
            </a:pPr>
            <a:endParaRPr lang="fr-FR" sz="2000"/>
          </a:p>
          <a:p>
            <a:pPr eaLnBrk="1" hangingPunct="1">
              <a:spcBef>
                <a:spcPct val="20000"/>
              </a:spcBef>
            </a:pPr>
            <a:r>
              <a:rPr lang="fr-FR" sz="2000"/>
              <a:t>1- KIBS and/or high order services</a:t>
            </a:r>
          </a:p>
          <a:p>
            <a:pPr eaLnBrk="1" hangingPunct="1">
              <a:spcBef>
                <a:spcPct val="20000"/>
              </a:spcBef>
            </a:pPr>
            <a:endParaRPr lang="fr-FR" sz="2000"/>
          </a:p>
          <a:p>
            <a:pPr eaLnBrk="1" hangingPunct="1">
              <a:spcBef>
                <a:spcPct val="20000"/>
              </a:spcBef>
            </a:pPr>
            <a:r>
              <a:rPr lang="fr-FR" sz="2000"/>
              <a:t>2- Why bother about scale?</a:t>
            </a:r>
          </a:p>
          <a:p>
            <a:pPr eaLnBrk="1" hangingPunct="1">
              <a:spcBef>
                <a:spcPct val="20000"/>
              </a:spcBef>
            </a:pPr>
            <a:endParaRPr lang="fr-FR" sz="2000"/>
          </a:p>
          <a:p>
            <a:pPr eaLnBrk="1" hangingPunct="1">
              <a:spcBef>
                <a:spcPct val="20000"/>
              </a:spcBef>
            </a:pPr>
            <a:r>
              <a:rPr lang="fr-FR" sz="2000"/>
              <a:t>3- Some results</a:t>
            </a:r>
          </a:p>
          <a:p>
            <a:pPr eaLnBrk="1" hangingPunct="1">
              <a:spcBef>
                <a:spcPct val="20000"/>
              </a:spcBef>
            </a:pPr>
            <a:endParaRPr lang="fr-FR" sz="2000"/>
          </a:p>
          <a:p>
            <a:pPr eaLnBrk="1" hangingPunct="1">
              <a:spcBef>
                <a:spcPct val="20000"/>
              </a:spcBef>
            </a:pPr>
            <a:r>
              <a:rPr lang="fr-FR" sz="2000"/>
              <a:t>4- Where do we go from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01625" y="1225550"/>
            <a:ext cx="8637588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2600" b="1" smtClean="0">
                <a:solidFill>
                  <a:srgbClr val="0094D6"/>
                </a:solidFill>
              </a:rPr>
              <a:t>4- Where do we go from </a:t>
            </a:r>
            <a:r>
              <a:rPr lang="en-CA" sz="2600" b="1" smtClean="0">
                <a:solidFill>
                  <a:srgbClr val="0094D6"/>
                </a:solidFill>
              </a:rPr>
              <a:t>here</a:t>
            </a:r>
            <a:r>
              <a:rPr lang="en-CA" sz="2800" b="1" smtClean="0">
                <a:solidFill>
                  <a:srgbClr val="0094D6"/>
                </a:solidFill>
              </a:rPr>
              <a:t>?</a:t>
            </a:r>
            <a:endParaRPr lang="en-CA" sz="2800" b="1" smtClean="0">
              <a:solidFill>
                <a:srgbClr val="0094D6"/>
              </a:solidFill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CA" sz="2000" smtClean="0"/>
          </a:p>
          <a:p>
            <a:pPr eaLnBrk="1" hangingPunct="1">
              <a:spcBef>
                <a:spcPct val="20000"/>
              </a:spcBef>
              <a:defRPr/>
            </a:pPr>
            <a:r>
              <a:rPr lang="en-CA" sz="2000" smtClean="0"/>
              <a:t>All these results are </a:t>
            </a:r>
            <a:r>
              <a:rPr lang="en-CA" sz="2000" i="1" u="sng" smtClean="0"/>
              <a:t>suggestive </a:t>
            </a:r>
            <a:r>
              <a:rPr lang="en-CA" sz="2000" smtClean="0"/>
              <a:t>of processes and scale </a:t>
            </a:r>
            <a:r>
              <a:rPr lang="en-CA" sz="2000" smtClean="0"/>
              <a:t>effects.</a:t>
            </a:r>
            <a:endParaRPr lang="en-CA" sz="2000" smtClean="0"/>
          </a:p>
          <a:p>
            <a:pPr eaLnBrk="1" hangingPunct="1">
              <a:spcBef>
                <a:spcPct val="20000"/>
              </a:spcBef>
              <a:defRPr/>
            </a:pPr>
            <a:endParaRPr lang="en-CA" sz="2000" smtClean="0"/>
          </a:p>
          <a:p>
            <a:pPr eaLnBrk="1" hangingPunct="1">
              <a:spcBef>
                <a:spcPct val="20000"/>
              </a:spcBef>
              <a:defRPr/>
            </a:pPr>
            <a:r>
              <a:rPr lang="en-CA" sz="2000" smtClean="0"/>
              <a:t>They can be interpreted in a way that makes </a:t>
            </a:r>
            <a:r>
              <a:rPr lang="en-CA" sz="2000" smtClean="0"/>
              <a:t>sense:</a:t>
            </a:r>
            <a:endParaRPr lang="en-CA" sz="2000" smtClean="0"/>
          </a:p>
          <a:p>
            <a:pPr eaLnBrk="1" hangingPunct="1">
              <a:spcBef>
                <a:spcPct val="20000"/>
              </a:spcBef>
              <a:defRPr/>
            </a:pPr>
            <a:endParaRPr lang="en-CA" sz="2000" smtClean="0"/>
          </a:p>
          <a:p>
            <a:pPr lvl="1" eaLnBrk="1" hangingPunct="1">
              <a:spcBef>
                <a:spcPct val="20000"/>
              </a:spcBef>
              <a:defRPr/>
            </a:pPr>
            <a:r>
              <a:rPr lang="en-CA" sz="2000" smtClean="0"/>
              <a:t>1- There are </a:t>
            </a:r>
            <a:r>
              <a:rPr lang="en-CA" sz="2000" b="1" u="sng" smtClean="0"/>
              <a:t>different types of </a:t>
            </a:r>
            <a:r>
              <a:rPr lang="en-CA" sz="2000" b="1" u="sng" smtClean="0"/>
              <a:t>KIBS</a:t>
            </a:r>
            <a:r>
              <a:rPr lang="en-CA" sz="2000" smtClean="0"/>
              <a:t>: some act </a:t>
            </a:r>
            <a:r>
              <a:rPr lang="en-CA" sz="2000" smtClean="0"/>
              <a:t>locally</a:t>
            </a:r>
            <a:r>
              <a:rPr lang="en-CA" sz="2000" smtClean="0"/>
              <a:t>, some act across </a:t>
            </a:r>
            <a:r>
              <a:rPr lang="en-CA" sz="2000" smtClean="0"/>
              <a:t>distance.</a:t>
            </a:r>
            <a:endParaRPr lang="en-CA" sz="2000" smtClean="0"/>
          </a:p>
          <a:p>
            <a:pPr lvl="1" eaLnBrk="1" hangingPunct="1">
              <a:spcBef>
                <a:spcPct val="20000"/>
              </a:spcBef>
              <a:defRPr/>
            </a:pPr>
            <a:endParaRPr lang="en-CA" sz="2000" smtClean="0"/>
          </a:p>
          <a:p>
            <a:pPr lvl="1" eaLnBrk="1" hangingPunct="1">
              <a:spcBef>
                <a:spcPct val="20000"/>
              </a:spcBef>
              <a:defRPr/>
            </a:pPr>
            <a:r>
              <a:rPr lang="en-CA" sz="2000" smtClean="0"/>
              <a:t>2- There are </a:t>
            </a:r>
            <a:r>
              <a:rPr lang="en-CA" sz="2000" b="1" u="sng" smtClean="0"/>
              <a:t>different types of </a:t>
            </a:r>
            <a:r>
              <a:rPr lang="en-CA" sz="2000" b="1" u="sng" smtClean="0"/>
              <a:t>locality</a:t>
            </a:r>
            <a:r>
              <a:rPr lang="en-CA" sz="2000" smtClean="0"/>
              <a:t>: some are more dependent on local </a:t>
            </a:r>
            <a:r>
              <a:rPr lang="en-CA" sz="2000" smtClean="0"/>
              <a:t>KIBS</a:t>
            </a:r>
            <a:r>
              <a:rPr lang="en-CA" sz="2000" smtClean="0"/>
              <a:t>, others turn towards outside </a:t>
            </a:r>
            <a:r>
              <a:rPr lang="en-CA" sz="2000" smtClean="0"/>
              <a:t>KIBS.</a:t>
            </a:r>
            <a:endParaRPr lang="en-CA" sz="2000" smtClean="0"/>
          </a:p>
          <a:p>
            <a:pPr lvl="1" eaLnBrk="1" hangingPunct="1">
              <a:spcBef>
                <a:spcPct val="20000"/>
              </a:spcBef>
              <a:defRPr/>
            </a:pPr>
            <a:endParaRPr lang="en-CA" sz="2000" smtClean="0"/>
          </a:p>
          <a:p>
            <a:pPr lvl="1" eaLnBrk="1" hangingPunct="1">
              <a:spcBef>
                <a:spcPct val="20000"/>
              </a:spcBef>
              <a:defRPr/>
            </a:pPr>
            <a:r>
              <a:rPr lang="en-CA" sz="2000" smtClean="0"/>
              <a:t>3- There are </a:t>
            </a:r>
            <a:r>
              <a:rPr lang="en-CA" sz="2000" b="1" u="sng" smtClean="0"/>
              <a:t>probably different types of KIBS </a:t>
            </a:r>
            <a:r>
              <a:rPr lang="en-CA" sz="2000" b="1" u="sng" smtClean="0"/>
              <a:t>user</a:t>
            </a:r>
            <a:r>
              <a:rPr lang="en-CA" sz="2000" smtClean="0"/>
              <a:t> : some only look locally for </a:t>
            </a:r>
            <a:r>
              <a:rPr lang="en-CA" sz="2000" smtClean="0"/>
              <a:t>KIBS</a:t>
            </a:r>
            <a:r>
              <a:rPr lang="en-CA" sz="2000" smtClean="0"/>
              <a:t>, some look very </a:t>
            </a:r>
            <a:r>
              <a:rPr lang="en-CA" sz="2000" smtClean="0"/>
              <a:t>widely.</a:t>
            </a:r>
            <a:endParaRPr lang="en-CA" sz="2000" b="1" u="sng" smtClean="0"/>
          </a:p>
          <a:p>
            <a:pPr marL="895350" indent="-895350" eaLnBrk="1" hangingPunct="1">
              <a:spcBef>
                <a:spcPct val="20000"/>
              </a:spcBef>
              <a:defRPr/>
            </a:pPr>
            <a:endParaRPr lang="en-CA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01625" y="1225550"/>
            <a:ext cx="8637588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fr-FR" sz="2600" b="1" dirty="0">
                <a:solidFill>
                  <a:srgbClr val="0094D6"/>
                </a:solidFill>
              </a:rPr>
              <a:t>4- </a:t>
            </a:r>
            <a:r>
              <a:rPr lang="fr-FR" sz="2600" b="1" dirty="0" err="1">
                <a:solidFill>
                  <a:srgbClr val="0094D6"/>
                </a:solidFill>
              </a:rPr>
              <a:t>Where</a:t>
            </a:r>
            <a:r>
              <a:rPr lang="fr-FR" sz="2600" b="1" dirty="0">
                <a:solidFill>
                  <a:srgbClr val="0094D6"/>
                </a:solidFill>
              </a:rPr>
              <a:t> do </a:t>
            </a:r>
            <a:r>
              <a:rPr lang="fr-FR" sz="2600" b="1" dirty="0" err="1">
                <a:solidFill>
                  <a:srgbClr val="0094D6"/>
                </a:solidFill>
              </a:rPr>
              <a:t>we</a:t>
            </a:r>
            <a:r>
              <a:rPr lang="fr-FR" sz="2600" b="1" dirty="0">
                <a:solidFill>
                  <a:srgbClr val="0094D6"/>
                </a:solidFill>
              </a:rPr>
              <a:t> go </a:t>
            </a:r>
            <a:r>
              <a:rPr lang="fr-FR" sz="2600" b="1" dirty="0" err="1">
                <a:solidFill>
                  <a:srgbClr val="0094D6"/>
                </a:solidFill>
              </a:rPr>
              <a:t>from</a:t>
            </a:r>
            <a:r>
              <a:rPr lang="fr-FR" sz="2600" b="1" dirty="0">
                <a:solidFill>
                  <a:srgbClr val="0094D6"/>
                </a:solidFill>
              </a:rPr>
              <a:t> </a:t>
            </a:r>
            <a:r>
              <a:rPr lang="fr-FR" sz="2600" b="1" dirty="0" err="1">
                <a:solidFill>
                  <a:srgbClr val="0094D6"/>
                </a:solidFill>
              </a:rPr>
              <a:t>here</a:t>
            </a:r>
            <a:r>
              <a:rPr lang="fr-FR" sz="2800" b="1" dirty="0">
                <a:solidFill>
                  <a:srgbClr val="0094D6"/>
                </a:solidFill>
              </a:rPr>
              <a:t>?</a:t>
            </a:r>
          </a:p>
          <a:p>
            <a:pPr eaLnBrk="1" hangingPunct="1">
              <a:spcBef>
                <a:spcPct val="20000"/>
              </a:spcBef>
              <a:defRPr/>
            </a:pPr>
            <a:endParaRPr lang="fr-FR" sz="2000" dirty="0"/>
          </a:p>
          <a:p>
            <a:pPr marL="895350" indent="-895350" eaLnBrk="1" hangingPunct="1">
              <a:spcBef>
                <a:spcPct val="20000"/>
              </a:spcBef>
              <a:defRPr/>
            </a:pPr>
            <a:endParaRPr lang="fr-FR" sz="2000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" y="1730375"/>
            <a:ext cx="79502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01625" y="1225550"/>
            <a:ext cx="8637588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2600" b="1" dirty="0" smtClean="0">
                <a:solidFill>
                  <a:srgbClr val="0094D6"/>
                </a:solidFill>
              </a:rPr>
              <a:t>4- Where do we go from here</a:t>
            </a:r>
            <a:r>
              <a:rPr lang="en-CA" sz="2800" b="1" dirty="0" smtClean="0">
                <a:solidFill>
                  <a:srgbClr val="0094D6"/>
                </a:solidFill>
              </a:rPr>
              <a:t>?</a:t>
            </a:r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dirty="0" smtClean="0"/>
              <a:t>From a policy perspective:</a:t>
            </a:r>
          </a:p>
          <a:p>
            <a:pPr lvl="1"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1800" dirty="0" smtClean="0"/>
              <a:t>- at least in Canada, the way in which KIBS interact with local economies is not very well understood. There is still work to be done...</a:t>
            </a:r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dirty="0" smtClean="0"/>
              <a:t>However:</a:t>
            </a:r>
          </a:p>
          <a:p>
            <a:pPr marL="457200" lvl="2"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1800" dirty="0" smtClean="0"/>
              <a:t>- it seems clear that all regions rely on input from KIBS outside the region (‘core’ T-KIBS, and probably high-end financial and management services).</a:t>
            </a:r>
          </a:p>
          <a:p>
            <a:pPr marL="457200" lvl="2"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1800" dirty="0" smtClean="0"/>
              <a:t>- some regions (Metro areas and remote cities) develop their own specialised KIBS competencies.</a:t>
            </a:r>
          </a:p>
          <a:p>
            <a:pPr marL="457200" lvl="2"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1800" dirty="0" smtClean="0"/>
              <a:t>- other regions almost uniquely on outside KIBS</a:t>
            </a:r>
          </a:p>
          <a:p>
            <a:pPr marL="0" lvl="1"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2000" i="1" dirty="0" smtClean="0"/>
              <a:t>Thus, local innovation policy should probably focus on ensuring that local establishments are able to identify and access appropriate KIBS, not on developing local KIBS capacity </a:t>
            </a:r>
            <a:r>
              <a:rPr lang="en-CA" sz="1600" i="1" dirty="0" smtClean="0"/>
              <a:t>(except under certain circumstances)</a:t>
            </a:r>
            <a:endParaRPr lang="en-CA" i="1" dirty="0" smtClean="0"/>
          </a:p>
          <a:p>
            <a:pPr marL="0" lvl="1" eaLnBrk="1" hangingPunct="1">
              <a:spcBef>
                <a:spcPct val="20000"/>
              </a:spcBef>
              <a:spcAft>
                <a:spcPts val="800"/>
              </a:spcAft>
              <a:defRPr/>
            </a:pPr>
            <a:endParaRPr lang="en-CA" sz="1800" dirty="0"/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endParaRPr lang="en-CA" dirty="0" smtClean="0"/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endParaRPr lang="en-CA" dirty="0" smtClean="0"/>
          </a:p>
          <a:p>
            <a:pPr eaLnBrk="1" hangingPunct="1">
              <a:spcBef>
                <a:spcPct val="20000"/>
              </a:spcBef>
              <a:defRPr/>
            </a:pPr>
            <a:endParaRPr lang="en-CA" sz="2000" dirty="0" smtClean="0"/>
          </a:p>
          <a:p>
            <a:pPr marL="895350" indent="-895350" eaLnBrk="1" hangingPunct="1">
              <a:spcBef>
                <a:spcPct val="20000"/>
              </a:spcBef>
              <a:defRPr/>
            </a:pP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01625" y="1225550"/>
            <a:ext cx="8637588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2600" b="1" dirty="0" smtClean="0">
                <a:solidFill>
                  <a:srgbClr val="0094D6"/>
                </a:solidFill>
              </a:rPr>
              <a:t>4- Where do we go from here</a:t>
            </a:r>
            <a:r>
              <a:rPr lang="en-CA" sz="2800" b="1" dirty="0" smtClean="0">
                <a:solidFill>
                  <a:srgbClr val="0094D6"/>
                </a:solidFill>
              </a:rPr>
              <a:t>?</a:t>
            </a:r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2000" dirty="0" smtClean="0"/>
              <a:t>From a research perspective, David </a:t>
            </a:r>
            <a:r>
              <a:rPr lang="en-CA" sz="2000" dirty="0" err="1" smtClean="0"/>
              <a:t>Doloreux</a:t>
            </a:r>
            <a:r>
              <a:rPr lang="en-CA" sz="2000" dirty="0" smtClean="0"/>
              <a:t> and I have done research on the connection between locality, space, and KIBS innovation (not reported here).</a:t>
            </a:r>
          </a:p>
          <a:p>
            <a:pPr eaLnBrk="1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CA" dirty="0" smtClean="0"/>
              <a:t>	</a:t>
            </a:r>
            <a:r>
              <a:rPr lang="en-CA" sz="1800" dirty="0" smtClean="0"/>
              <a:t>- how does KIBS innovation vary across space?</a:t>
            </a:r>
            <a:r>
              <a:rPr lang="en-CA" sz="1800" dirty="0"/>
              <a:t> </a:t>
            </a:r>
            <a:endParaRPr lang="en-CA" sz="1800" dirty="0" smtClean="0"/>
          </a:p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CA" sz="1800" dirty="0"/>
              <a:t>	</a:t>
            </a:r>
            <a:r>
              <a:rPr lang="en-CA" sz="1800" dirty="0" smtClean="0"/>
              <a:t>- it does, but not as a function of local factors. It varies with distance from 	metro areas </a:t>
            </a:r>
            <a:r>
              <a:rPr lang="en-CA" sz="1200" dirty="0" smtClean="0"/>
              <a:t>(</a:t>
            </a:r>
            <a:r>
              <a:rPr lang="en-CA" sz="1200" dirty="0" err="1" smtClean="0"/>
              <a:t>Shearmur</a:t>
            </a:r>
            <a:r>
              <a:rPr lang="en-CA" sz="1200" dirty="0" smtClean="0"/>
              <a:t> </a:t>
            </a:r>
            <a:r>
              <a:rPr lang="en-CA" sz="1200" dirty="0"/>
              <a:t>&amp; </a:t>
            </a:r>
            <a:r>
              <a:rPr lang="en-CA" sz="1200" dirty="0" err="1"/>
              <a:t>Doloreux</a:t>
            </a:r>
            <a:r>
              <a:rPr lang="en-CA" sz="1200" dirty="0"/>
              <a:t>, 2009; </a:t>
            </a:r>
            <a:r>
              <a:rPr lang="en-CA" sz="1200" dirty="0" err="1"/>
              <a:t>Doloreux</a:t>
            </a:r>
            <a:r>
              <a:rPr lang="en-CA" sz="1200" dirty="0"/>
              <a:t> &amp; </a:t>
            </a:r>
            <a:r>
              <a:rPr lang="en-CA" sz="1200" dirty="0" err="1"/>
              <a:t>Shearmur</a:t>
            </a:r>
            <a:r>
              <a:rPr lang="en-CA" sz="1200" dirty="0"/>
              <a:t>, 2010; </a:t>
            </a:r>
            <a:r>
              <a:rPr lang="en-CA" sz="1200" dirty="0" err="1"/>
              <a:t>Doloreux</a:t>
            </a:r>
            <a:r>
              <a:rPr lang="en-CA" sz="1200" dirty="0"/>
              <a:t> &amp; </a:t>
            </a:r>
            <a:r>
              <a:rPr lang="en-CA" sz="1200" dirty="0" err="1"/>
              <a:t>Shearmur</a:t>
            </a:r>
            <a:r>
              <a:rPr lang="en-CA" sz="1200" dirty="0"/>
              <a:t> </a:t>
            </a:r>
            <a:r>
              <a:rPr lang="en-CA" sz="1200" dirty="0" smtClean="0"/>
              <a:t>2011)</a:t>
            </a:r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endParaRPr lang="en-CA" sz="2000" dirty="0" smtClean="0"/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2000" dirty="0" smtClean="0"/>
              <a:t>We are now turning towards the way in which manufacturing clients in different locations use external services at different stages of the production process</a:t>
            </a:r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dirty="0" smtClean="0"/>
              <a:t>	</a:t>
            </a:r>
            <a:r>
              <a:rPr lang="en-CA" sz="1600" dirty="0" smtClean="0"/>
              <a:t>- how does KIBS usage (and contribution to innovation) vary across space?</a:t>
            </a:r>
            <a:endParaRPr lang="en-CA" dirty="0" smtClean="0"/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endParaRPr lang="en-CA" dirty="0" smtClean="0"/>
          </a:p>
          <a:p>
            <a:pPr eaLnBrk="1" hangingPunct="1">
              <a:spcBef>
                <a:spcPct val="20000"/>
              </a:spcBef>
              <a:defRPr/>
            </a:pPr>
            <a:endParaRPr lang="en-CA" sz="2000" dirty="0" smtClean="0"/>
          </a:p>
          <a:p>
            <a:pPr marL="895350" indent="-895350" eaLnBrk="1" hangingPunct="1">
              <a:spcBef>
                <a:spcPct val="20000"/>
              </a:spcBef>
              <a:defRPr/>
            </a:pP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01625" y="1225550"/>
            <a:ext cx="8637588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2600" b="1" dirty="0" smtClean="0">
                <a:solidFill>
                  <a:srgbClr val="0094D6"/>
                </a:solidFill>
              </a:rPr>
              <a:t>4- Where do we go from here</a:t>
            </a:r>
            <a:r>
              <a:rPr lang="en-CA" sz="2800" b="1" dirty="0" smtClean="0">
                <a:solidFill>
                  <a:srgbClr val="0094D6"/>
                </a:solidFill>
              </a:rPr>
              <a:t>?</a:t>
            </a:r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dirty="0" smtClean="0"/>
              <a:t>Other questions that emerge from our research when KIBS, innovation and territory are considered:</a:t>
            </a:r>
          </a:p>
          <a:p>
            <a:pPr lvl="1"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1800" dirty="0" smtClean="0"/>
              <a:t>- is the </a:t>
            </a:r>
            <a:r>
              <a:rPr lang="en-CA" sz="1800" i="1" dirty="0" smtClean="0"/>
              <a:t>regional</a:t>
            </a:r>
            <a:r>
              <a:rPr lang="en-CA" sz="1800" dirty="0" smtClean="0"/>
              <a:t> scale the right scale? How about intra-metropolitan neighbourhoods? Do apparently a-spatial networks have spatial structures? </a:t>
            </a:r>
            <a:r>
              <a:rPr lang="en-CA" sz="1200" dirty="0" smtClean="0"/>
              <a:t>(</a:t>
            </a:r>
            <a:r>
              <a:rPr lang="en-CA" sz="1200" dirty="0" err="1" smtClean="0"/>
              <a:t>Shearmur</a:t>
            </a:r>
            <a:r>
              <a:rPr lang="en-CA" sz="1200" dirty="0" smtClean="0"/>
              <a:t> &amp; </a:t>
            </a:r>
            <a:r>
              <a:rPr lang="en-CA" sz="1200" dirty="0" err="1" smtClean="0"/>
              <a:t>Alvergne</a:t>
            </a:r>
            <a:r>
              <a:rPr lang="en-CA" sz="1200" dirty="0" smtClean="0"/>
              <a:t>, 2002; Coffey &amp; </a:t>
            </a:r>
            <a:r>
              <a:rPr lang="en-CA" sz="1200" dirty="0" err="1" smtClean="0"/>
              <a:t>Shearmur</a:t>
            </a:r>
            <a:r>
              <a:rPr lang="en-CA" sz="1200" dirty="0" smtClean="0"/>
              <a:t>, 2002)</a:t>
            </a:r>
          </a:p>
          <a:p>
            <a:pPr lvl="1"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1800" dirty="0" smtClean="0"/>
              <a:t>- does it make sense to think in terms of </a:t>
            </a:r>
            <a:r>
              <a:rPr lang="en-CA" sz="1800" dirty="0" err="1" smtClean="0"/>
              <a:t>spatialised</a:t>
            </a:r>
            <a:r>
              <a:rPr lang="en-CA" sz="1800" dirty="0" smtClean="0"/>
              <a:t> / regional innovation systems? </a:t>
            </a:r>
            <a:r>
              <a:rPr lang="en-CA" sz="1200" dirty="0" smtClean="0"/>
              <a:t>(</a:t>
            </a:r>
            <a:r>
              <a:rPr lang="en-CA" sz="1200" dirty="0" err="1" smtClean="0"/>
              <a:t>Shearmur</a:t>
            </a:r>
            <a:r>
              <a:rPr lang="en-CA" sz="1200" dirty="0" smtClean="0"/>
              <a:t> &amp; </a:t>
            </a:r>
            <a:r>
              <a:rPr lang="en-CA" sz="1200" dirty="0" err="1" smtClean="0"/>
              <a:t>Doloreux</a:t>
            </a:r>
            <a:r>
              <a:rPr lang="en-CA" sz="1200" dirty="0" smtClean="0"/>
              <a:t>, 2009)</a:t>
            </a:r>
          </a:p>
          <a:p>
            <a:pPr lvl="1"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1800" dirty="0" smtClean="0"/>
              <a:t>- what is KIBS innovation? what is innovation in a sector where the product is customised? </a:t>
            </a:r>
            <a:r>
              <a:rPr lang="en-CA" sz="1200" dirty="0" smtClean="0"/>
              <a:t>(</a:t>
            </a:r>
            <a:r>
              <a:rPr lang="en-CA" sz="1200" dirty="0" err="1" smtClean="0"/>
              <a:t>Shearmur</a:t>
            </a:r>
            <a:r>
              <a:rPr lang="en-CA" sz="1200" dirty="0" smtClean="0"/>
              <a:t> &amp; </a:t>
            </a:r>
            <a:r>
              <a:rPr lang="en-CA" sz="1200" dirty="0" err="1" smtClean="0"/>
              <a:t>Doloreux</a:t>
            </a:r>
            <a:r>
              <a:rPr lang="en-CA" sz="1200" dirty="0" smtClean="0"/>
              <a:t>, 2009; </a:t>
            </a:r>
            <a:r>
              <a:rPr lang="en-CA" sz="1200" dirty="0" err="1" smtClean="0"/>
              <a:t>Doloreux</a:t>
            </a:r>
            <a:r>
              <a:rPr lang="en-CA" sz="1200" dirty="0" smtClean="0"/>
              <a:t> &amp; </a:t>
            </a:r>
            <a:r>
              <a:rPr lang="en-CA" sz="1200" dirty="0" err="1" smtClean="0"/>
              <a:t>Shearmur</a:t>
            </a:r>
            <a:r>
              <a:rPr lang="en-CA" sz="1200" dirty="0" smtClean="0"/>
              <a:t>, 2010)</a:t>
            </a:r>
          </a:p>
          <a:p>
            <a:pPr lvl="1"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1800" dirty="0" smtClean="0"/>
              <a:t>- culture and KIBS services: can KIBS service operate globally? </a:t>
            </a:r>
            <a:r>
              <a:rPr lang="en-CA" sz="1200" dirty="0" smtClean="0"/>
              <a:t>(</a:t>
            </a:r>
            <a:r>
              <a:rPr lang="en-CA" sz="1200" dirty="0" err="1" smtClean="0"/>
              <a:t>Polèse</a:t>
            </a:r>
            <a:r>
              <a:rPr lang="en-CA" sz="1200" dirty="0" smtClean="0"/>
              <a:t> &amp; </a:t>
            </a:r>
            <a:r>
              <a:rPr lang="en-CA" sz="1200" dirty="0" err="1" smtClean="0"/>
              <a:t>Shearmur</a:t>
            </a:r>
            <a:r>
              <a:rPr lang="en-CA" sz="1200" dirty="0" smtClean="0"/>
              <a:t>, 2004)</a:t>
            </a:r>
          </a:p>
          <a:p>
            <a:pPr lvl="1"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en-CA" sz="1800" dirty="0" smtClean="0"/>
              <a:t>- should we think in terms of KIBS </a:t>
            </a:r>
            <a:r>
              <a:rPr lang="en-CA" sz="1800" i="1" u="sng" dirty="0" smtClean="0"/>
              <a:t>sectors</a:t>
            </a:r>
            <a:r>
              <a:rPr lang="en-CA" sz="1800" dirty="0" smtClean="0"/>
              <a:t>, or in terms of knowledge-intensive service </a:t>
            </a:r>
            <a:r>
              <a:rPr lang="en-CA" sz="1800" i="1" u="sng" dirty="0" smtClean="0"/>
              <a:t>functions</a:t>
            </a:r>
            <a:r>
              <a:rPr lang="en-CA" sz="1800" dirty="0" smtClean="0"/>
              <a:t> (irrespective of sector)? </a:t>
            </a:r>
            <a:r>
              <a:rPr lang="en-CA" sz="1200" dirty="0" smtClean="0"/>
              <a:t>(</a:t>
            </a:r>
            <a:r>
              <a:rPr lang="en-CA" sz="1200" dirty="0" err="1" smtClean="0"/>
              <a:t>Shearmur</a:t>
            </a:r>
            <a:r>
              <a:rPr lang="en-CA" sz="1200" dirty="0" smtClean="0"/>
              <a:t>, 2010).</a:t>
            </a:r>
          </a:p>
          <a:p>
            <a:pPr lvl="1" eaLnBrk="1" hangingPunct="1">
              <a:spcBef>
                <a:spcPct val="20000"/>
              </a:spcBef>
              <a:spcAft>
                <a:spcPts val="800"/>
              </a:spcAft>
              <a:defRPr/>
            </a:pPr>
            <a:endParaRPr lang="en-CA" sz="1800" dirty="0" smtClean="0"/>
          </a:p>
          <a:p>
            <a:pPr eaLnBrk="1" hangingPunct="1">
              <a:spcBef>
                <a:spcPct val="20000"/>
              </a:spcBef>
              <a:defRPr/>
            </a:pPr>
            <a:endParaRPr lang="en-CA" sz="2000" dirty="0" smtClean="0"/>
          </a:p>
          <a:p>
            <a:pPr marL="895350" indent="-895350" eaLnBrk="1" hangingPunct="1">
              <a:spcBef>
                <a:spcPct val="20000"/>
              </a:spcBef>
              <a:defRPr/>
            </a:pP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01625" y="1225550"/>
            <a:ext cx="8637588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r>
              <a:rPr lang="fr-FR" sz="1600" b="1" dirty="0" err="1" smtClean="0">
                <a:solidFill>
                  <a:srgbClr val="0094D6"/>
                </a:solidFill>
              </a:rPr>
              <a:t>Some</a:t>
            </a:r>
            <a:r>
              <a:rPr lang="fr-FR" sz="1600" b="1" dirty="0" smtClean="0">
                <a:solidFill>
                  <a:srgbClr val="0094D6"/>
                </a:solidFill>
              </a:rPr>
              <a:t> </a:t>
            </a:r>
            <a:r>
              <a:rPr lang="fr-FR" sz="1600" b="1" dirty="0" err="1" smtClean="0">
                <a:solidFill>
                  <a:srgbClr val="0094D6"/>
                </a:solidFill>
              </a:rPr>
              <a:t>references</a:t>
            </a:r>
            <a:r>
              <a:rPr lang="fr-FR" sz="1600" b="1" dirty="0" smtClean="0">
                <a:solidFill>
                  <a:srgbClr val="0094D6"/>
                </a:solidFill>
              </a:rPr>
              <a:t> </a:t>
            </a:r>
            <a:r>
              <a:rPr lang="fr-FR" sz="1600" b="1" dirty="0" err="1" smtClean="0">
                <a:solidFill>
                  <a:srgbClr val="0094D6"/>
                </a:solidFill>
              </a:rPr>
              <a:t>upon</a:t>
            </a:r>
            <a:r>
              <a:rPr lang="fr-FR" sz="1600" b="1" dirty="0" smtClean="0">
                <a:solidFill>
                  <a:srgbClr val="0094D6"/>
                </a:solidFill>
              </a:rPr>
              <a:t> </a:t>
            </a:r>
            <a:r>
              <a:rPr lang="fr-FR" sz="1600" b="1" dirty="0" err="1" smtClean="0">
                <a:solidFill>
                  <a:srgbClr val="0094D6"/>
                </a:solidFill>
              </a:rPr>
              <a:t>which</a:t>
            </a:r>
            <a:r>
              <a:rPr lang="fr-FR" sz="1600" b="1" dirty="0" smtClean="0">
                <a:solidFill>
                  <a:srgbClr val="0094D6"/>
                </a:solidFill>
              </a:rPr>
              <a:t> </a:t>
            </a:r>
            <a:r>
              <a:rPr lang="fr-FR" sz="1600" b="1" dirty="0" err="1" smtClean="0">
                <a:solidFill>
                  <a:srgbClr val="0094D6"/>
                </a:solidFill>
              </a:rPr>
              <a:t>this</a:t>
            </a:r>
            <a:r>
              <a:rPr lang="fr-FR" sz="1600" b="1" dirty="0" smtClean="0">
                <a:solidFill>
                  <a:srgbClr val="0094D6"/>
                </a:solidFill>
              </a:rPr>
              <a:t> </a:t>
            </a:r>
            <a:r>
              <a:rPr lang="fr-FR" sz="1600" b="1" dirty="0" err="1" smtClean="0">
                <a:solidFill>
                  <a:srgbClr val="0094D6"/>
                </a:solidFill>
              </a:rPr>
              <a:t>presentation</a:t>
            </a:r>
            <a:r>
              <a:rPr lang="fr-FR" sz="1600" b="1" dirty="0" smtClean="0">
                <a:solidFill>
                  <a:srgbClr val="0094D6"/>
                </a:solidFill>
              </a:rPr>
              <a:t> </a:t>
            </a:r>
            <a:r>
              <a:rPr lang="fr-FR" sz="1600" b="1" dirty="0" err="1" smtClean="0">
                <a:solidFill>
                  <a:srgbClr val="0094D6"/>
                </a:solidFill>
              </a:rPr>
              <a:t>is</a:t>
            </a:r>
            <a:r>
              <a:rPr lang="fr-FR" sz="1600" b="1" dirty="0" smtClean="0">
                <a:solidFill>
                  <a:srgbClr val="0094D6"/>
                </a:solidFill>
              </a:rPr>
              <a:t> </a:t>
            </a:r>
            <a:r>
              <a:rPr lang="fr-FR" sz="1600" b="1" dirty="0" err="1" smtClean="0">
                <a:solidFill>
                  <a:srgbClr val="0094D6"/>
                </a:solidFill>
              </a:rPr>
              <a:t>based</a:t>
            </a:r>
            <a:endParaRPr lang="fr-FR" sz="1600" b="1" dirty="0" smtClean="0">
              <a:solidFill>
                <a:srgbClr val="0094D6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1200" dirty="0"/>
              <a:t>Doloreux, S. and </a:t>
            </a:r>
            <a:r>
              <a:rPr lang="fr-CA" sz="1200" dirty="0" err="1"/>
              <a:t>R.Shearmur</a:t>
            </a:r>
            <a:r>
              <a:rPr lang="fr-CA" sz="1200" dirty="0"/>
              <a:t>, 2011, </a:t>
            </a:r>
            <a:r>
              <a:rPr lang="en-CA" sz="1200" dirty="0"/>
              <a:t>Collaboration, Information and the Geography of Innovation in Knowledge Intensive Business Services, </a:t>
            </a:r>
            <a:r>
              <a:rPr lang="en-CA" sz="1200" i="1" dirty="0"/>
              <a:t>Journal of Economic Geography</a:t>
            </a:r>
            <a:r>
              <a:rPr lang="en-CA" sz="1200" dirty="0"/>
              <a:t>, forthcoming</a:t>
            </a:r>
            <a:endParaRPr lang="fr-CA" sz="12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1200" dirty="0" smtClean="0"/>
              <a:t>Doloreux</a:t>
            </a:r>
            <a:r>
              <a:rPr lang="fr-CA" sz="1200" dirty="0"/>
              <a:t>, D. </a:t>
            </a:r>
            <a:r>
              <a:rPr lang="fr-CA" sz="1200" dirty="0" err="1"/>
              <a:t>M.Freel</a:t>
            </a:r>
            <a:r>
              <a:rPr lang="fr-CA" sz="1200" dirty="0"/>
              <a:t> et </a:t>
            </a:r>
            <a:r>
              <a:rPr lang="fr-CA" sz="1200" dirty="0" err="1"/>
              <a:t>R.Shearmur</a:t>
            </a:r>
            <a:r>
              <a:rPr lang="fr-CA" sz="1200" dirty="0"/>
              <a:t>, 2010 (</a:t>
            </a:r>
            <a:r>
              <a:rPr lang="fr-CA" sz="1200" dirty="0" err="1"/>
              <a:t>eds</a:t>
            </a:r>
            <a:r>
              <a:rPr lang="fr-CA" sz="1200" dirty="0"/>
              <a:t>), </a:t>
            </a:r>
            <a:r>
              <a:rPr lang="fr-CA" sz="1200" i="1" dirty="0" err="1"/>
              <a:t>Knowledge</a:t>
            </a:r>
            <a:r>
              <a:rPr lang="fr-CA" sz="1200" i="1" dirty="0"/>
              <a:t> Intensive Business Services : </a:t>
            </a:r>
            <a:r>
              <a:rPr lang="fr-CA" sz="1200" i="1" dirty="0" err="1"/>
              <a:t>Geography</a:t>
            </a:r>
            <a:r>
              <a:rPr lang="fr-CA" sz="1200" i="1" dirty="0"/>
              <a:t> and Innovation</a:t>
            </a:r>
            <a:r>
              <a:rPr lang="fr-CA" sz="1200" dirty="0"/>
              <a:t>, </a:t>
            </a:r>
            <a:r>
              <a:rPr lang="fr-CA" sz="1200" dirty="0" err="1"/>
              <a:t>Farnham</a:t>
            </a:r>
            <a:r>
              <a:rPr lang="fr-CA" sz="1200" dirty="0"/>
              <a:t> (UK) : </a:t>
            </a:r>
            <a:r>
              <a:rPr lang="fr-CA" sz="1200" dirty="0" err="1"/>
              <a:t>Ashgate</a:t>
            </a:r>
            <a:endParaRPr lang="fr-CA" sz="12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1200" dirty="0" smtClean="0"/>
              <a:t>*</a:t>
            </a:r>
            <a:r>
              <a:rPr lang="fr-CA" sz="1200" dirty="0" err="1" smtClean="0"/>
              <a:t>Shearmur</a:t>
            </a:r>
            <a:r>
              <a:rPr lang="fr-CA" sz="1200" dirty="0"/>
              <a:t>, R., 2010, </a:t>
            </a:r>
            <a:r>
              <a:rPr lang="fr-CA" sz="1200" dirty="0" err="1"/>
              <a:t>Scale</a:t>
            </a:r>
            <a:r>
              <a:rPr lang="fr-CA" sz="1200" dirty="0"/>
              <a:t>, Distance and </a:t>
            </a:r>
            <a:r>
              <a:rPr lang="fr-CA" sz="1200" dirty="0" err="1"/>
              <a:t>Embeddedness</a:t>
            </a:r>
            <a:r>
              <a:rPr lang="fr-CA" sz="1200" dirty="0"/>
              <a:t> : </a:t>
            </a:r>
            <a:r>
              <a:rPr lang="fr-CA" sz="1200" dirty="0" err="1"/>
              <a:t>Knowledge</a:t>
            </a:r>
            <a:r>
              <a:rPr lang="fr-CA" sz="1200" dirty="0"/>
              <a:t> Intensive Business Service Location and </a:t>
            </a:r>
            <a:r>
              <a:rPr lang="fr-CA" sz="1200" dirty="0" err="1"/>
              <a:t>Growth</a:t>
            </a:r>
            <a:r>
              <a:rPr lang="fr-CA" sz="1200" dirty="0"/>
              <a:t> in Canada, in Doloreux, D. </a:t>
            </a:r>
            <a:r>
              <a:rPr lang="fr-CA" sz="1200" dirty="0" err="1"/>
              <a:t>M.Freel</a:t>
            </a:r>
            <a:r>
              <a:rPr lang="fr-CA" sz="1200" dirty="0"/>
              <a:t> et </a:t>
            </a:r>
            <a:r>
              <a:rPr lang="fr-CA" sz="1200" dirty="0" err="1"/>
              <a:t>R.Shearmur</a:t>
            </a:r>
            <a:r>
              <a:rPr lang="fr-CA" sz="1200" dirty="0"/>
              <a:t>, 2010 (</a:t>
            </a:r>
            <a:r>
              <a:rPr lang="fr-CA" sz="1200" dirty="0" err="1"/>
              <a:t>eds</a:t>
            </a:r>
            <a:r>
              <a:rPr lang="fr-CA" sz="1200" dirty="0" smtClean="0"/>
              <a:t>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dirty="0" err="1"/>
              <a:t>Doloreux</a:t>
            </a:r>
            <a:r>
              <a:rPr lang="en-US" sz="1200" dirty="0"/>
              <a:t>, D. et </a:t>
            </a:r>
            <a:r>
              <a:rPr lang="en-US" sz="1200" dirty="0" err="1"/>
              <a:t>R.Shearmur</a:t>
            </a:r>
            <a:r>
              <a:rPr lang="en-US" sz="1200" dirty="0"/>
              <a:t>, 2010, </a:t>
            </a:r>
            <a:r>
              <a:rPr lang="en-GB" sz="1200" dirty="0"/>
              <a:t>Exploring and comparing innovation patterns </a:t>
            </a:r>
            <a:r>
              <a:rPr lang="en-GB" sz="1200" dirty="0" smtClean="0"/>
              <a:t>across different </a:t>
            </a:r>
            <a:r>
              <a:rPr lang="en-GB" sz="1200" dirty="0"/>
              <a:t>knowledge business services, </a:t>
            </a:r>
            <a:r>
              <a:rPr lang="en-GB" sz="1200" i="1" dirty="0"/>
              <a:t>Economics of Innovation and New Technology</a:t>
            </a:r>
            <a:r>
              <a:rPr lang="en-GB" sz="1200" dirty="0"/>
              <a:t>, on line </a:t>
            </a:r>
            <a:r>
              <a:rPr lang="en-GB" sz="1200" dirty="0">
                <a:hlinkClick r:id="rId4"/>
              </a:rPr>
              <a:t>http://</a:t>
            </a:r>
            <a:r>
              <a:rPr lang="en-GB" sz="1200" dirty="0" smtClean="0">
                <a:hlinkClick r:id="rId4"/>
              </a:rPr>
              <a:t>www.informaworld.com/smpp/title~db=all~content=g919603578</a:t>
            </a:r>
            <a:endParaRPr lang="en-GB" sz="12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dirty="0" err="1"/>
              <a:t>Shearmur</a:t>
            </a:r>
            <a:r>
              <a:rPr lang="en-US" sz="1200" dirty="0"/>
              <a:t>, R., et </a:t>
            </a:r>
            <a:r>
              <a:rPr lang="en-US" sz="1200" dirty="0" err="1"/>
              <a:t>D.Doloreux</a:t>
            </a:r>
            <a:r>
              <a:rPr lang="en-US" sz="1200" dirty="0"/>
              <a:t>, 2009, Place, Space and Distance: </a:t>
            </a:r>
            <a:r>
              <a:rPr lang="en-GB" sz="1200" dirty="0"/>
              <a:t>Towards a Geography of Knowledge Intensive Business Services Innovation, </a:t>
            </a:r>
            <a:r>
              <a:rPr lang="en-GB" sz="1200" i="1" dirty="0"/>
              <a:t>Industry and Innovation, </a:t>
            </a:r>
            <a:r>
              <a:rPr lang="en-GB" sz="1200" dirty="0"/>
              <a:t>16.1, </a:t>
            </a:r>
            <a:r>
              <a:rPr lang="en-GB" sz="1200" dirty="0" smtClean="0"/>
              <a:t>79-102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1200" dirty="0" smtClean="0"/>
              <a:t>*</a:t>
            </a:r>
            <a:r>
              <a:rPr lang="fr-CA" sz="1200" dirty="0" err="1" smtClean="0"/>
              <a:t>Shearmur</a:t>
            </a:r>
            <a:r>
              <a:rPr lang="fr-CA" sz="1200" dirty="0"/>
              <a:t>, R. et </a:t>
            </a:r>
            <a:r>
              <a:rPr lang="fr-CA" sz="1200" dirty="0" err="1"/>
              <a:t>D.Doloreux</a:t>
            </a:r>
            <a:r>
              <a:rPr lang="fr-CA" sz="1200" dirty="0"/>
              <a:t>, 2008, </a:t>
            </a:r>
            <a:r>
              <a:rPr lang="fr-CA" sz="1200" dirty="0" err="1"/>
              <a:t>Urban</a:t>
            </a:r>
            <a:r>
              <a:rPr lang="fr-CA" sz="1200" dirty="0"/>
              <a:t> </a:t>
            </a:r>
            <a:r>
              <a:rPr lang="fr-CA" sz="1200" dirty="0" err="1"/>
              <a:t>Hierarchy</a:t>
            </a:r>
            <a:r>
              <a:rPr lang="fr-CA" sz="1200" dirty="0"/>
              <a:t> or Local Milieu? </a:t>
            </a:r>
            <a:r>
              <a:rPr lang="en-GB" sz="1200" dirty="0"/>
              <a:t>High-order Producer Service and (or) Knowledge-intensive Business Service Location in Canada, 1991-2001, </a:t>
            </a:r>
            <a:r>
              <a:rPr lang="en-GB" sz="1200" i="1" dirty="0"/>
              <a:t>Professional Geographer</a:t>
            </a:r>
            <a:r>
              <a:rPr lang="en-GB" sz="1200" dirty="0"/>
              <a:t>, 60.3, </a:t>
            </a:r>
            <a:r>
              <a:rPr lang="en-GB" sz="1200" dirty="0" smtClean="0"/>
              <a:t>333-355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200" dirty="0" err="1"/>
              <a:t>Polèse</a:t>
            </a:r>
            <a:r>
              <a:rPr lang="en-GB" sz="1200" dirty="0"/>
              <a:t>, M. et </a:t>
            </a:r>
            <a:r>
              <a:rPr lang="en-GB" sz="1200" dirty="0" err="1"/>
              <a:t>R.Shearmur</a:t>
            </a:r>
            <a:r>
              <a:rPr lang="en-GB" sz="1200" dirty="0"/>
              <a:t>, 2004, ‘Culture, Language and the Location of High-Order Service Functions: the Case of Montreal and Toronto’, </a:t>
            </a:r>
            <a:r>
              <a:rPr lang="en-GB" sz="1200" i="1" dirty="0"/>
              <a:t>Economic Geography</a:t>
            </a:r>
            <a:r>
              <a:rPr lang="en-GB" sz="1200" dirty="0"/>
              <a:t>, 80.4, </a:t>
            </a:r>
            <a:r>
              <a:rPr lang="en-GB" sz="1200" dirty="0" smtClean="0"/>
              <a:t>329-350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200" dirty="0" err="1"/>
              <a:t>Shearmur.R</a:t>
            </a:r>
            <a:r>
              <a:rPr lang="en-GB" sz="1200" dirty="0"/>
              <a:t>. et </a:t>
            </a:r>
            <a:r>
              <a:rPr lang="en-GB" sz="1200" dirty="0" err="1"/>
              <a:t>C.Alvergne</a:t>
            </a:r>
            <a:r>
              <a:rPr lang="en-GB" sz="1200" dirty="0"/>
              <a:t>, 2002, 'Intra-metropolitan Patterns of High-order Business Service Location: a Comparative Study of Seventeen Sectors in Ile-de-France', </a:t>
            </a:r>
            <a:r>
              <a:rPr lang="en-GB" sz="1200" i="1" dirty="0"/>
              <a:t>Urban Studies</a:t>
            </a:r>
            <a:r>
              <a:rPr lang="en-GB" sz="1200" dirty="0"/>
              <a:t>, 39.7, </a:t>
            </a:r>
            <a:r>
              <a:rPr lang="en-GB" sz="1200" dirty="0" smtClean="0"/>
              <a:t>1143-1164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200" dirty="0" err="1"/>
              <a:t>Coffey.W</a:t>
            </a:r>
            <a:r>
              <a:rPr lang="en-GB" sz="1200" dirty="0"/>
              <a:t>. et </a:t>
            </a:r>
            <a:r>
              <a:rPr lang="en-GB" sz="1200" dirty="0" err="1"/>
              <a:t>R.Shearmur</a:t>
            </a:r>
            <a:r>
              <a:rPr lang="en-GB" sz="1200" dirty="0"/>
              <a:t>, 2002, 'Agglomeration and Dispersion of High-Order Service Employment in the Montreal Metropolitan Region, 1981-1996',</a:t>
            </a:r>
            <a:r>
              <a:rPr lang="en-GB" sz="1200" i="1" dirty="0"/>
              <a:t> Urban Studies</a:t>
            </a:r>
            <a:r>
              <a:rPr lang="en-GB" sz="1200" dirty="0"/>
              <a:t>, 39.3, </a:t>
            </a:r>
            <a:r>
              <a:rPr lang="en-GB" sz="1200" dirty="0" smtClean="0"/>
              <a:t>359-378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200" dirty="0" smtClean="0"/>
              <a:t>*</a:t>
            </a:r>
            <a:r>
              <a:rPr lang="en-GB" sz="1200" dirty="0" err="1" smtClean="0"/>
              <a:t>Coffey.W</a:t>
            </a:r>
            <a:r>
              <a:rPr lang="en-GB" sz="1200" dirty="0" smtClean="0"/>
              <a:t> </a:t>
            </a:r>
            <a:r>
              <a:rPr lang="en-GB" sz="1200" dirty="0"/>
              <a:t>et </a:t>
            </a:r>
            <a:r>
              <a:rPr lang="en-GB" sz="1200" dirty="0" err="1"/>
              <a:t>R.Shearmur</a:t>
            </a:r>
            <a:r>
              <a:rPr lang="en-GB" sz="1200" dirty="0"/>
              <a:t>, 1997, ‘The Growth and Location of High Order Services in the Canadian Urban System, 1971-1991’, </a:t>
            </a:r>
            <a:r>
              <a:rPr lang="en-GB" sz="1200" i="1" dirty="0"/>
              <a:t>The Professional Geographer,</a:t>
            </a:r>
            <a:r>
              <a:rPr lang="en-GB" sz="1200" dirty="0"/>
              <a:t> 49.4, 404-418</a:t>
            </a:r>
            <a:endParaRPr lang="en-GB" sz="12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100" dirty="0" smtClean="0"/>
              <a:t>* = </a:t>
            </a:r>
            <a:r>
              <a:rPr lang="fr-FR" sz="1100" dirty="0" err="1" smtClean="0"/>
              <a:t>paper</a:t>
            </a:r>
            <a:r>
              <a:rPr lang="fr-FR" sz="1100" dirty="0" smtClean="0"/>
              <a:t> </a:t>
            </a:r>
            <a:r>
              <a:rPr lang="fr-FR" sz="1100" dirty="0" err="1" smtClean="0"/>
              <a:t>closely</a:t>
            </a:r>
            <a:r>
              <a:rPr lang="fr-FR" sz="1100" dirty="0" smtClean="0"/>
              <a:t> </a:t>
            </a:r>
            <a:r>
              <a:rPr lang="fr-FR" sz="1100" dirty="0" err="1" smtClean="0"/>
              <a:t>connected</a:t>
            </a:r>
            <a:r>
              <a:rPr lang="fr-FR" sz="1100" dirty="0" smtClean="0"/>
              <a:t> </a:t>
            </a:r>
            <a:r>
              <a:rPr lang="fr-FR" sz="1100" dirty="0" err="1" smtClean="0"/>
              <a:t>with</a:t>
            </a:r>
            <a:r>
              <a:rPr lang="fr-FR" sz="1100" dirty="0" smtClean="0"/>
              <a:t> </a:t>
            </a:r>
            <a:r>
              <a:rPr lang="fr-FR" sz="1100" dirty="0" err="1" smtClean="0"/>
              <a:t>topic</a:t>
            </a:r>
            <a:r>
              <a:rPr lang="fr-FR" sz="1100" dirty="0" smtClean="0"/>
              <a:t> </a:t>
            </a:r>
            <a:r>
              <a:rPr lang="fr-FR" sz="1100" dirty="0" err="1" smtClean="0"/>
              <a:t>discussed</a:t>
            </a:r>
            <a:endParaRPr lang="fr-FR" sz="1100" dirty="0"/>
          </a:p>
          <a:p>
            <a:pPr eaLnBrk="1" hangingPunct="1">
              <a:spcBef>
                <a:spcPct val="20000"/>
              </a:spcBef>
              <a:spcAft>
                <a:spcPts val="800"/>
              </a:spcAft>
              <a:defRPr/>
            </a:pPr>
            <a:endParaRPr lang="fr-FR" sz="1800" dirty="0"/>
          </a:p>
          <a:p>
            <a:pPr eaLnBrk="1" hangingPunct="1">
              <a:spcBef>
                <a:spcPct val="20000"/>
              </a:spcBef>
              <a:defRPr/>
            </a:pPr>
            <a:endParaRPr lang="fr-FR" sz="1800" dirty="0"/>
          </a:p>
          <a:p>
            <a:pPr marL="895350" indent="-895350" eaLnBrk="1" hangingPunct="1">
              <a:spcBef>
                <a:spcPct val="20000"/>
              </a:spcBef>
              <a:defRPr/>
            </a:pP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311150" y="1263650"/>
            <a:ext cx="8637588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fr-FR" sz="2600" b="1">
                <a:solidFill>
                  <a:srgbClr val="0094D6"/>
                </a:solidFill>
              </a:rPr>
              <a:t>1- KIBS and/or high order business services</a:t>
            </a:r>
          </a:p>
          <a:p>
            <a:pPr eaLnBrk="1" hangingPunct="1">
              <a:spcBef>
                <a:spcPct val="20000"/>
              </a:spcBef>
            </a:pPr>
            <a:endParaRPr lang="fr-FR" sz="2600" b="1">
              <a:solidFill>
                <a:srgbClr val="0094D6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2600"/>
              <a:t> ‘Business’ Services: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−"/>
            </a:pPr>
            <a:r>
              <a:rPr lang="fr-FR" sz="2600"/>
              <a:t> that deal with part of the production process (Miles, 2007)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−"/>
            </a:pPr>
            <a:r>
              <a:rPr lang="fr-FR" sz="2600"/>
              <a:t> that are intermediate (i.e. whose clients are principally other businesses)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−"/>
            </a:pPr>
            <a:endParaRPr lang="fr-FR" sz="260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2600"/>
              <a:t> ‘High-order’ / ‘Knowledge intensive’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−"/>
            </a:pPr>
            <a:r>
              <a:rPr lang="fr-FR" sz="2600"/>
              <a:t> qualified workforce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−"/>
            </a:pPr>
            <a:r>
              <a:rPr lang="fr-FR" sz="2600"/>
              <a:t> symbolic analysts (Reich, 1992)</a:t>
            </a:r>
          </a:p>
          <a:p>
            <a:pPr eaLnBrk="1" hangingPunct="1">
              <a:spcBef>
                <a:spcPct val="20000"/>
              </a:spcBef>
            </a:pPr>
            <a:endParaRPr lang="fr-FR" sz="2600" b="1">
              <a:solidFill>
                <a:srgbClr val="0094D6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fr-FR" sz="2000">
              <a:solidFill>
                <a:srgbClr val="0094D6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fr-FR" sz="2000"/>
          </a:p>
          <a:p>
            <a:pPr eaLnBrk="1" hangingPunct="1">
              <a:spcBef>
                <a:spcPct val="20000"/>
              </a:spcBef>
            </a:pP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11150" y="1263650"/>
            <a:ext cx="8637588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fr-FR" sz="2600" b="1" dirty="0">
                <a:solidFill>
                  <a:srgbClr val="0094D6"/>
                </a:solidFill>
              </a:rPr>
              <a:t>1- KIBS and/or </a:t>
            </a:r>
            <a:r>
              <a:rPr lang="fr-FR" sz="2600" b="1" dirty="0" err="1">
                <a:solidFill>
                  <a:srgbClr val="0094D6"/>
                </a:solidFill>
              </a:rPr>
              <a:t>high</a:t>
            </a:r>
            <a:r>
              <a:rPr lang="fr-FR" sz="2600" b="1" dirty="0">
                <a:solidFill>
                  <a:srgbClr val="0094D6"/>
                </a:solidFill>
              </a:rPr>
              <a:t> </a:t>
            </a:r>
            <a:r>
              <a:rPr lang="fr-FR" sz="2600" b="1" dirty="0" err="1">
                <a:solidFill>
                  <a:srgbClr val="0094D6"/>
                </a:solidFill>
              </a:rPr>
              <a:t>order</a:t>
            </a:r>
            <a:r>
              <a:rPr lang="fr-FR" sz="2600" b="1" dirty="0">
                <a:solidFill>
                  <a:srgbClr val="0094D6"/>
                </a:solidFill>
              </a:rPr>
              <a:t> business services</a:t>
            </a:r>
          </a:p>
          <a:p>
            <a:pPr eaLnBrk="1" hangingPunct="1">
              <a:spcBef>
                <a:spcPct val="20000"/>
              </a:spcBef>
            </a:pPr>
            <a:endParaRPr lang="fr-FR" sz="2600" b="1" dirty="0">
              <a:solidFill>
                <a:srgbClr val="0094D6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fr-FR" sz="2600" dirty="0" err="1"/>
              <a:t>These</a:t>
            </a:r>
            <a:r>
              <a:rPr lang="fr-FR" sz="2600" dirty="0"/>
              <a:t> services are </a:t>
            </a:r>
            <a:r>
              <a:rPr lang="fr-FR" sz="2600" dirty="0" err="1"/>
              <a:t>vectors</a:t>
            </a:r>
            <a:r>
              <a:rPr lang="fr-FR" sz="2600" dirty="0"/>
              <a:t> of </a:t>
            </a:r>
            <a:r>
              <a:rPr lang="fr-FR" sz="2600" dirty="0" err="1"/>
              <a:t>knowledge</a:t>
            </a:r>
            <a:r>
              <a:rPr lang="fr-FR" sz="2600" dirty="0"/>
              <a:t> </a:t>
            </a:r>
            <a:r>
              <a:rPr lang="fr-FR" sz="2600" dirty="0" err="1"/>
              <a:t>transfer</a:t>
            </a:r>
            <a:r>
              <a:rPr lang="fr-FR" sz="2600" dirty="0"/>
              <a:t>, and are </a:t>
            </a:r>
            <a:r>
              <a:rPr lang="fr-FR" sz="2600" dirty="0" err="1"/>
              <a:t>thought</a:t>
            </a:r>
            <a:r>
              <a:rPr lang="fr-FR" sz="2600" dirty="0"/>
              <a:t> to help </a:t>
            </a:r>
            <a:r>
              <a:rPr lang="fr-FR" sz="2600" dirty="0" err="1"/>
              <a:t>other</a:t>
            </a:r>
            <a:r>
              <a:rPr lang="fr-FR" sz="2600" dirty="0"/>
              <a:t> </a:t>
            </a:r>
            <a:r>
              <a:rPr lang="fr-FR" sz="2600" dirty="0" err="1"/>
              <a:t>firms</a:t>
            </a:r>
            <a:r>
              <a:rPr lang="fr-FR" sz="2600" dirty="0"/>
              <a:t> in </a:t>
            </a:r>
            <a:r>
              <a:rPr lang="fr-FR" sz="2600" dirty="0" err="1"/>
              <a:t>their</a:t>
            </a:r>
            <a:r>
              <a:rPr lang="fr-FR" sz="2600" dirty="0"/>
              <a:t> production and innovation </a:t>
            </a:r>
            <a:r>
              <a:rPr lang="fr-FR" sz="2600" dirty="0" err="1"/>
              <a:t>processes</a:t>
            </a:r>
            <a:r>
              <a:rPr lang="fr-FR" sz="2600" dirty="0"/>
              <a:t> (den </a:t>
            </a:r>
            <a:r>
              <a:rPr lang="fr-FR" sz="2600" dirty="0" err="1"/>
              <a:t>Hertog</a:t>
            </a:r>
            <a:r>
              <a:rPr lang="fr-FR" sz="2600" dirty="0"/>
              <a:t>, 2000; Muller, 2001).</a:t>
            </a:r>
          </a:p>
          <a:p>
            <a:pPr eaLnBrk="1" hangingPunct="1">
              <a:spcBef>
                <a:spcPct val="20000"/>
              </a:spcBef>
            </a:pPr>
            <a:endParaRPr lang="fr-FR" sz="2600" dirty="0"/>
          </a:p>
          <a:p>
            <a:pPr eaLnBrk="1" hangingPunct="1">
              <a:spcBef>
                <a:spcPct val="20000"/>
              </a:spcBef>
            </a:pPr>
            <a:r>
              <a:rPr lang="fr-FR" sz="2600" dirty="0"/>
              <a:t>Cooke &amp; </a:t>
            </a:r>
            <a:r>
              <a:rPr lang="fr-FR" sz="2600" dirty="0" err="1"/>
              <a:t>Leydesdorff</a:t>
            </a:r>
            <a:r>
              <a:rPr lang="fr-FR" sz="2600" dirty="0"/>
              <a:t> (2006) argue </a:t>
            </a:r>
            <a:r>
              <a:rPr lang="fr-FR" sz="2600" dirty="0" err="1"/>
              <a:t>that</a:t>
            </a:r>
            <a:r>
              <a:rPr lang="fr-FR" sz="2600" dirty="0"/>
              <a:t> KIBS are an important part of </a:t>
            </a:r>
            <a:r>
              <a:rPr lang="fr-FR" sz="2600" i="1" dirty="0"/>
              <a:t>local</a:t>
            </a:r>
            <a:r>
              <a:rPr lang="fr-FR" sz="2600" dirty="0"/>
              <a:t> innovation </a:t>
            </a:r>
            <a:r>
              <a:rPr lang="fr-FR" sz="2600" dirty="0" err="1"/>
              <a:t>systems</a:t>
            </a:r>
            <a:r>
              <a:rPr lang="fr-FR" sz="2600" dirty="0"/>
              <a:t>.</a:t>
            </a:r>
          </a:p>
          <a:p>
            <a:pPr eaLnBrk="1" hangingPunct="1">
              <a:spcBef>
                <a:spcPct val="20000"/>
              </a:spcBef>
            </a:pPr>
            <a:endParaRPr lang="fr-FR" sz="2600" dirty="0"/>
          </a:p>
          <a:p>
            <a:pPr eaLnBrk="1" hangingPunct="1">
              <a:spcBef>
                <a:spcPct val="20000"/>
              </a:spcBef>
            </a:pPr>
            <a:r>
              <a:rPr lang="fr-FR" sz="2600" dirty="0"/>
              <a:t>If </a:t>
            </a:r>
            <a:r>
              <a:rPr lang="fr-FR" sz="2600" dirty="0" err="1"/>
              <a:t>this</a:t>
            </a:r>
            <a:r>
              <a:rPr lang="fr-FR" sz="2600" dirty="0"/>
              <a:t> </a:t>
            </a:r>
            <a:r>
              <a:rPr lang="fr-FR" sz="2600" dirty="0" err="1"/>
              <a:t>is</a:t>
            </a:r>
            <a:r>
              <a:rPr lang="fr-FR" sz="2600" dirty="0"/>
              <a:t> the case, </a:t>
            </a:r>
            <a:r>
              <a:rPr lang="fr-FR" sz="2600" dirty="0" err="1"/>
              <a:t>then</a:t>
            </a:r>
            <a:r>
              <a:rPr lang="fr-FR" sz="2600" dirty="0"/>
              <a:t> </a:t>
            </a:r>
            <a:r>
              <a:rPr lang="fr-FR" sz="2600" dirty="0" err="1"/>
              <a:t>many</a:t>
            </a:r>
            <a:r>
              <a:rPr lang="fr-FR" sz="2600" dirty="0"/>
              <a:t> </a:t>
            </a:r>
            <a:r>
              <a:rPr lang="fr-FR" sz="2600" dirty="0" err="1" smtClean="0"/>
              <a:t>localities</a:t>
            </a:r>
            <a:r>
              <a:rPr lang="fr-FR" sz="2600" dirty="0" smtClean="0"/>
              <a:t> </a:t>
            </a:r>
            <a:r>
              <a:rPr lang="fr-FR" sz="2600" dirty="0" err="1"/>
              <a:t>will</a:t>
            </a:r>
            <a:r>
              <a:rPr lang="fr-FR" sz="2600" dirty="0"/>
              <a:t> not </a:t>
            </a:r>
            <a:r>
              <a:rPr lang="fr-FR" sz="2600" dirty="0" err="1"/>
              <a:t>innovate</a:t>
            </a:r>
            <a:r>
              <a:rPr lang="fr-FR" sz="2600" dirty="0"/>
              <a:t>: </a:t>
            </a:r>
            <a:r>
              <a:rPr lang="fr-FR" sz="2600" dirty="0" err="1"/>
              <a:t>they</a:t>
            </a:r>
            <a:r>
              <a:rPr lang="fr-FR" sz="2600" dirty="0"/>
              <a:t> have </a:t>
            </a:r>
            <a:r>
              <a:rPr lang="fr-FR" sz="2600" dirty="0" err="1"/>
              <a:t>very</a:t>
            </a:r>
            <a:r>
              <a:rPr lang="fr-FR" sz="2600" dirty="0"/>
              <a:t> few KIBS!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11150" y="1263650"/>
            <a:ext cx="8637588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CA" sz="2600" b="1">
                <a:solidFill>
                  <a:srgbClr val="0094D6"/>
                </a:solidFill>
              </a:rPr>
              <a:t>2- Why bother about scale?</a:t>
            </a:r>
          </a:p>
          <a:p>
            <a:pPr eaLnBrk="1" hangingPunct="1">
              <a:spcBef>
                <a:spcPct val="20000"/>
              </a:spcBef>
            </a:pPr>
            <a:endParaRPr lang="en-CA" sz="2000"/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CA" sz="2000"/>
              <a:t>  if KIBS are an important element in local and regional innovation systems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CA" sz="2000"/>
              <a:t>  if KIBS are not to be found in most localities and regions</a:t>
            </a:r>
          </a:p>
          <a:p>
            <a:pPr eaLnBrk="1" hangingPunct="1">
              <a:spcBef>
                <a:spcPct val="20000"/>
              </a:spcBef>
            </a:pPr>
            <a:endParaRPr lang="en-CA" sz="2000"/>
          </a:p>
          <a:p>
            <a:pPr eaLnBrk="1" hangingPunct="1">
              <a:spcBef>
                <a:spcPct val="20000"/>
              </a:spcBef>
            </a:pPr>
            <a:r>
              <a:rPr lang="en-CA" sz="2000"/>
              <a:t>	Then the questions arise: </a:t>
            </a:r>
          </a:p>
          <a:p>
            <a:pPr eaLnBrk="1" hangingPunct="1">
              <a:spcBef>
                <a:spcPct val="20000"/>
              </a:spcBef>
            </a:pPr>
            <a:endParaRPr lang="en-CA" sz="2000"/>
          </a:p>
          <a:p>
            <a:pPr eaLnBrk="1" hangingPunct="1">
              <a:spcBef>
                <a:spcPct val="20000"/>
              </a:spcBef>
            </a:pPr>
            <a:r>
              <a:rPr lang="en-CA" sz="2000"/>
              <a:t>	- do KIBS operate a-spatially?</a:t>
            </a:r>
          </a:p>
          <a:p>
            <a:pPr eaLnBrk="1" hangingPunct="1">
              <a:spcBef>
                <a:spcPct val="20000"/>
              </a:spcBef>
            </a:pPr>
            <a:endParaRPr lang="en-CA" sz="2000"/>
          </a:p>
          <a:p>
            <a:pPr eaLnBrk="1" hangingPunct="1">
              <a:spcBef>
                <a:spcPct val="20000"/>
              </a:spcBef>
            </a:pPr>
            <a:r>
              <a:rPr lang="en-CA" sz="2000"/>
              <a:t>	- do they operate at particular scales?</a:t>
            </a:r>
          </a:p>
          <a:p>
            <a:pPr eaLnBrk="1" hangingPunct="1">
              <a:spcBef>
                <a:spcPct val="20000"/>
              </a:spcBef>
            </a:pPr>
            <a:endParaRPr lang="en-CA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11150" y="1263650"/>
            <a:ext cx="8637588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fr-FR" sz="2600" b="1" dirty="0">
                <a:solidFill>
                  <a:srgbClr val="0093D2"/>
                </a:solidFill>
              </a:rPr>
              <a:t>3. </a:t>
            </a:r>
            <a:r>
              <a:rPr lang="fr-FR" sz="2600" b="1" dirty="0" err="1">
                <a:solidFill>
                  <a:srgbClr val="0093D2"/>
                </a:solidFill>
              </a:rPr>
              <a:t>Some</a:t>
            </a:r>
            <a:r>
              <a:rPr lang="fr-FR" sz="2600" b="1" dirty="0">
                <a:solidFill>
                  <a:srgbClr val="0093D2"/>
                </a:solidFill>
              </a:rPr>
              <a:t> </a:t>
            </a:r>
            <a:r>
              <a:rPr lang="fr-FR" sz="2600" b="1" dirty="0" err="1">
                <a:solidFill>
                  <a:srgbClr val="0093D2"/>
                </a:solidFill>
              </a:rPr>
              <a:t>Results</a:t>
            </a:r>
            <a:endParaRPr lang="fr-FR" sz="2600" b="1" dirty="0">
              <a:solidFill>
                <a:srgbClr val="0093D2"/>
              </a:solidFill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fr-FR" sz="2000" dirty="0"/>
              <a:t>I</a:t>
            </a:r>
            <a:r>
              <a:rPr lang="fr-FR" sz="2000" dirty="0"/>
              <a:t>n the </a:t>
            </a:r>
            <a:r>
              <a:rPr lang="fr-FR" sz="2000" dirty="0" err="1"/>
              <a:t>following</a:t>
            </a:r>
            <a:r>
              <a:rPr lang="fr-FR" sz="2000" dirty="0"/>
              <a:t> analyses KIBS are </a:t>
            </a:r>
            <a:r>
              <a:rPr lang="fr-FR" sz="2000" dirty="0" err="1"/>
              <a:t>often</a:t>
            </a:r>
            <a:r>
              <a:rPr lang="fr-FR" sz="2000" dirty="0"/>
              <a:t> </a:t>
            </a:r>
            <a:r>
              <a:rPr lang="fr-FR" sz="2000" dirty="0" err="1"/>
              <a:t>taken</a:t>
            </a:r>
            <a:r>
              <a:rPr lang="fr-FR" sz="2000" dirty="0"/>
              <a:t> to </a:t>
            </a:r>
            <a:r>
              <a:rPr lang="fr-FR" sz="2000" dirty="0" err="1"/>
              <a:t>be</a:t>
            </a:r>
            <a:r>
              <a:rPr lang="fr-FR" sz="2000" dirty="0"/>
              <a:t> NAICS 54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600" dirty="0"/>
          </a:p>
          <a:p>
            <a:pPr eaLnBrk="1" hangingPunct="1">
              <a:spcBef>
                <a:spcPct val="20000"/>
              </a:spcBef>
              <a:defRPr/>
            </a:pPr>
            <a:endParaRPr lang="fr-FR" sz="2600" dirty="0"/>
          </a:p>
          <a:p>
            <a:pPr eaLnBrk="1" hangingPunct="1">
              <a:spcBef>
                <a:spcPct val="20000"/>
              </a:spcBef>
              <a:defRPr/>
            </a:pPr>
            <a:endParaRPr lang="fr-FR" sz="2000" dirty="0"/>
          </a:p>
          <a:p>
            <a:pPr marL="895350" indent="-895350" eaLnBrk="1" hangingPunct="1">
              <a:spcBef>
                <a:spcPct val="20000"/>
              </a:spcBef>
              <a:defRPr/>
            </a:pPr>
            <a:endParaRPr lang="fr-FR" sz="2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9488" y="2598738"/>
            <a:ext cx="7011987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395288"/>
            <a:ext cx="86772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342063" y="768350"/>
            <a:ext cx="12763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Shearmur, 2010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95400" y="3155474"/>
            <a:ext cx="3642023" cy="1637030"/>
            <a:chOff x="1295400" y="3155474"/>
            <a:chExt cx="3642023" cy="163703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rot="5400000">
              <a:off x="3909060" y="3589020"/>
              <a:ext cx="868680" cy="158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1295400" y="4053840"/>
              <a:ext cx="3642023" cy="73866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</a:rPr>
                <a:t>distance protection </a:t>
              </a:r>
              <a:r>
                <a:rPr lang="fr-FR" sz="1400" dirty="0" err="1" smtClean="0">
                  <a:solidFill>
                    <a:srgbClr val="FF0000"/>
                  </a:solidFill>
                </a:rPr>
                <a:t>effect</a:t>
              </a:r>
              <a:r>
                <a:rPr lang="fr-FR" sz="1400" dirty="0" smtClean="0">
                  <a:solidFill>
                    <a:srgbClr val="FF0000"/>
                  </a:solidFill>
                </a:rPr>
                <a:t>?</a:t>
              </a:r>
            </a:p>
            <a:p>
              <a:r>
                <a:rPr lang="fr-FR" sz="1400" dirty="0" smtClean="0">
                  <a:solidFill>
                    <a:srgbClr val="FF0000"/>
                  </a:solidFill>
                </a:rPr>
                <a:t>T-KIBS </a:t>
              </a:r>
              <a:r>
                <a:rPr lang="fr-FR" sz="1400" dirty="0" err="1" smtClean="0">
                  <a:solidFill>
                    <a:srgbClr val="FF0000"/>
                  </a:solidFill>
                </a:rPr>
                <a:t>don’t</a:t>
              </a:r>
              <a:r>
                <a:rPr lang="fr-FR" sz="1400" dirty="0" smtClean="0">
                  <a:solidFill>
                    <a:srgbClr val="FF0000"/>
                  </a:solidFill>
                </a:rPr>
                <a:t> </a:t>
              </a:r>
              <a:r>
                <a:rPr lang="fr-FR" sz="1400" dirty="0" err="1" smtClean="0">
                  <a:solidFill>
                    <a:srgbClr val="FF0000"/>
                  </a:solidFill>
                </a:rPr>
                <a:t>only</a:t>
              </a:r>
              <a:r>
                <a:rPr lang="fr-FR" sz="1400" dirty="0" smtClean="0">
                  <a:solidFill>
                    <a:srgbClr val="FF0000"/>
                  </a:solidFill>
                </a:rPr>
                <a:t> </a:t>
              </a:r>
              <a:r>
                <a:rPr lang="fr-FR" sz="1400" dirty="0" err="1" smtClean="0">
                  <a:solidFill>
                    <a:srgbClr val="FF0000"/>
                  </a:solidFill>
                </a:rPr>
                <a:t>follow</a:t>
              </a:r>
              <a:r>
                <a:rPr lang="fr-FR" sz="1400" dirty="0" smtClean="0">
                  <a:solidFill>
                    <a:srgbClr val="FF0000"/>
                  </a:solidFill>
                </a:rPr>
                <a:t> </a:t>
              </a:r>
              <a:r>
                <a:rPr lang="fr-FR" sz="1400" dirty="0" err="1" smtClean="0">
                  <a:solidFill>
                    <a:srgbClr val="FF0000"/>
                  </a:solidFill>
                </a:rPr>
                <a:t>urban</a:t>
              </a:r>
              <a:r>
                <a:rPr lang="fr-FR" sz="1400" dirty="0" smtClean="0">
                  <a:solidFill>
                    <a:srgbClr val="FF0000"/>
                  </a:solidFill>
                </a:rPr>
                <a:t> size: if</a:t>
              </a:r>
            </a:p>
            <a:p>
              <a:r>
                <a:rPr lang="fr-FR" sz="1400" dirty="0" smtClean="0">
                  <a:solidFill>
                    <a:srgbClr val="FF0000"/>
                  </a:solidFill>
                </a:rPr>
                <a:t>far </a:t>
              </a:r>
              <a:r>
                <a:rPr lang="fr-FR" sz="1400" dirty="0" err="1" smtClean="0">
                  <a:solidFill>
                    <a:srgbClr val="FF0000"/>
                  </a:solidFill>
                </a:rPr>
                <a:t>from</a:t>
              </a:r>
              <a:r>
                <a:rPr lang="fr-FR" sz="1400" dirty="0" smtClean="0">
                  <a:solidFill>
                    <a:srgbClr val="FF0000"/>
                  </a:solidFill>
                </a:rPr>
                <a:t> </a:t>
              </a:r>
              <a:r>
                <a:rPr lang="fr-FR" sz="1400" dirty="0" err="1" smtClean="0">
                  <a:solidFill>
                    <a:srgbClr val="FF0000"/>
                  </a:solidFill>
                </a:rPr>
                <a:t>metro</a:t>
              </a:r>
              <a:r>
                <a:rPr lang="fr-FR" sz="1400" dirty="0" smtClean="0">
                  <a:solidFill>
                    <a:srgbClr val="FF0000"/>
                  </a:solidFill>
                </a:rPr>
                <a:t> areas, local T-KIBS </a:t>
              </a:r>
              <a:r>
                <a:rPr lang="fr-FR" sz="1400" dirty="0" err="1" smtClean="0">
                  <a:solidFill>
                    <a:srgbClr val="FF0000"/>
                  </a:solidFill>
                </a:rPr>
                <a:t>emerge</a:t>
              </a:r>
              <a:r>
                <a:rPr lang="fr-FR" sz="1400" dirty="0" smtClean="0">
                  <a:solidFill>
                    <a:srgbClr val="FF0000"/>
                  </a:solidFill>
                </a:rPr>
                <a:t>?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56360" y="4968240"/>
            <a:ext cx="6314549" cy="738664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FF00"/>
                </a:solidFill>
              </a:rPr>
              <a:t>no distance protection </a:t>
            </a:r>
            <a:r>
              <a:rPr lang="fr-FR" sz="1400" dirty="0" err="1" smtClean="0">
                <a:solidFill>
                  <a:srgbClr val="FFFF00"/>
                </a:solidFill>
              </a:rPr>
              <a:t>effect</a:t>
            </a:r>
            <a:endParaRPr lang="fr-FR" sz="1400" dirty="0" smtClean="0">
              <a:solidFill>
                <a:srgbClr val="FFFF00"/>
              </a:solidFill>
            </a:endParaRPr>
          </a:p>
          <a:p>
            <a:r>
              <a:rPr lang="fr-FR" sz="1400" dirty="0" smtClean="0">
                <a:solidFill>
                  <a:srgbClr val="FFFF00"/>
                </a:solidFill>
              </a:rPr>
              <a:t>P-KIBS are </a:t>
            </a:r>
            <a:r>
              <a:rPr lang="fr-FR" sz="1400" dirty="0" err="1" smtClean="0">
                <a:solidFill>
                  <a:srgbClr val="FFFF00"/>
                </a:solidFill>
              </a:rPr>
              <a:t>strongly</a:t>
            </a:r>
            <a:r>
              <a:rPr lang="fr-FR" sz="1400" dirty="0" smtClean="0">
                <a:solidFill>
                  <a:srgbClr val="FFFF00"/>
                </a:solidFill>
              </a:rPr>
              <a:t> </a:t>
            </a:r>
            <a:r>
              <a:rPr lang="fr-FR" sz="1400" dirty="0" err="1" smtClean="0">
                <a:solidFill>
                  <a:srgbClr val="FFFF00"/>
                </a:solidFill>
              </a:rPr>
              <a:t>present</a:t>
            </a:r>
            <a:r>
              <a:rPr lang="fr-FR" sz="1400" dirty="0" smtClean="0">
                <a:solidFill>
                  <a:srgbClr val="FFFF00"/>
                </a:solidFill>
              </a:rPr>
              <a:t> in </a:t>
            </a:r>
            <a:r>
              <a:rPr lang="fr-FR" sz="1400" dirty="0" err="1" smtClean="0">
                <a:solidFill>
                  <a:srgbClr val="FFFF00"/>
                </a:solidFill>
              </a:rPr>
              <a:t>largest</a:t>
            </a:r>
            <a:r>
              <a:rPr lang="fr-FR" sz="1400" dirty="0" smtClean="0">
                <a:solidFill>
                  <a:srgbClr val="FFFF00"/>
                </a:solidFill>
              </a:rPr>
              <a:t> </a:t>
            </a:r>
            <a:r>
              <a:rPr lang="fr-FR" sz="1400" dirty="0" err="1" smtClean="0">
                <a:solidFill>
                  <a:srgbClr val="FFFF00"/>
                </a:solidFill>
              </a:rPr>
              <a:t>cities</a:t>
            </a:r>
            <a:r>
              <a:rPr lang="fr-FR" sz="1400" dirty="0" smtClean="0">
                <a:solidFill>
                  <a:srgbClr val="FFFF00"/>
                </a:solidFill>
              </a:rPr>
              <a:t>, but are </a:t>
            </a:r>
            <a:r>
              <a:rPr lang="fr-FR" sz="1400" dirty="0" err="1" smtClean="0">
                <a:solidFill>
                  <a:srgbClr val="FFFF00"/>
                </a:solidFill>
              </a:rPr>
              <a:t>evenly</a:t>
            </a:r>
            <a:r>
              <a:rPr lang="fr-FR" sz="1400" dirty="0" smtClean="0">
                <a:solidFill>
                  <a:srgbClr val="FFFF00"/>
                </a:solidFill>
              </a:rPr>
              <a:t> </a:t>
            </a:r>
            <a:r>
              <a:rPr lang="fr-FR" sz="1400" dirty="0" err="1" smtClean="0">
                <a:solidFill>
                  <a:srgbClr val="FFFF00"/>
                </a:solidFill>
              </a:rPr>
              <a:t>distributed</a:t>
            </a:r>
            <a:r>
              <a:rPr lang="fr-FR" sz="1400" dirty="0" smtClean="0">
                <a:solidFill>
                  <a:srgbClr val="FFFF00"/>
                </a:solidFill>
              </a:rPr>
              <a:t> </a:t>
            </a:r>
            <a:r>
              <a:rPr lang="fr-FR" sz="1400" dirty="0" err="1" smtClean="0">
                <a:solidFill>
                  <a:srgbClr val="FFFF00"/>
                </a:solidFill>
              </a:rPr>
              <a:t>across</a:t>
            </a:r>
            <a:endParaRPr lang="fr-FR" sz="1400" dirty="0" smtClean="0">
              <a:solidFill>
                <a:srgbClr val="FFFF00"/>
              </a:solidFill>
            </a:endParaRPr>
          </a:p>
          <a:p>
            <a:r>
              <a:rPr lang="fr-FR" sz="1400" dirty="0" err="1" smtClean="0">
                <a:solidFill>
                  <a:srgbClr val="FFFF00"/>
                </a:solidFill>
              </a:rPr>
              <a:t>smaller</a:t>
            </a:r>
            <a:r>
              <a:rPr lang="fr-FR" sz="1400" dirty="0" smtClean="0">
                <a:solidFill>
                  <a:srgbClr val="FFFF00"/>
                </a:solidFill>
              </a:rPr>
              <a:t> </a:t>
            </a:r>
            <a:r>
              <a:rPr lang="fr-FR" sz="1400" dirty="0" err="1" smtClean="0">
                <a:solidFill>
                  <a:srgbClr val="FFFF00"/>
                </a:solidFill>
              </a:rPr>
              <a:t>cities</a:t>
            </a:r>
            <a:r>
              <a:rPr lang="fr-FR" sz="1400" dirty="0" smtClean="0">
                <a:solidFill>
                  <a:srgbClr val="FFFF00"/>
                </a:solidFill>
              </a:rPr>
              <a:t> – </a:t>
            </a:r>
            <a:r>
              <a:rPr lang="fr-FR" sz="1400" dirty="0" err="1" smtClean="0">
                <a:solidFill>
                  <a:srgbClr val="FFFF00"/>
                </a:solidFill>
              </a:rPr>
              <a:t>retail</a:t>
            </a:r>
            <a:r>
              <a:rPr lang="fr-FR" sz="1400" dirty="0" smtClean="0">
                <a:solidFill>
                  <a:srgbClr val="FFFF00"/>
                </a:solidFill>
              </a:rPr>
              <a:t> </a:t>
            </a:r>
            <a:r>
              <a:rPr lang="fr-FR" sz="1400" dirty="0" err="1" smtClean="0">
                <a:solidFill>
                  <a:srgbClr val="FFFF00"/>
                </a:solidFill>
              </a:rPr>
              <a:t>effect</a:t>
            </a:r>
            <a:r>
              <a:rPr lang="fr-FR" sz="1400" dirty="0" smtClean="0">
                <a:solidFill>
                  <a:srgbClr val="FFFF00"/>
                </a:solidFill>
              </a:rPr>
              <a:t>?</a:t>
            </a:r>
            <a:endParaRPr lang="fr-FR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Inter_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11150" y="1263650"/>
            <a:ext cx="8637588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fr-FR" sz="2600" b="1" dirty="0">
                <a:solidFill>
                  <a:srgbClr val="0093D2"/>
                </a:solidFill>
              </a:rPr>
              <a:t>3. </a:t>
            </a:r>
            <a:r>
              <a:rPr lang="fr-FR" sz="2600" b="1" dirty="0" err="1">
                <a:solidFill>
                  <a:srgbClr val="0093D2"/>
                </a:solidFill>
              </a:rPr>
              <a:t>Some</a:t>
            </a:r>
            <a:r>
              <a:rPr lang="fr-FR" sz="2600" b="1" dirty="0">
                <a:solidFill>
                  <a:srgbClr val="0093D2"/>
                </a:solidFill>
              </a:rPr>
              <a:t> </a:t>
            </a:r>
            <a:r>
              <a:rPr lang="fr-FR" sz="2600" b="1" dirty="0" err="1">
                <a:solidFill>
                  <a:srgbClr val="0093D2"/>
                </a:solidFill>
              </a:rPr>
              <a:t>Results</a:t>
            </a:r>
            <a:endParaRPr lang="fr-FR" sz="2600" b="1" dirty="0">
              <a:solidFill>
                <a:srgbClr val="0094D6"/>
              </a:solidFill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fr-FR" sz="2000" dirty="0"/>
          </a:p>
          <a:p>
            <a:pPr marL="895350" indent="-895350" eaLnBrk="1" hangingPunct="1">
              <a:spcBef>
                <a:spcPct val="20000"/>
              </a:spcBef>
              <a:defRPr/>
            </a:pPr>
            <a:endParaRPr lang="fr-FR" sz="2000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1013"/>
            <a:ext cx="9144000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6118225" y="2217738"/>
            <a:ext cx="2085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Shearmur &amp; Doloreux, 2008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43000" y="4542314"/>
            <a:ext cx="5456714" cy="948551"/>
            <a:chOff x="1143000" y="4542314"/>
            <a:chExt cx="5456714" cy="948551"/>
          </a:xfrm>
        </p:grpSpPr>
        <p:cxnSp>
          <p:nvCxnSpPr>
            <p:cNvPr id="7" name="Straight Arrow Connector 6"/>
            <p:cNvCxnSpPr/>
            <p:nvPr/>
          </p:nvCxnSpPr>
          <p:spPr bwMode="auto">
            <a:xfrm rot="5400000">
              <a:off x="4792980" y="4701540"/>
              <a:ext cx="32004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rot="5400000">
              <a:off x="6393180" y="5280660"/>
              <a:ext cx="41148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143000" y="5029200"/>
              <a:ext cx="3347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rgbClr val="0000FF"/>
                  </a:solidFill>
                </a:rPr>
                <a:t>decline</a:t>
              </a:r>
              <a:r>
                <a:rPr lang="fr-FR" sz="1200" dirty="0" smtClean="0">
                  <a:solidFill>
                    <a:srgbClr val="0000FF"/>
                  </a:solidFill>
                </a:rPr>
                <a:t> of distance protection </a:t>
              </a:r>
              <a:r>
                <a:rPr lang="fr-FR" sz="1200" dirty="0" err="1" smtClean="0">
                  <a:solidFill>
                    <a:srgbClr val="0000FF"/>
                  </a:solidFill>
                </a:rPr>
                <a:t>effect</a:t>
              </a:r>
              <a:r>
                <a:rPr lang="fr-FR" sz="1200" dirty="0" smtClean="0">
                  <a:solidFill>
                    <a:srgbClr val="0000FF"/>
                  </a:solidFill>
                </a:rPr>
                <a:t> over time?</a:t>
              </a:r>
            </a:p>
            <a:p>
              <a:r>
                <a:rPr lang="fr-FR" sz="1200" dirty="0" smtClean="0">
                  <a:solidFill>
                    <a:srgbClr val="0000FF"/>
                  </a:solidFill>
                </a:rPr>
                <a:t>But </a:t>
              </a:r>
              <a:r>
                <a:rPr lang="fr-FR" sz="1200" dirty="0" err="1" smtClean="0">
                  <a:solidFill>
                    <a:srgbClr val="0000FF"/>
                  </a:solidFill>
                </a:rPr>
                <a:t>maybe</a:t>
              </a:r>
              <a:r>
                <a:rPr lang="fr-FR" sz="1200" dirty="0" smtClean="0">
                  <a:solidFill>
                    <a:srgbClr val="0000FF"/>
                  </a:solidFill>
                </a:rPr>
                <a:t> </a:t>
              </a:r>
              <a:r>
                <a:rPr lang="fr-FR" sz="1200" dirty="0" err="1" smtClean="0">
                  <a:solidFill>
                    <a:srgbClr val="0000FF"/>
                  </a:solidFill>
                </a:rPr>
                <a:t>only</a:t>
              </a:r>
              <a:r>
                <a:rPr lang="fr-FR" sz="1200" dirty="0" smtClean="0">
                  <a:solidFill>
                    <a:srgbClr val="0000FF"/>
                  </a:solidFill>
                </a:rPr>
                <a:t> for P-KIBS.</a:t>
              </a:r>
              <a:endParaRPr lang="fr-FR" sz="12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6513" y="947738"/>
            <a:ext cx="461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12725" y="1109663"/>
            <a:ext cx="3386138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/>
              <a:t>But wider selection ?</a:t>
            </a:r>
          </a:p>
          <a:p>
            <a:r>
              <a:rPr lang="fr-FR" sz="1800"/>
              <a:t>(Shearmur &amp; Doloreux, 2008)</a:t>
            </a:r>
          </a:p>
          <a:p>
            <a:endParaRPr lang="fr-FR" sz="1800"/>
          </a:p>
          <a:p>
            <a:r>
              <a:rPr lang="fr-FR" sz="1600"/>
              <a:t>- it has been argued (Eberts &amp; </a:t>
            </a:r>
          </a:p>
          <a:p>
            <a:r>
              <a:rPr lang="fr-FR" sz="1600"/>
              <a:t>Randall, 1998), that looking</a:t>
            </a:r>
          </a:p>
          <a:p>
            <a:r>
              <a:rPr lang="fr-FR" sz="1600"/>
              <a:t>only at NAICS 54 biases KIBS</a:t>
            </a:r>
          </a:p>
          <a:p>
            <a:r>
              <a:rPr lang="fr-FR" sz="1600"/>
              <a:t>studies towards metro areas.</a:t>
            </a:r>
          </a:p>
          <a:p>
            <a:endParaRPr lang="fr-FR" sz="1600"/>
          </a:p>
          <a:p>
            <a:r>
              <a:rPr lang="fr-FR" sz="1600"/>
              <a:t>- some of our other analysis</a:t>
            </a:r>
          </a:p>
          <a:p>
            <a:r>
              <a:rPr lang="fr-FR" sz="1600"/>
              <a:t>focusses on Technical KIBS, but</a:t>
            </a:r>
          </a:p>
          <a:p>
            <a:r>
              <a:rPr lang="fr-FR" sz="1600"/>
              <a:t>widens its scope beyond NAICS 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1417</Words>
  <Application>Microsoft Office PowerPoint</Application>
  <PresentationFormat>On-screen Show (4:3)</PresentationFormat>
  <Paragraphs>237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ヒラギノ角ゴ Pro W3</vt:lpstr>
      <vt:lpstr>ＭＳ Ｐゴシック</vt:lpstr>
      <vt:lpstr>Nouvelle présentation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In Canada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Imac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Imac</dc:creator>
  <cp:lastModifiedBy>shearmurr</cp:lastModifiedBy>
  <cp:revision>117</cp:revision>
  <dcterms:created xsi:type="dcterms:W3CDTF">2008-04-22T15:10:08Z</dcterms:created>
  <dcterms:modified xsi:type="dcterms:W3CDTF">2011-03-22T15:12:19Z</dcterms:modified>
</cp:coreProperties>
</file>