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3" r:id="rId7"/>
    <p:sldId id="262" r:id="rId8"/>
    <p:sldId id="268" r:id="rId9"/>
    <p:sldId id="272" r:id="rId10"/>
    <p:sldId id="269" r:id="rId11"/>
    <p:sldId id="270" r:id="rId12"/>
    <p:sldId id="266" r:id="rId13"/>
    <p:sldId id="271"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102" y="-4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7EC4C-862F-4D5E-B75C-8006460222EB}" type="doc">
      <dgm:prSet loTypeId="urn:microsoft.com/office/officeart/2005/8/layout/venn1" loCatId="relationship" qsTypeId="urn:microsoft.com/office/officeart/2005/8/quickstyle/simple1" qsCatId="simple" csTypeId="urn:microsoft.com/office/officeart/2005/8/colors/accent1_2" csCatId="accent1" phldr="1"/>
      <dgm:spPr/>
    </dgm:pt>
    <dgm:pt modelId="{12BC54CA-E43A-4C89-85FC-2D15D8D5345A}">
      <dgm:prSet phldrT="[Text]"/>
      <dgm:spPr/>
      <dgm:t>
        <a:bodyPr/>
        <a:lstStyle/>
        <a:p>
          <a:r>
            <a:rPr lang="en-GB" dirty="0"/>
            <a:t>Accountability</a:t>
          </a:r>
        </a:p>
      </dgm:t>
    </dgm:pt>
    <dgm:pt modelId="{76CA8A57-00D9-4A66-A0F5-B84F322774D0}" type="parTrans" cxnId="{AA5C496F-1409-4AEC-83FE-7D486FEE53C8}">
      <dgm:prSet/>
      <dgm:spPr/>
      <dgm:t>
        <a:bodyPr/>
        <a:lstStyle/>
        <a:p>
          <a:endParaRPr lang="en-GB"/>
        </a:p>
      </dgm:t>
    </dgm:pt>
    <dgm:pt modelId="{01A82348-8C73-42D5-A66C-ACC696A59CC4}" type="sibTrans" cxnId="{AA5C496F-1409-4AEC-83FE-7D486FEE53C8}">
      <dgm:prSet/>
      <dgm:spPr/>
      <dgm:t>
        <a:bodyPr/>
        <a:lstStyle/>
        <a:p>
          <a:endParaRPr lang="en-GB"/>
        </a:p>
      </dgm:t>
    </dgm:pt>
    <dgm:pt modelId="{D11CD9D6-1E4B-42C3-A1D9-4CF104F53C7E}">
      <dgm:prSet phldrT="[Text]"/>
      <dgm:spPr>
        <a:solidFill>
          <a:schemeClr val="accent6">
            <a:alpha val="50000"/>
          </a:schemeClr>
        </a:solidFill>
      </dgm:spPr>
      <dgm:t>
        <a:bodyPr/>
        <a:lstStyle/>
        <a:p>
          <a:r>
            <a:rPr lang="en-GB" dirty="0"/>
            <a:t>Responsibility</a:t>
          </a:r>
        </a:p>
      </dgm:t>
    </dgm:pt>
    <dgm:pt modelId="{5F8EAF84-AD8B-4097-B013-9DFFB2ADFDDB}" type="parTrans" cxnId="{2385BD61-868D-4BED-8126-52E28B8D1BAA}">
      <dgm:prSet/>
      <dgm:spPr/>
      <dgm:t>
        <a:bodyPr/>
        <a:lstStyle/>
        <a:p>
          <a:endParaRPr lang="en-GB"/>
        </a:p>
      </dgm:t>
    </dgm:pt>
    <dgm:pt modelId="{9B5465C4-B337-470C-BEAD-373DD2728815}" type="sibTrans" cxnId="{2385BD61-868D-4BED-8126-52E28B8D1BAA}">
      <dgm:prSet/>
      <dgm:spPr/>
      <dgm:t>
        <a:bodyPr/>
        <a:lstStyle/>
        <a:p>
          <a:endParaRPr lang="en-GB"/>
        </a:p>
      </dgm:t>
    </dgm:pt>
    <dgm:pt modelId="{F45676BE-F49A-4740-B936-30BD6C28F3DE}">
      <dgm:prSet phldrT="[Text]"/>
      <dgm:spPr>
        <a:solidFill>
          <a:schemeClr val="accent3">
            <a:alpha val="50000"/>
          </a:schemeClr>
        </a:solidFill>
      </dgm:spPr>
      <dgm:t>
        <a:bodyPr/>
        <a:lstStyle/>
        <a:p>
          <a:r>
            <a:rPr lang="en-GB" dirty="0"/>
            <a:t>Transparency</a:t>
          </a:r>
        </a:p>
      </dgm:t>
    </dgm:pt>
    <dgm:pt modelId="{5DE72024-2B42-42B0-9629-5CDFE4337DB8}" type="parTrans" cxnId="{324C5FEC-29E9-4EC4-B9FD-57E1EFEAB637}">
      <dgm:prSet/>
      <dgm:spPr/>
      <dgm:t>
        <a:bodyPr/>
        <a:lstStyle/>
        <a:p>
          <a:endParaRPr lang="en-GB"/>
        </a:p>
      </dgm:t>
    </dgm:pt>
    <dgm:pt modelId="{9AC8E88A-FAE0-44CE-83EA-75BB6AA8167B}" type="sibTrans" cxnId="{324C5FEC-29E9-4EC4-B9FD-57E1EFEAB637}">
      <dgm:prSet/>
      <dgm:spPr/>
      <dgm:t>
        <a:bodyPr/>
        <a:lstStyle/>
        <a:p>
          <a:endParaRPr lang="en-GB"/>
        </a:p>
      </dgm:t>
    </dgm:pt>
    <dgm:pt modelId="{D9B2E24F-7FBD-4FDB-BF14-957BB76A5128}" type="pres">
      <dgm:prSet presAssocID="{3257EC4C-862F-4D5E-B75C-8006460222EB}" presName="compositeShape" presStyleCnt="0">
        <dgm:presLayoutVars>
          <dgm:chMax val="7"/>
          <dgm:dir/>
          <dgm:resizeHandles val="exact"/>
        </dgm:presLayoutVars>
      </dgm:prSet>
      <dgm:spPr/>
    </dgm:pt>
    <dgm:pt modelId="{5019EEC3-7C5D-4D0C-A6CA-6F3021B29576}" type="pres">
      <dgm:prSet presAssocID="{12BC54CA-E43A-4C89-85FC-2D15D8D5345A}" presName="circ1" presStyleLbl="vennNode1" presStyleIdx="0" presStyleCnt="3"/>
      <dgm:spPr/>
      <dgm:t>
        <a:bodyPr/>
        <a:lstStyle/>
        <a:p>
          <a:endParaRPr lang="en-GB"/>
        </a:p>
      </dgm:t>
    </dgm:pt>
    <dgm:pt modelId="{817CEC1E-3564-45B3-B6C4-F44CF51E9D9C}" type="pres">
      <dgm:prSet presAssocID="{12BC54CA-E43A-4C89-85FC-2D15D8D5345A}" presName="circ1Tx" presStyleLbl="revTx" presStyleIdx="0" presStyleCnt="0">
        <dgm:presLayoutVars>
          <dgm:chMax val="0"/>
          <dgm:chPref val="0"/>
          <dgm:bulletEnabled val="1"/>
        </dgm:presLayoutVars>
      </dgm:prSet>
      <dgm:spPr/>
      <dgm:t>
        <a:bodyPr/>
        <a:lstStyle/>
        <a:p>
          <a:endParaRPr lang="en-GB"/>
        </a:p>
      </dgm:t>
    </dgm:pt>
    <dgm:pt modelId="{8BF375EC-6E3B-4C9F-8887-10C73FAAE3A5}" type="pres">
      <dgm:prSet presAssocID="{D11CD9D6-1E4B-42C3-A1D9-4CF104F53C7E}" presName="circ2" presStyleLbl="vennNode1" presStyleIdx="1" presStyleCnt="3"/>
      <dgm:spPr/>
      <dgm:t>
        <a:bodyPr/>
        <a:lstStyle/>
        <a:p>
          <a:endParaRPr lang="en-GB"/>
        </a:p>
      </dgm:t>
    </dgm:pt>
    <dgm:pt modelId="{7D628500-B571-4865-9939-A2F3E570B607}" type="pres">
      <dgm:prSet presAssocID="{D11CD9D6-1E4B-42C3-A1D9-4CF104F53C7E}" presName="circ2Tx" presStyleLbl="revTx" presStyleIdx="0" presStyleCnt="0">
        <dgm:presLayoutVars>
          <dgm:chMax val="0"/>
          <dgm:chPref val="0"/>
          <dgm:bulletEnabled val="1"/>
        </dgm:presLayoutVars>
      </dgm:prSet>
      <dgm:spPr/>
      <dgm:t>
        <a:bodyPr/>
        <a:lstStyle/>
        <a:p>
          <a:endParaRPr lang="en-GB"/>
        </a:p>
      </dgm:t>
    </dgm:pt>
    <dgm:pt modelId="{A579502A-ACFF-4E76-B619-F0BAC5C35C41}" type="pres">
      <dgm:prSet presAssocID="{F45676BE-F49A-4740-B936-30BD6C28F3DE}" presName="circ3" presStyleLbl="vennNode1" presStyleIdx="2" presStyleCnt="3"/>
      <dgm:spPr/>
      <dgm:t>
        <a:bodyPr/>
        <a:lstStyle/>
        <a:p>
          <a:endParaRPr lang="en-GB"/>
        </a:p>
      </dgm:t>
    </dgm:pt>
    <dgm:pt modelId="{5ABB6D4D-D027-49BB-85DB-7648BB6141F1}" type="pres">
      <dgm:prSet presAssocID="{F45676BE-F49A-4740-B936-30BD6C28F3DE}" presName="circ3Tx" presStyleLbl="revTx" presStyleIdx="0" presStyleCnt="0">
        <dgm:presLayoutVars>
          <dgm:chMax val="0"/>
          <dgm:chPref val="0"/>
          <dgm:bulletEnabled val="1"/>
        </dgm:presLayoutVars>
      </dgm:prSet>
      <dgm:spPr/>
      <dgm:t>
        <a:bodyPr/>
        <a:lstStyle/>
        <a:p>
          <a:endParaRPr lang="en-GB"/>
        </a:p>
      </dgm:t>
    </dgm:pt>
  </dgm:ptLst>
  <dgm:cxnLst>
    <dgm:cxn modelId="{2385BD61-868D-4BED-8126-52E28B8D1BAA}" srcId="{3257EC4C-862F-4D5E-B75C-8006460222EB}" destId="{D11CD9D6-1E4B-42C3-A1D9-4CF104F53C7E}" srcOrd="1" destOrd="0" parTransId="{5F8EAF84-AD8B-4097-B013-9DFFB2ADFDDB}" sibTransId="{9B5465C4-B337-470C-BEAD-373DD2728815}"/>
    <dgm:cxn modelId="{8C900967-E0C9-4310-AFB6-5B0F5AE63A7B}" type="presOf" srcId="{F45676BE-F49A-4740-B936-30BD6C28F3DE}" destId="{A579502A-ACFF-4E76-B619-F0BAC5C35C41}" srcOrd="0" destOrd="0" presId="urn:microsoft.com/office/officeart/2005/8/layout/venn1"/>
    <dgm:cxn modelId="{5FD1E135-F5B3-45F9-AEA7-FC64E7D95BC3}" type="presOf" srcId="{12BC54CA-E43A-4C89-85FC-2D15D8D5345A}" destId="{5019EEC3-7C5D-4D0C-A6CA-6F3021B29576}" srcOrd="0" destOrd="0" presId="urn:microsoft.com/office/officeart/2005/8/layout/venn1"/>
    <dgm:cxn modelId="{C8E6016C-D3CE-442E-83D2-02671F82E0D2}" type="presOf" srcId="{3257EC4C-862F-4D5E-B75C-8006460222EB}" destId="{D9B2E24F-7FBD-4FDB-BF14-957BB76A5128}" srcOrd="0" destOrd="0" presId="urn:microsoft.com/office/officeart/2005/8/layout/venn1"/>
    <dgm:cxn modelId="{324C5FEC-29E9-4EC4-B9FD-57E1EFEAB637}" srcId="{3257EC4C-862F-4D5E-B75C-8006460222EB}" destId="{F45676BE-F49A-4740-B936-30BD6C28F3DE}" srcOrd="2" destOrd="0" parTransId="{5DE72024-2B42-42B0-9629-5CDFE4337DB8}" sibTransId="{9AC8E88A-FAE0-44CE-83EA-75BB6AA8167B}"/>
    <dgm:cxn modelId="{1EB91B5F-FF00-4521-9E46-A0A03117F5A3}" type="presOf" srcId="{F45676BE-F49A-4740-B936-30BD6C28F3DE}" destId="{5ABB6D4D-D027-49BB-85DB-7648BB6141F1}" srcOrd="1" destOrd="0" presId="urn:microsoft.com/office/officeart/2005/8/layout/venn1"/>
    <dgm:cxn modelId="{AA5C496F-1409-4AEC-83FE-7D486FEE53C8}" srcId="{3257EC4C-862F-4D5E-B75C-8006460222EB}" destId="{12BC54CA-E43A-4C89-85FC-2D15D8D5345A}" srcOrd="0" destOrd="0" parTransId="{76CA8A57-00D9-4A66-A0F5-B84F322774D0}" sibTransId="{01A82348-8C73-42D5-A66C-ACC696A59CC4}"/>
    <dgm:cxn modelId="{F6FEB547-30C7-4B59-948B-68EC3557FBB0}" type="presOf" srcId="{D11CD9D6-1E4B-42C3-A1D9-4CF104F53C7E}" destId="{8BF375EC-6E3B-4C9F-8887-10C73FAAE3A5}" srcOrd="0" destOrd="0" presId="urn:microsoft.com/office/officeart/2005/8/layout/venn1"/>
    <dgm:cxn modelId="{59F65A56-DDBD-4E35-81A7-6E8574740B3E}" type="presOf" srcId="{12BC54CA-E43A-4C89-85FC-2D15D8D5345A}" destId="{817CEC1E-3564-45B3-B6C4-F44CF51E9D9C}" srcOrd="1" destOrd="0" presId="urn:microsoft.com/office/officeart/2005/8/layout/venn1"/>
    <dgm:cxn modelId="{7621D519-B201-45BF-9280-CF9BC80BC79A}" type="presOf" srcId="{D11CD9D6-1E4B-42C3-A1D9-4CF104F53C7E}" destId="{7D628500-B571-4865-9939-A2F3E570B607}" srcOrd="1" destOrd="0" presId="urn:microsoft.com/office/officeart/2005/8/layout/venn1"/>
    <dgm:cxn modelId="{6920BEAB-CBE8-4BD8-9355-92454EC60A39}" type="presParOf" srcId="{D9B2E24F-7FBD-4FDB-BF14-957BB76A5128}" destId="{5019EEC3-7C5D-4D0C-A6CA-6F3021B29576}" srcOrd="0" destOrd="0" presId="urn:microsoft.com/office/officeart/2005/8/layout/venn1"/>
    <dgm:cxn modelId="{2118527D-A95C-49D7-A7AB-CB2F94279DEA}" type="presParOf" srcId="{D9B2E24F-7FBD-4FDB-BF14-957BB76A5128}" destId="{817CEC1E-3564-45B3-B6C4-F44CF51E9D9C}" srcOrd="1" destOrd="0" presId="urn:microsoft.com/office/officeart/2005/8/layout/venn1"/>
    <dgm:cxn modelId="{EA0D2FCE-63CC-40BB-BABE-A523737C40AA}" type="presParOf" srcId="{D9B2E24F-7FBD-4FDB-BF14-957BB76A5128}" destId="{8BF375EC-6E3B-4C9F-8887-10C73FAAE3A5}" srcOrd="2" destOrd="0" presId="urn:microsoft.com/office/officeart/2005/8/layout/venn1"/>
    <dgm:cxn modelId="{D52A303A-72AD-4A52-BACC-3F90CB6B856A}" type="presParOf" srcId="{D9B2E24F-7FBD-4FDB-BF14-957BB76A5128}" destId="{7D628500-B571-4865-9939-A2F3E570B607}" srcOrd="3" destOrd="0" presId="urn:microsoft.com/office/officeart/2005/8/layout/venn1"/>
    <dgm:cxn modelId="{692A3278-9005-452A-9032-B9C02870F7A9}" type="presParOf" srcId="{D9B2E24F-7FBD-4FDB-BF14-957BB76A5128}" destId="{A579502A-ACFF-4E76-B619-F0BAC5C35C41}" srcOrd="4" destOrd="0" presId="urn:microsoft.com/office/officeart/2005/8/layout/venn1"/>
    <dgm:cxn modelId="{A66AE30D-0F31-4BB6-802B-D6BB7B55E51E}" type="presParOf" srcId="{D9B2E24F-7FBD-4FDB-BF14-957BB76A5128}" destId="{5ABB6D4D-D027-49BB-85DB-7648BB6141F1}"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9EEC3-7C5D-4D0C-A6CA-6F3021B29576}">
      <dsp:nvSpPr>
        <dsp:cNvPr id="0" name=""/>
        <dsp:cNvSpPr/>
      </dsp:nvSpPr>
      <dsp:spPr>
        <a:xfrm>
          <a:off x="2757011" y="56574"/>
          <a:ext cx="2715577" cy="271557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GB" sz="2200" kern="1200" dirty="0"/>
            <a:t>Accountability</a:t>
          </a:r>
        </a:p>
      </dsp:txBody>
      <dsp:txXfrm>
        <a:off x="3119088" y="531800"/>
        <a:ext cx="1991423" cy="1222010"/>
      </dsp:txXfrm>
    </dsp:sp>
    <dsp:sp modelId="{8BF375EC-6E3B-4C9F-8887-10C73FAAE3A5}">
      <dsp:nvSpPr>
        <dsp:cNvPr id="0" name=""/>
        <dsp:cNvSpPr/>
      </dsp:nvSpPr>
      <dsp:spPr>
        <a:xfrm>
          <a:off x="3736882" y="1753810"/>
          <a:ext cx="2715577" cy="2715577"/>
        </a:xfrm>
        <a:prstGeom prst="ellipse">
          <a:avLst/>
        </a:prstGeom>
        <a:solidFill>
          <a:schemeClr val="accent6">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GB" sz="2200" kern="1200" dirty="0"/>
            <a:t>Responsibility</a:t>
          </a:r>
        </a:p>
      </dsp:txBody>
      <dsp:txXfrm>
        <a:off x="4567396" y="2455334"/>
        <a:ext cx="1629346" cy="1493567"/>
      </dsp:txXfrm>
    </dsp:sp>
    <dsp:sp modelId="{A579502A-ACFF-4E76-B619-F0BAC5C35C41}">
      <dsp:nvSpPr>
        <dsp:cNvPr id="0" name=""/>
        <dsp:cNvSpPr/>
      </dsp:nvSpPr>
      <dsp:spPr>
        <a:xfrm>
          <a:off x="1777140" y="1753810"/>
          <a:ext cx="2715577" cy="2715577"/>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GB" sz="2200" kern="1200" dirty="0"/>
            <a:t>Transparency</a:t>
          </a:r>
        </a:p>
      </dsp:txBody>
      <dsp:txXfrm>
        <a:off x="2032857" y="2455334"/>
        <a:ext cx="1629346" cy="14935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A334B9-8D90-4ED8-B954-A3B1D78FB615}" type="datetimeFigureOut">
              <a:rPr lang="en-GB" smtClean="0"/>
              <a:t>21/11/2017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B687C-C1F4-4270-B1E6-945DA93C3ED3}" type="slidenum">
              <a:rPr lang="en-GB" smtClean="0"/>
              <a:t>‹#›</a:t>
            </a:fld>
            <a:endParaRPr lang="en-GB"/>
          </a:p>
        </p:txBody>
      </p:sp>
    </p:spTree>
    <p:extLst>
      <p:ext uri="{BB962C8B-B14F-4D97-AF65-F5344CB8AC3E}">
        <p14:creationId xmlns:p14="http://schemas.microsoft.com/office/powerpoint/2010/main" val="284691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 </a:t>
            </a:r>
          </a:p>
        </p:txBody>
      </p:sp>
      <p:sp>
        <p:nvSpPr>
          <p:cNvPr id="4" name="Slide Number Placeholder 3"/>
          <p:cNvSpPr>
            <a:spLocks noGrp="1"/>
          </p:cNvSpPr>
          <p:nvPr>
            <p:ph type="sldNum" sz="quarter" idx="5"/>
          </p:nvPr>
        </p:nvSpPr>
        <p:spPr/>
        <p:txBody>
          <a:bodyPr/>
          <a:lstStyle/>
          <a:p>
            <a:pPr>
              <a:defRPr/>
            </a:pPr>
            <a:fld id="{6EDABE92-EF1F-4BA5-82E9-8FB41E7B1985}" type="slidenum">
              <a:rPr lang="en-GB" smtClean="0"/>
              <a:pPr>
                <a:defRPr/>
              </a:pPr>
              <a:t>6</a:t>
            </a:fld>
            <a:endParaRPr lang="en-GB"/>
          </a:p>
        </p:txBody>
      </p:sp>
    </p:spTree>
    <p:extLst>
      <p:ext uri="{BB962C8B-B14F-4D97-AF65-F5344CB8AC3E}">
        <p14:creationId xmlns:p14="http://schemas.microsoft.com/office/powerpoint/2010/main" val="365883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39EDA-B369-41CE-8D1A-DA3ADFD1B6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4985C4A-E26E-46EB-B980-0DA491AB2F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F9C5BC3-C87A-46E2-A698-A771B6859FD3}"/>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5" name="Footer Placeholder 4">
            <a:extLst>
              <a:ext uri="{FF2B5EF4-FFF2-40B4-BE49-F238E27FC236}">
                <a16:creationId xmlns:a16="http://schemas.microsoft.com/office/drawing/2014/main" xmlns="" id="{0BF5DADD-6F8A-462C-996A-11791882B9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94636D3-6C0E-46C2-AA85-416EF81FDDA1}"/>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334029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081500-30CF-4C4B-A55D-B39DD605FE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63BD60E-8B4E-4D68-A9C5-B6C32B3DC6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6E7CD92-0512-42B7-91E8-E8C1765256D5}"/>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5" name="Footer Placeholder 4">
            <a:extLst>
              <a:ext uri="{FF2B5EF4-FFF2-40B4-BE49-F238E27FC236}">
                <a16:creationId xmlns:a16="http://schemas.microsoft.com/office/drawing/2014/main" xmlns="" id="{C32CD8D4-26F0-464F-B97D-824F24B9A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FE344E4-2C64-4933-A935-5A6A716F8A49}"/>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684983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B722B0F-C4EB-44AE-B149-1C28A9F886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29E263C-D9E7-44EB-8A88-5BDDD88B9EE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9F97BCF-9D4B-428B-B6DB-62B08AC6A5BF}"/>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5" name="Footer Placeholder 4">
            <a:extLst>
              <a:ext uri="{FF2B5EF4-FFF2-40B4-BE49-F238E27FC236}">
                <a16:creationId xmlns:a16="http://schemas.microsoft.com/office/drawing/2014/main" xmlns="" id="{34FF541A-2E44-41DA-9864-295902F0B5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555623F-E1ED-4888-BCF0-4C62CFDBF022}"/>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3991885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F4ECB-0A8B-4AE4-BA6B-401A4C68C8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188A482-0F84-491A-8326-5A9A9EA562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5883902-7C95-4F13-A2A3-1C2FD55A381C}"/>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5" name="Footer Placeholder 4">
            <a:extLst>
              <a:ext uri="{FF2B5EF4-FFF2-40B4-BE49-F238E27FC236}">
                <a16:creationId xmlns:a16="http://schemas.microsoft.com/office/drawing/2014/main" xmlns="" id="{A0138EB7-20AF-4DEB-B816-1F09229129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5BADB7F-D6F2-4E9B-A5F4-198433053F6A}"/>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802913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36EC20-3C2B-4F70-99A4-B2851BAAF0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A74C3C3-1659-4036-B454-EDB731437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9CF37C9-B1F1-4436-BA0C-029A872DC76B}"/>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5" name="Footer Placeholder 4">
            <a:extLst>
              <a:ext uri="{FF2B5EF4-FFF2-40B4-BE49-F238E27FC236}">
                <a16:creationId xmlns:a16="http://schemas.microsoft.com/office/drawing/2014/main" xmlns="" id="{6D7D7794-13A0-4D16-AFB3-78A36E1569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520A80F6-7CB5-4106-A004-0E237C2B0A29}"/>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384850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CC814-F0F7-4737-BAA7-B892FB986E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BF8FF41-25F7-40FD-B3F0-4B807564E3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25F3822-8C08-4B74-A4F4-EF90AEAEFC5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AA693B5-46B2-4511-BA54-2E2448815A3B}"/>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6" name="Footer Placeholder 5">
            <a:extLst>
              <a:ext uri="{FF2B5EF4-FFF2-40B4-BE49-F238E27FC236}">
                <a16:creationId xmlns:a16="http://schemas.microsoft.com/office/drawing/2014/main" xmlns="" id="{BA990983-13AB-4F48-A175-6BDED3A386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ECC1C52-BDEE-4298-8BB4-B7B10771082F}"/>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949468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264E8F-3CE3-47D8-85B0-2B5C161316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045ADF9-3EC4-4D01-8C01-A05048F91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E12D1C7-B736-48E2-9F07-32393AAD8B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B5EA73C5-FC67-434B-9726-83048B7C2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7FFB433-FC09-4F51-A915-A4620435A4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446F3F90-152A-4C33-A1A1-CA2657EAD661}"/>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8" name="Footer Placeholder 7">
            <a:extLst>
              <a:ext uri="{FF2B5EF4-FFF2-40B4-BE49-F238E27FC236}">
                <a16:creationId xmlns:a16="http://schemas.microsoft.com/office/drawing/2014/main" xmlns="" id="{42B8AFB0-B633-4DE2-8B4E-8D90407FA6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0459793C-AC77-4975-B4BB-48DC69B2F644}"/>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174101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92AE3C-C2A4-4EEB-8667-98013168F8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45FBE03-1B48-45CF-887A-D9EE4A96B327}"/>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4" name="Footer Placeholder 3">
            <a:extLst>
              <a:ext uri="{FF2B5EF4-FFF2-40B4-BE49-F238E27FC236}">
                <a16:creationId xmlns:a16="http://schemas.microsoft.com/office/drawing/2014/main" xmlns="" id="{A65D0B2F-C621-401A-9701-86F142B954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4C07FB9-9D31-4168-9A39-7A9B11B2C056}"/>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180686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1D1C573-7FD7-48B2-8224-0C17FC5CF8B5}"/>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3" name="Footer Placeholder 2">
            <a:extLst>
              <a:ext uri="{FF2B5EF4-FFF2-40B4-BE49-F238E27FC236}">
                <a16:creationId xmlns:a16="http://schemas.microsoft.com/office/drawing/2014/main" xmlns="" id="{026F9389-F4A1-4A1C-A09B-61D7D56F3D5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F4B66DA1-BAF7-4C63-BC22-EE6EDCE105E3}"/>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87399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29D96-2650-4995-963E-940D7947C7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8E1629C6-6506-4F4C-9981-54485600AB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105E94E-4AD4-4984-B11E-2A9B1D4754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992AC3D-1E07-4045-A241-397467712336}"/>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6" name="Footer Placeholder 5">
            <a:extLst>
              <a:ext uri="{FF2B5EF4-FFF2-40B4-BE49-F238E27FC236}">
                <a16:creationId xmlns:a16="http://schemas.microsoft.com/office/drawing/2014/main" xmlns="" id="{17C29C0D-6C86-4A83-8084-678860BDC4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8E7CDA1-7B4A-4E48-90DD-0FD6103B8B5A}"/>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1882763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534D76-8FB7-405E-A422-23855559E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996BA62-E471-456F-95AF-8539539F22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B4C1A9F3-5EBE-4F96-9624-605AD1ABD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C429628-76C6-4543-BDA0-7719D44E8C86}"/>
              </a:ext>
            </a:extLst>
          </p:cNvPr>
          <p:cNvSpPr>
            <a:spLocks noGrp="1"/>
          </p:cNvSpPr>
          <p:nvPr>
            <p:ph type="dt" sz="half" idx="10"/>
          </p:nvPr>
        </p:nvSpPr>
        <p:spPr/>
        <p:txBody>
          <a:bodyPr/>
          <a:lstStyle/>
          <a:p>
            <a:fld id="{A3401240-FD75-4C0E-A1F1-75A9F6024A79}" type="datetimeFigureOut">
              <a:rPr lang="en-GB" smtClean="0"/>
              <a:t>21/11/2017</a:t>
            </a:fld>
            <a:endParaRPr lang="en-GB"/>
          </a:p>
        </p:txBody>
      </p:sp>
      <p:sp>
        <p:nvSpPr>
          <p:cNvPr id="6" name="Footer Placeholder 5">
            <a:extLst>
              <a:ext uri="{FF2B5EF4-FFF2-40B4-BE49-F238E27FC236}">
                <a16:creationId xmlns:a16="http://schemas.microsoft.com/office/drawing/2014/main" xmlns="" id="{DEB0327F-8E4E-4E56-A1FB-1C263A46F5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1A0FFC9-850E-4C83-9B4D-174422F54F21}"/>
              </a:ext>
            </a:extLst>
          </p:cNvPr>
          <p:cNvSpPr>
            <a:spLocks noGrp="1"/>
          </p:cNvSpPr>
          <p:nvPr>
            <p:ph type="sldNum" sz="quarter" idx="12"/>
          </p:nvPr>
        </p:nvSpPr>
        <p:spPr/>
        <p:txBody>
          <a:bodyPr/>
          <a:lstStyle/>
          <a:p>
            <a:fld id="{5BD3B25F-DAD0-4DFA-84C6-E00DAA890A55}" type="slidenum">
              <a:rPr lang="en-GB" smtClean="0"/>
              <a:t>‹#›</a:t>
            </a:fld>
            <a:endParaRPr lang="en-GB"/>
          </a:p>
        </p:txBody>
      </p:sp>
    </p:spTree>
    <p:extLst>
      <p:ext uri="{BB962C8B-B14F-4D97-AF65-F5344CB8AC3E}">
        <p14:creationId xmlns:p14="http://schemas.microsoft.com/office/powerpoint/2010/main" val="278020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74CA22F-3ADC-4220-A0A8-196FE81DB8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4D872CF-3966-4A89-9EC0-35731D64D4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BDF0C61-94C7-47D8-AA63-E5194F6334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01240-FD75-4C0E-A1F1-75A9F6024A79}" type="datetimeFigureOut">
              <a:rPr lang="en-GB" smtClean="0"/>
              <a:t>21/11/2017</a:t>
            </a:fld>
            <a:endParaRPr lang="en-GB"/>
          </a:p>
        </p:txBody>
      </p:sp>
      <p:sp>
        <p:nvSpPr>
          <p:cNvPr id="5" name="Footer Placeholder 4">
            <a:extLst>
              <a:ext uri="{FF2B5EF4-FFF2-40B4-BE49-F238E27FC236}">
                <a16:creationId xmlns:a16="http://schemas.microsoft.com/office/drawing/2014/main" xmlns="" id="{57C589BD-C127-44F6-9421-352EC0AEEE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FBA3475-FBFB-4206-ABE0-2D02A7F4A9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D3B25F-DAD0-4DFA-84C6-E00DAA890A55}" type="slidenum">
              <a:rPr lang="en-GB" smtClean="0"/>
              <a:t>‹#›</a:t>
            </a:fld>
            <a:endParaRPr lang="en-GB"/>
          </a:p>
        </p:txBody>
      </p:sp>
    </p:spTree>
    <p:extLst>
      <p:ext uri="{BB962C8B-B14F-4D97-AF65-F5344CB8AC3E}">
        <p14:creationId xmlns:p14="http://schemas.microsoft.com/office/powerpoint/2010/main" val="242937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381E9D-0643-4BC4-A02A-C247698DB2C5}"/>
              </a:ext>
            </a:extLst>
          </p:cNvPr>
          <p:cNvSpPr>
            <a:spLocks noGrp="1"/>
          </p:cNvSpPr>
          <p:nvPr>
            <p:ph type="ctrTitle"/>
          </p:nvPr>
        </p:nvSpPr>
        <p:spPr/>
        <p:txBody>
          <a:bodyPr/>
          <a:lstStyle/>
          <a:p>
            <a:r>
              <a:rPr lang="en-GB" dirty="0"/>
              <a:t>Ethics roundtable discussion:</a:t>
            </a:r>
            <a:br>
              <a:rPr lang="en-GB" dirty="0"/>
            </a:br>
            <a:r>
              <a:rPr lang="en-GB" dirty="0"/>
              <a:t>School of X</a:t>
            </a:r>
          </a:p>
        </p:txBody>
      </p:sp>
      <p:sp>
        <p:nvSpPr>
          <p:cNvPr id="3" name="TextBox 2">
            <a:extLst>
              <a:ext uri="{FF2B5EF4-FFF2-40B4-BE49-F238E27FC236}">
                <a16:creationId xmlns:a16="http://schemas.microsoft.com/office/drawing/2014/main" xmlns="" id="{7B01BACF-0514-4C5D-9B8F-3C5CE20FBE9A}"/>
              </a:ext>
            </a:extLst>
          </p:cNvPr>
          <p:cNvSpPr txBox="1"/>
          <p:nvPr/>
        </p:nvSpPr>
        <p:spPr>
          <a:xfrm>
            <a:off x="622038" y="3735250"/>
            <a:ext cx="11685378" cy="2585323"/>
          </a:xfrm>
          <a:prstGeom prst="rect">
            <a:avLst/>
          </a:prstGeom>
          <a:noFill/>
        </p:spPr>
        <p:txBody>
          <a:bodyPr wrap="none" rtlCol="0">
            <a:spAutoFit/>
          </a:bodyPr>
          <a:lstStyle/>
          <a:p>
            <a:r>
              <a:rPr lang="en-GB" dirty="0"/>
              <a:t>Draft slides to be used in hosting and ethics round table discussion as ethics </a:t>
            </a:r>
            <a:r>
              <a:rPr lang="en-GB"/>
              <a:t>&amp; integrity training </a:t>
            </a:r>
            <a:r>
              <a:rPr lang="en-GB" dirty="0"/>
              <a:t>in the Schools</a:t>
            </a:r>
          </a:p>
          <a:p>
            <a:endParaRPr lang="en-GB" dirty="0"/>
          </a:p>
          <a:p>
            <a:r>
              <a:rPr lang="en-GB" dirty="0"/>
              <a:t>Includes:</a:t>
            </a:r>
          </a:p>
          <a:p>
            <a:endParaRPr lang="en-GB" dirty="0"/>
          </a:p>
          <a:p>
            <a:pPr marL="285750" indent="-285750">
              <a:buFont typeface="Arial" panose="020B0604020202020204" pitchFamily="34" charset="0"/>
              <a:buChar char="•"/>
            </a:pPr>
            <a:r>
              <a:rPr lang="en-GB" dirty="0"/>
              <a:t>Introductory and scene setting slides (including text which could be re-used in publicity materials)</a:t>
            </a:r>
          </a:p>
          <a:p>
            <a:pPr marL="285750" indent="-285750">
              <a:buFont typeface="Arial" panose="020B0604020202020204" pitchFamily="34" charset="0"/>
              <a:buChar char="•"/>
            </a:pPr>
            <a:r>
              <a:rPr lang="en-GB" dirty="0"/>
              <a:t>A set of introductory slides about ethics and integrity – in case these are needed (may not be in all cases)</a:t>
            </a:r>
          </a:p>
          <a:p>
            <a:pPr marL="285750" indent="-285750">
              <a:buFont typeface="Arial" panose="020B0604020202020204" pitchFamily="34" charset="0"/>
              <a:buChar char="•"/>
            </a:pPr>
            <a:r>
              <a:rPr lang="en-GB" dirty="0"/>
              <a:t>The various scenarios suggested by members of CEC  as cases for discussion if no examples presented by the audience –</a:t>
            </a:r>
          </a:p>
          <a:p>
            <a:r>
              <a:rPr lang="en-GB" dirty="0"/>
              <a:t>      may not want to use all the examples at every session; could also be provided to attendees in advance as preparatory </a:t>
            </a:r>
          </a:p>
          <a:p>
            <a:r>
              <a:rPr lang="en-GB" dirty="0"/>
              <a:t>      materials </a:t>
            </a:r>
          </a:p>
        </p:txBody>
      </p:sp>
    </p:spTree>
    <p:extLst>
      <p:ext uri="{BB962C8B-B14F-4D97-AF65-F5344CB8AC3E}">
        <p14:creationId xmlns:p14="http://schemas.microsoft.com/office/powerpoint/2010/main" val="4223132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Other 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a:bodyPr>
          <a:lstStyle/>
          <a:p>
            <a:pPr marL="0" indent="0">
              <a:buNone/>
            </a:pPr>
            <a:r>
              <a:rPr lang="en-GB" dirty="0"/>
              <a:t>Conflict of interest (1) </a:t>
            </a:r>
          </a:p>
          <a:p>
            <a:pPr marL="0" indent="0">
              <a:buNone/>
            </a:pPr>
            <a:endParaRPr lang="en-GB" dirty="0"/>
          </a:p>
          <a:p>
            <a:r>
              <a:rPr lang="en-GB" dirty="0"/>
              <a:t>A climate change researcher is offered a large unrestricted research donation from an individual with links to a climate-change denying body. Should they accept it?   </a:t>
            </a:r>
          </a:p>
          <a:p>
            <a:pPr marL="0" indent="0">
              <a:buNone/>
            </a:pPr>
            <a:endParaRPr lang="en-GB" dirty="0"/>
          </a:p>
          <a:p>
            <a:r>
              <a:rPr lang="en-GB" dirty="0"/>
              <a:t>What are the ethical considerations to take into account? </a:t>
            </a:r>
          </a:p>
          <a:p>
            <a:pPr marL="0" indent="0">
              <a:buNone/>
            </a:pPr>
            <a:endParaRPr lang="en-GB" dirty="0"/>
          </a:p>
          <a:p>
            <a:r>
              <a:rPr lang="en-GB" dirty="0"/>
              <a:t>What if the same donation was offered to the College for non-research related purposes? (e.g. widening participation)</a:t>
            </a:r>
          </a:p>
          <a:p>
            <a:pPr marL="0" indent="0">
              <a:buNone/>
            </a:pPr>
            <a:endParaRPr lang="en-GB" dirty="0"/>
          </a:p>
        </p:txBody>
      </p:sp>
    </p:spTree>
    <p:extLst>
      <p:ext uri="{BB962C8B-B14F-4D97-AF65-F5344CB8AC3E}">
        <p14:creationId xmlns:p14="http://schemas.microsoft.com/office/powerpoint/2010/main" val="225057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Other 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lnSpcReduction="10000"/>
          </a:bodyPr>
          <a:lstStyle/>
          <a:p>
            <a:pPr marL="0" indent="0">
              <a:buNone/>
            </a:pPr>
            <a:r>
              <a:rPr lang="en-GB" dirty="0"/>
              <a:t>Conflict of interest (2) </a:t>
            </a:r>
          </a:p>
          <a:p>
            <a:pPr marL="0" indent="0">
              <a:buNone/>
            </a:pPr>
            <a:endParaRPr lang="en-GB" dirty="0"/>
          </a:p>
          <a:p>
            <a:r>
              <a:rPr lang="en-GB" dirty="0"/>
              <a:t>Your student designs a project which involves collecting data about your colleagues. You are not happy with how the data collection process was conducted and do not believe anonymity cannot be suitably protected. </a:t>
            </a:r>
          </a:p>
          <a:p>
            <a:pPr marL="0" indent="0">
              <a:buNone/>
            </a:pPr>
            <a:endParaRPr lang="en-GB" dirty="0"/>
          </a:p>
          <a:p>
            <a:r>
              <a:rPr lang="en-GB" dirty="0"/>
              <a:t>The student wants to publish their findings, and you could really do with another output for REF. </a:t>
            </a:r>
          </a:p>
          <a:p>
            <a:pPr marL="0" indent="0">
              <a:buNone/>
            </a:pPr>
            <a:endParaRPr lang="en-GB" dirty="0"/>
          </a:p>
          <a:p>
            <a:r>
              <a:rPr lang="en-GB" dirty="0"/>
              <a:t>What do you do?   </a:t>
            </a:r>
          </a:p>
          <a:p>
            <a:pPr marL="0" indent="0">
              <a:buNone/>
            </a:pPr>
            <a:endParaRPr lang="en-GB" dirty="0"/>
          </a:p>
        </p:txBody>
      </p:sp>
    </p:spTree>
    <p:extLst>
      <p:ext uri="{BB962C8B-B14F-4D97-AF65-F5344CB8AC3E}">
        <p14:creationId xmlns:p14="http://schemas.microsoft.com/office/powerpoint/2010/main" val="1312612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Other 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lnSpcReduction="10000"/>
          </a:bodyPr>
          <a:lstStyle/>
          <a:p>
            <a:pPr marL="0" indent="0">
              <a:buNone/>
            </a:pPr>
            <a:r>
              <a:rPr lang="en-GB" dirty="0"/>
              <a:t>How informed is informed consent? </a:t>
            </a:r>
          </a:p>
          <a:p>
            <a:pPr marL="0" indent="0">
              <a:buNone/>
            </a:pPr>
            <a:endParaRPr lang="en-GB" dirty="0"/>
          </a:p>
          <a:p>
            <a:r>
              <a:rPr lang="en-GB" dirty="0"/>
              <a:t>The research is a low risk study but requires participation from adults with developmental disorders. </a:t>
            </a:r>
          </a:p>
          <a:p>
            <a:r>
              <a:rPr lang="en-GB" dirty="0"/>
              <a:t>The researchers say that the subjects will have capacity to consent to being part of the research. But they also say they will ask the parents will consent as well to make sure. </a:t>
            </a:r>
          </a:p>
          <a:p>
            <a:pPr lvl="1"/>
            <a:r>
              <a:rPr lang="en-GB" dirty="0"/>
              <a:t>but this would imply the subjects don't have capacity to consent… </a:t>
            </a:r>
          </a:p>
          <a:p>
            <a:pPr marL="457200" lvl="1" indent="0">
              <a:buNone/>
            </a:pPr>
            <a:endParaRPr lang="en-GB" dirty="0"/>
          </a:p>
          <a:p>
            <a:r>
              <a:rPr lang="en-GB" dirty="0"/>
              <a:t>How can the research team effectively assess capacity and allow/support the adults to make their own decisions? </a:t>
            </a:r>
          </a:p>
          <a:p>
            <a:pPr marL="0" indent="0">
              <a:buNone/>
            </a:pPr>
            <a:endParaRPr lang="en-GB" dirty="0"/>
          </a:p>
        </p:txBody>
      </p:sp>
    </p:spTree>
    <p:extLst>
      <p:ext uri="{BB962C8B-B14F-4D97-AF65-F5344CB8AC3E}">
        <p14:creationId xmlns:p14="http://schemas.microsoft.com/office/powerpoint/2010/main" val="2548906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Other 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fontScale="92500"/>
          </a:bodyPr>
          <a:lstStyle/>
          <a:p>
            <a:pPr marL="0" indent="0">
              <a:buNone/>
            </a:pPr>
            <a:r>
              <a:rPr lang="en-GB" dirty="0"/>
              <a:t>Routine research: </a:t>
            </a:r>
          </a:p>
          <a:p>
            <a:pPr marL="0" indent="0">
              <a:buNone/>
            </a:pPr>
            <a:endParaRPr lang="en-GB" dirty="0"/>
          </a:p>
          <a:p>
            <a:r>
              <a:rPr lang="en-GB" dirty="0"/>
              <a:t>The College guidance says that “research projects which so closely follow previous research already given ethical approval within the last 3-5 years that the ethical issues are identical and have already been considered” Can be considered as routine and be signed off by the local researcher. </a:t>
            </a:r>
          </a:p>
          <a:p>
            <a:pPr marL="0" indent="0">
              <a:buNone/>
            </a:pPr>
            <a:endParaRPr lang="en-GB" dirty="0"/>
          </a:p>
          <a:p>
            <a:r>
              <a:rPr lang="en-GB" dirty="0"/>
              <a:t>How should the terms “closely follow” and “ethical issues are identical” be interpreted?</a:t>
            </a:r>
          </a:p>
          <a:p>
            <a:pPr marL="0" indent="0">
              <a:buNone/>
            </a:pPr>
            <a:endParaRPr lang="en-GB" dirty="0"/>
          </a:p>
          <a:p>
            <a:r>
              <a:rPr lang="en-GB" dirty="0"/>
              <a:t>Which factors should be considered? </a:t>
            </a:r>
          </a:p>
          <a:p>
            <a:pPr marL="0" indent="0">
              <a:buNone/>
            </a:pPr>
            <a:endParaRPr lang="en-GB" dirty="0"/>
          </a:p>
        </p:txBody>
      </p:sp>
    </p:spTree>
    <p:extLst>
      <p:ext uri="{BB962C8B-B14F-4D97-AF65-F5344CB8AC3E}">
        <p14:creationId xmlns:p14="http://schemas.microsoft.com/office/powerpoint/2010/main" val="168188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Other 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lnSpcReduction="10000"/>
          </a:bodyPr>
          <a:lstStyle/>
          <a:p>
            <a:pPr marL="0" indent="0">
              <a:buNone/>
            </a:pPr>
            <a:r>
              <a:rPr lang="en-GB" dirty="0"/>
              <a:t>The right to privacy </a:t>
            </a:r>
          </a:p>
          <a:p>
            <a:pPr marL="0" indent="0">
              <a:buNone/>
            </a:pPr>
            <a:endParaRPr lang="en-GB" dirty="0"/>
          </a:p>
          <a:p>
            <a:r>
              <a:rPr lang="en-GB" dirty="0"/>
              <a:t>We are currently putting together a project that will involve individuals wearing a bodycam that captures events around them, that could theoretically be used for weeks on end. </a:t>
            </a:r>
          </a:p>
          <a:p>
            <a:pPr marL="0" indent="0">
              <a:buNone/>
            </a:pPr>
            <a:endParaRPr lang="en-GB" dirty="0"/>
          </a:p>
          <a:p>
            <a:r>
              <a:rPr lang="en-GB" dirty="0"/>
              <a:t>What measures we can/should take to ensure confidentiality/privacy etc.? </a:t>
            </a:r>
          </a:p>
          <a:p>
            <a:pPr marL="0" indent="0">
              <a:buNone/>
            </a:pPr>
            <a:endParaRPr lang="en-GB" dirty="0"/>
          </a:p>
          <a:p>
            <a:r>
              <a:rPr lang="en-GB" dirty="0"/>
              <a:t>The project is being developed with an SME partner. How does this influence or change the considerations?</a:t>
            </a:r>
          </a:p>
          <a:p>
            <a:pPr marL="0" indent="0">
              <a:buNone/>
            </a:pPr>
            <a:endParaRPr lang="en-GB" dirty="0"/>
          </a:p>
        </p:txBody>
      </p:sp>
    </p:spTree>
    <p:extLst>
      <p:ext uri="{BB962C8B-B14F-4D97-AF65-F5344CB8AC3E}">
        <p14:creationId xmlns:p14="http://schemas.microsoft.com/office/powerpoint/2010/main" val="115862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08D427-1A24-4103-9625-98D70C718BDB}"/>
              </a:ext>
            </a:extLst>
          </p:cNvPr>
          <p:cNvSpPr>
            <a:spLocks noGrp="1"/>
          </p:cNvSpPr>
          <p:nvPr>
            <p:ph type="title"/>
          </p:nvPr>
        </p:nvSpPr>
        <p:spPr/>
        <p:txBody>
          <a:bodyPr/>
          <a:lstStyle/>
          <a:p>
            <a:r>
              <a:rPr lang="en-GB" dirty="0"/>
              <a:t>Purpose of session</a:t>
            </a:r>
          </a:p>
        </p:txBody>
      </p:sp>
      <p:sp>
        <p:nvSpPr>
          <p:cNvPr id="3" name="Content Placeholder 2">
            <a:extLst>
              <a:ext uri="{FF2B5EF4-FFF2-40B4-BE49-F238E27FC236}">
                <a16:creationId xmlns:a16="http://schemas.microsoft.com/office/drawing/2014/main" xmlns="" id="{2FE278AF-F0AF-4C4F-BEC5-0763C06B41EF}"/>
              </a:ext>
            </a:extLst>
          </p:cNvPr>
          <p:cNvSpPr>
            <a:spLocks noGrp="1"/>
          </p:cNvSpPr>
          <p:nvPr>
            <p:ph idx="1"/>
          </p:nvPr>
        </p:nvSpPr>
        <p:spPr/>
        <p:txBody>
          <a:bodyPr/>
          <a:lstStyle/>
          <a:p>
            <a:r>
              <a:rPr lang="en-GB" dirty="0"/>
              <a:t>Best practice in research ethics is constantly evolving and changing</a:t>
            </a:r>
          </a:p>
          <a:p>
            <a:r>
              <a:rPr lang="en-GB" dirty="0"/>
              <a:t>Evaluating the ethical ramifications of a piece of work is a critically reflective process</a:t>
            </a:r>
          </a:p>
          <a:p>
            <a:r>
              <a:rPr lang="en-GB" dirty="0"/>
              <a:t>The aim of the session is to provide a forum for real ethical issues to be discussed and evaluated with your peers</a:t>
            </a:r>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272566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ABA2A8-9165-4802-8492-E02A727491AA}"/>
              </a:ext>
            </a:extLst>
          </p:cNvPr>
          <p:cNvSpPr>
            <a:spLocks noGrp="1"/>
          </p:cNvSpPr>
          <p:nvPr>
            <p:ph type="title"/>
          </p:nvPr>
        </p:nvSpPr>
        <p:spPr/>
        <p:txBody>
          <a:bodyPr/>
          <a:lstStyle/>
          <a:p>
            <a:r>
              <a:rPr lang="en-GB" dirty="0"/>
              <a:t>Structure of session</a:t>
            </a:r>
          </a:p>
        </p:txBody>
      </p:sp>
      <p:sp>
        <p:nvSpPr>
          <p:cNvPr id="3" name="Content Placeholder 2">
            <a:extLst>
              <a:ext uri="{FF2B5EF4-FFF2-40B4-BE49-F238E27FC236}">
                <a16:creationId xmlns:a16="http://schemas.microsoft.com/office/drawing/2014/main" xmlns="" id="{AD19A4B0-CD7C-4D70-B57B-55449420E6EA}"/>
              </a:ext>
            </a:extLst>
          </p:cNvPr>
          <p:cNvSpPr>
            <a:spLocks noGrp="1"/>
          </p:cNvSpPr>
          <p:nvPr>
            <p:ph idx="1"/>
          </p:nvPr>
        </p:nvSpPr>
        <p:spPr>
          <a:xfrm>
            <a:off x="838200" y="1772616"/>
            <a:ext cx="10515600" cy="5131763"/>
          </a:xfrm>
        </p:spPr>
        <p:txBody>
          <a:bodyPr>
            <a:normAutofit fontScale="92500" lnSpcReduction="20000"/>
          </a:bodyPr>
          <a:lstStyle/>
          <a:p>
            <a:r>
              <a:rPr lang="en-GB" sz="3000" dirty="0"/>
              <a:t>The session will be facilitated by a combination of your Departmental Research Ethics Officers (DREOs), the Chair of your School Ethics Committee and members of the College Ethics Committee </a:t>
            </a:r>
          </a:p>
          <a:p>
            <a:endParaRPr lang="en-GB" dirty="0"/>
          </a:p>
          <a:p>
            <a:r>
              <a:rPr lang="en-GB" sz="3000" dirty="0"/>
              <a:t>The session will start with a brief overview of ethics and integrity matters </a:t>
            </a:r>
          </a:p>
          <a:p>
            <a:endParaRPr lang="en-GB" dirty="0"/>
          </a:p>
          <a:p>
            <a:r>
              <a:rPr lang="en-GB" sz="3000" dirty="0"/>
              <a:t>You are asked to bring any current ethical issues in your research that you are wrestling with to be discussed</a:t>
            </a:r>
          </a:p>
          <a:p>
            <a:endParaRPr lang="en-GB" dirty="0"/>
          </a:p>
          <a:p>
            <a:r>
              <a:rPr lang="en-GB" sz="3000" dirty="0"/>
              <a:t>Some genuine ethical questions raised by research projects undertaken by members of the College will also be discussed to illustrate the breadth and depth of the Challenges we encounter</a:t>
            </a:r>
          </a:p>
        </p:txBody>
      </p:sp>
    </p:spTree>
    <p:extLst>
      <p:ext uri="{BB962C8B-B14F-4D97-AF65-F5344CB8AC3E}">
        <p14:creationId xmlns:p14="http://schemas.microsoft.com/office/powerpoint/2010/main" val="194142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8C89DD-352C-46F2-B8CB-9FA28955579F}"/>
              </a:ext>
            </a:extLst>
          </p:cNvPr>
          <p:cNvSpPr>
            <a:spLocks noGrp="1"/>
          </p:cNvSpPr>
          <p:nvPr>
            <p:ph type="title"/>
          </p:nvPr>
        </p:nvSpPr>
        <p:spPr/>
        <p:txBody>
          <a:bodyPr/>
          <a:lstStyle/>
          <a:p>
            <a:r>
              <a:rPr lang="en-GB" dirty="0"/>
              <a:t>Ethics and integrity</a:t>
            </a:r>
          </a:p>
        </p:txBody>
      </p:sp>
      <p:sp>
        <p:nvSpPr>
          <p:cNvPr id="3" name="Content Placeholder 2">
            <a:extLst>
              <a:ext uri="{FF2B5EF4-FFF2-40B4-BE49-F238E27FC236}">
                <a16:creationId xmlns:a16="http://schemas.microsoft.com/office/drawing/2014/main" xmlns="" id="{9A1A06CD-A9ED-41DD-A615-D58AB01EDC24}"/>
              </a:ext>
            </a:extLst>
          </p:cNvPr>
          <p:cNvSpPr>
            <a:spLocks noGrp="1"/>
          </p:cNvSpPr>
          <p:nvPr>
            <p:ph idx="1"/>
          </p:nvPr>
        </p:nvSpPr>
        <p:spPr/>
        <p:txBody>
          <a:bodyPr/>
          <a:lstStyle/>
          <a:p>
            <a:pPr marL="0" indent="0">
              <a:buNone/>
            </a:pPr>
            <a:r>
              <a:rPr lang="en-GB" dirty="0"/>
              <a:t>What is research integrity?</a:t>
            </a:r>
          </a:p>
          <a:p>
            <a:pPr marL="0" indent="0">
              <a:buNone/>
            </a:pPr>
            <a:endParaRPr lang="en-GB" dirty="0"/>
          </a:p>
          <a:p>
            <a:pPr>
              <a:spcBef>
                <a:spcPts val="600"/>
              </a:spcBef>
            </a:pPr>
            <a:r>
              <a:rPr lang="en-GB" altLang="en-US" sz="2400" dirty="0"/>
              <a:t>In general terms, it is simply ‘good citizenship applied to professional life.’ </a:t>
            </a:r>
            <a:r>
              <a:rPr lang="en-US" altLang="en-US" sz="2400" dirty="0" err="1"/>
              <a:t>Steneck</a:t>
            </a:r>
            <a:r>
              <a:rPr lang="en-US" altLang="en-US" sz="2400" dirty="0"/>
              <a:t>, N., 2007. </a:t>
            </a:r>
            <a:r>
              <a:rPr lang="en-US" altLang="en-US" sz="2400" i="1" dirty="0"/>
              <a:t>Office of Research Integrity Introduction to the Responsible Conduct of Research Revised Edition</a:t>
            </a:r>
            <a:r>
              <a:rPr lang="en-US" altLang="en-US" sz="2400" dirty="0"/>
              <a:t>.</a:t>
            </a:r>
          </a:p>
          <a:p>
            <a:pPr marL="0" indent="0">
              <a:spcBef>
                <a:spcPts val="600"/>
              </a:spcBef>
              <a:buNone/>
            </a:pPr>
            <a:endParaRPr lang="en-US" altLang="en-US" sz="2400" dirty="0"/>
          </a:p>
          <a:p>
            <a:pPr>
              <a:spcBef>
                <a:spcPts val="600"/>
              </a:spcBef>
            </a:pPr>
            <a:r>
              <a:rPr lang="en-GB" altLang="en-US" sz="2400" dirty="0"/>
              <a:t>Council for Science and Technology: </a:t>
            </a:r>
            <a:r>
              <a:rPr lang="en-GB" altLang="en-US" sz="2400" i="1" dirty="0"/>
              <a:t>Rigour, respect and responsibility </a:t>
            </a:r>
            <a:r>
              <a:rPr lang="en-GB" altLang="en-US" sz="2400" dirty="0"/>
              <a:t>(2006) </a:t>
            </a:r>
          </a:p>
          <a:p>
            <a:pPr marL="0" indent="0">
              <a:spcBef>
                <a:spcPts val="600"/>
              </a:spcBef>
              <a:buNone/>
            </a:pPr>
            <a:endParaRPr lang="en-GB" altLang="en-US" sz="2400" dirty="0"/>
          </a:p>
          <a:p>
            <a:pPr>
              <a:spcBef>
                <a:spcPts val="600"/>
              </a:spcBef>
            </a:pPr>
            <a:r>
              <a:rPr lang="en-GB" altLang="en-US" sz="2400" dirty="0"/>
              <a:t>Principles and standards that apply to the entire life cycle of a research project, from beginning to end.</a:t>
            </a:r>
          </a:p>
          <a:p>
            <a:endParaRPr lang="en-GB" dirty="0"/>
          </a:p>
        </p:txBody>
      </p:sp>
    </p:spTree>
    <p:extLst>
      <p:ext uri="{BB962C8B-B14F-4D97-AF65-F5344CB8AC3E}">
        <p14:creationId xmlns:p14="http://schemas.microsoft.com/office/powerpoint/2010/main" val="487221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2D127C-5E64-4A90-8EAA-C32AE62B9644}"/>
              </a:ext>
            </a:extLst>
          </p:cNvPr>
          <p:cNvSpPr>
            <a:spLocks noGrp="1"/>
          </p:cNvSpPr>
          <p:nvPr>
            <p:ph type="title"/>
          </p:nvPr>
        </p:nvSpPr>
        <p:spPr/>
        <p:txBody>
          <a:bodyPr/>
          <a:lstStyle/>
          <a:p>
            <a:r>
              <a:rPr lang="en-GB" dirty="0"/>
              <a:t>Ethics and integrity</a:t>
            </a:r>
          </a:p>
        </p:txBody>
      </p:sp>
      <p:sp>
        <p:nvSpPr>
          <p:cNvPr id="3" name="Content Placeholder 2">
            <a:extLst>
              <a:ext uri="{FF2B5EF4-FFF2-40B4-BE49-F238E27FC236}">
                <a16:creationId xmlns:a16="http://schemas.microsoft.com/office/drawing/2014/main" xmlns="" id="{1C29CBC3-5715-42C8-9C7F-D7889F7305B6}"/>
              </a:ext>
            </a:extLst>
          </p:cNvPr>
          <p:cNvSpPr>
            <a:spLocks noGrp="1"/>
          </p:cNvSpPr>
          <p:nvPr>
            <p:ph idx="1"/>
          </p:nvPr>
        </p:nvSpPr>
        <p:spPr/>
        <p:txBody>
          <a:bodyPr/>
          <a:lstStyle/>
          <a:p>
            <a:pPr marL="0" indent="0">
              <a:buNone/>
            </a:pPr>
            <a:r>
              <a:rPr lang="en-GB" dirty="0"/>
              <a:t>What are the key principles of ethical research? </a:t>
            </a:r>
          </a:p>
          <a:p>
            <a:pPr marL="0" indent="0">
              <a:buNone/>
            </a:pPr>
            <a:endParaRPr lang="en-GB" dirty="0"/>
          </a:p>
          <a:p>
            <a:r>
              <a:rPr lang="en-GB" sz="2400" dirty="0"/>
              <a:t>honesty, rigour, transparency, openness, care and respect in relation to all their activities, including the planning and conduct of research. </a:t>
            </a:r>
          </a:p>
          <a:p>
            <a:pPr marL="0" indent="0">
              <a:buNone/>
            </a:pPr>
            <a:endParaRPr lang="en-GB" sz="2400" dirty="0"/>
          </a:p>
          <a:p>
            <a:r>
              <a:rPr lang="en-GB" sz="2400" dirty="0"/>
              <a:t>Where a project raises ethical concerns ethics approval should be sought</a:t>
            </a:r>
          </a:p>
          <a:p>
            <a:endParaRPr lang="en-GB" sz="2400" dirty="0"/>
          </a:p>
          <a:p>
            <a:r>
              <a:rPr lang="en-GB" sz="2400" dirty="0"/>
              <a:t>For further information see (links)</a:t>
            </a:r>
          </a:p>
          <a:p>
            <a:pPr marL="0" indent="0">
              <a:buNone/>
            </a:pPr>
            <a:endParaRPr lang="en-GB" dirty="0"/>
          </a:p>
        </p:txBody>
      </p:sp>
    </p:spTree>
    <p:extLst>
      <p:ext uri="{BB962C8B-B14F-4D97-AF65-F5344CB8AC3E}">
        <p14:creationId xmlns:p14="http://schemas.microsoft.com/office/powerpoint/2010/main" val="113535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96688" y="1600201"/>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7291251" y="2205039"/>
            <a:ext cx="4103687" cy="3527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b="1" i="1" dirty="0"/>
              <a:t>Honesty </a:t>
            </a:r>
            <a:r>
              <a:rPr lang="en-GB" sz="2000" dirty="0"/>
              <a:t>in all  aspects of research</a:t>
            </a:r>
          </a:p>
          <a:p>
            <a:pPr>
              <a:defRPr/>
            </a:pPr>
            <a:endParaRPr lang="en-GB" sz="2000" dirty="0"/>
          </a:p>
          <a:p>
            <a:pPr>
              <a:defRPr/>
            </a:pPr>
            <a:r>
              <a:rPr lang="en-GB" sz="2000" b="1" i="1" dirty="0"/>
              <a:t>Accountability </a:t>
            </a:r>
            <a:r>
              <a:rPr lang="en-GB" sz="2000" dirty="0"/>
              <a:t>in the conduct of research</a:t>
            </a:r>
          </a:p>
          <a:p>
            <a:pPr>
              <a:defRPr/>
            </a:pPr>
            <a:endParaRPr lang="en-GB" sz="2000" dirty="0"/>
          </a:p>
          <a:p>
            <a:pPr>
              <a:defRPr/>
            </a:pPr>
            <a:r>
              <a:rPr lang="en-GB" sz="2000" b="1" i="1" dirty="0"/>
              <a:t>Professional courtesy and fairness </a:t>
            </a:r>
            <a:r>
              <a:rPr lang="en-GB" sz="2000" dirty="0"/>
              <a:t>in working with others</a:t>
            </a:r>
          </a:p>
          <a:p>
            <a:pPr>
              <a:defRPr/>
            </a:pPr>
            <a:endParaRPr lang="en-GB" sz="2000" dirty="0"/>
          </a:p>
          <a:p>
            <a:pPr>
              <a:defRPr/>
            </a:pPr>
            <a:r>
              <a:rPr lang="en-GB" sz="2000" b="1" i="1" dirty="0"/>
              <a:t>Good stewardship </a:t>
            </a:r>
            <a:r>
              <a:rPr lang="en-GB" sz="2000" dirty="0"/>
              <a:t>of research on behalf of others</a:t>
            </a:r>
          </a:p>
        </p:txBody>
      </p:sp>
      <p:sp>
        <p:nvSpPr>
          <p:cNvPr id="2" name="Title 1"/>
          <p:cNvSpPr>
            <a:spLocks noGrp="1"/>
          </p:cNvSpPr>
          <p:nvPr>
            <p:ph type="title"/>
          </p:nvPr>
        </p:nvSpPr>
        <p:spPr/>
        <p:txBody>
          <a:bodyPr/>
          <a:lstStyle/>
          <a:p>
            <a:r>
              <a:rPr lang="en-GB" dirty="0"/>
              <a:t>Ethics and integrity </a:t>
            </a:r>
          </a:p>
        </p:txBody>
      </p:sp>
      <p:sp>
        <p:nvSpPr>
          <p:cNvPr id="5" name="Star: 5 Points 4">
            <a:extLst>
              <a:ext uri="{FF2B5EF4-FFF2-40B4-BE49-F238E27FC236}">
                <a16:creationId xmlns:a16="http://schemas.microsoft.com/office/drawing/2014/main" xmlns="" id="{3D42916C-B5CD-4DB0-A286-B10CAAB10133}"/>
              </a:ext>
            </a:extLst>
          </p:cNvPr>
          <p:cNvSpPr/>
          <p:nvPr/>
        </p:nvSpPr>
        <p:spPr>
          <a:xfrm>
            <a:off x="3746442" y="3968751"/>
            <a:ext cx="543339" cy="352218"/>
          </a:xfrm>
          <a:prstGeom prst="star5">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FF00"/>
              </a:highlight>
            </a:endParaRPr>
          </a:p>
        </p:txBody>
      </p:sp>
    </p:spTree>
    <p:extLst>
      <p:ext uri="{BB962C8B-B14F-4D97-AF65-F5344CB8AC3E}">
        <p14:creationId xmlns:p14="http://schemas.microsoft.com/office/powerpoint/2010/main" val="136700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Why seek ethics approval? </a:t>
            </a:r>
          </a:p>
        </p:txBody>
      </p:sp>
      <p:sp>
        <p:nvSpPr>
          <p:cNvPr id="3" name="Content Placeholder 2"/>
          <p:cNvSpPr>
            <a:spLocks noGrp="1"/>
          </p:cNvSpPr>
          <p:nvPr>
            <p:ph idx="1"/>
          </p:nvPr>
        </p:nvSpPr>
        <p:spPr>
          <a:xfrm>
            <a:off x="838200" y="1825625"/>
            <a:ext cx="10515600" cy="4919732"/>
          </a:xfrm>
        </p:spPr>
        <p:txBody>
          <a:bodyPr>
            <a:normAutofit/>
          </a:bodyPr>
          <a:lstStyle/>
          <a:p>
            <a:r>
              <a:rPr lang="en-GB" dirty="0"/>
              <a:t>To protect you if something goes wrong</a:t>
            </a:r>
          </a:p>
          <a:p>
            <a:pPr marL="0" indent="0">
              <a:buNone/>
            </a:pPr>
            <a:endParaRPr lang="en-GB" sz="2600" dirty="0"/>
          </a:p>
          <a:p>
            <a:r>
              <a:rPr lang="en-GB" dirty="0"/>
              <a:t>To make sure the risks of harm have been considered from different perspectives and effective risk mitigation strategies are in place</a:t>
            </a:r>
          </a:p>
          <a:p>
            <a:pPr marL="0" indent="0">
              <a:buNone/>
            </a:pPr>
            <a:endParaRPr lang="en-GB" sz="2600" dirty="0"/>
          </a:p>
          <a:p>
            <a:r>
              <a:rPr lang="en-GB" dirty="0"/>
              <a:t>Requirement from funders</a:t>
            </a:r>
          </a:p>
          <a:p>
            <a:pPr marL="0" indent="0">
              <a:buNone/>
            </a:pPr>
            <a:endParaRPr lang="en-GB" sz="2600" dirty="0"/>
          </a:p>
          <a:p>
            <a:r>
              <a:rPr lang="en-GB" dirty="0"/>
              <a:t>Helps maintain our culture of research integrity</a:t>
            </a:r>
          </a:p>
          <a:p>
            <a:pPr marL="0" indent="0">
              <a:buNone/>
            </a:pPr>
            <a:endParaRPr lang="en-GB" sz="2600" dirty="0"/>
          </a:p>
          <a:p>
            <a:r>
              <a:rPr lang="en-GB" dirty="0"/>
              <a:t>Can flag health and safety concerns (and vice versa)</a:t>
            </a:r>
          </a:p>
        </p:txBody>
      </p:sp>
    </p:spTree>
    <p:extLst>
      <p:ext uri="{BB962C8B-B14F-4D97-AF65-F5344CB8AC3E}">
        <p14:creationId xmlns:p14="http://schemas.microsoft.com/office/powerpoint/2010/main" val="4240222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a:bodyPr>
          <a:lstStyle/>
          <a:p>
            <a:pPr marL="0" indent="0">
              <a:buNone/>
            </a:pPr>
            <a:r>
              <a:rPr lang="en-GB" dirty="0"/>
              <a:t>(Discussion of dilemmas raised by the audience)</a:t>
            </a:r>
          </a:p>
        </p:txBody>
      </p:sp>
    </p:spTree>
    <p:extLst>
      <p:ext uri="{BB962C8B-B14F-4D97-AF65-F5344CB8AC3E}">
        <p14:creationId xmlns:p14="http://schemas.microsoft.com/office/powerpoint/2010/main" val="106696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44E8D3-4D09-4C21-A9E6-000BF874465F}"/>
              </a:ext>
            </a:extLst>
          </p:cNvPr>
          <p:cNvSpPr>
            <a:spLocks noGrp="1"/>
          </p:cNvSpPr>
          <p:nvPr>
            <p:ph type="title"/>
          </p:nvPr>
        </p:nvSpPr>
        <p:spPr/>
        <p:txBody>
          <a:bodyPr/>
          <a:lstStyle/>
          <a:p>
            <a:r>
              <a:rPr lang="en-GB" dirty="0"/>
              <a:t>Other examples of ethical challenges:</a:t>
            </a:r>
          </a:p>
        </p:txBody>
      </p:sp>
      <p:sp>
        <p:nvSpPr>
          <p:cNvPr id="3" name="Content Placeholder 2">
            <a:extLst>
              <a:ext uri="{FF2B5EF4-FFF2-40B4-BE49-F238E27FC236}">
                <a16:creationId xmlns:a16="http://schemas.microsoft.com/office/drawing/2014/main" xmlns="" id="{142B3B22-EC80-4108-AC7F-2576B8A7EC7C}"/>
              </a:ext>
            </a:extLst>
          </p:cNvPr>
          <p:cNvSpPr>
            <a:spLocks noGrp="1"/>
          </p:cNvSpPr>
          <p:nvPr>
            <p:ph idx="1"/>
          </p:nvPr>
        </p:nvSpPr>
        <p:spPr>
          <a:xfrm>
            <a:off x="838200" y="1825625"/>
            <a:ext cx="10515600" cy="4840218"/>
          </a:xfrm>
        </p:spPr>
        <p:txBody>
          <a:bodyPr>
            <a:normAutofit/>
          </a:bodyPr>
          <a:lstStyle/>
          <a:p>
            <a:pPr marL="0" indent="0">
              <a:buNone/>
            </a:pPr>
            <a:r>
              <a:rPr lang="en-GB" dirty="0"/>
              <a:t>Travel </a:t>
            </a:r>
          </a:p>
          <a:p>
            <a:pPr marL="0" indent="0">
              <a:buNone/>
            </a:pPr>
            <a:endParaRPr lang="en-GB" dirty="0"/>
          </a:p>
          <a:p>
            <a:r>
              <a:rPr lang="en-GB" dirty="0"/>
              <a:t>A researcher wishes to travel to a high-risk area in order to undertake research</a:t>
            </a:r>
          </a:p>
          <a:p>
            <a:pPr marL="0" indent="0">
              <a:buNone/>
            </a:pPr>
            <a:endParaRPr lang="en-GB" dirty="0"/>
          </a:p>
          <a:p>
            <a:r>
              <a:rPr lang="en-GB" dirty="0"/>
              <a:t>What are the particular ethical issues in this case?</a:t>
            </a:r>
          </a:p>
          <a:p>
            <a:pPr marL="0" indent="0">
              <a:buNone/>
            </a:pPr>
            <a:endParaRPr lang="en-GB" dirty="0"/>
          </a:p>
          <a:p>
            <a:r>
              <a:rPr lang="en-GB" dirty="0"/>
              <a:t>How do these considerations change if the researcher in question is a PhD student and therefore not employed by the College? </a:t>
            </a:r>
          </a:p>
          <a:p>
            <a:pPr marL="0" indent="0">
              <a:buNone/>
            </a:pPr>
            <a:endParaRPr lang="en-GB" dirty="0"/>
          </a:p>
        </p:txBody>
      </p:sp>
    </p:spTree>
    <p:extLst>
      <p:ext uri="{BB962C8B-B14F-4D97-AF65-F5344CB8AC3E}">
        <p14:creationId xmlns:p14="http://schemas.microsoft.com/office/powerpoint/2010/main" val="12670091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ABE821F452CE42B9D97AB5A56DA364" ma:contentTypeVersion="13" ma:contentTypeDescription="Create a new document." ma:contentTypeScope="" ma:versionID="7c98b0249531691fd6cab4236590262e">
  <xsd:schema xmlns:xsd="http://www.w3.org/2001/XMLSchema" xmlns:xs="http://www.w3.org/2001/XMLSchema" xmlns:p="http://schemas.microsoft.com/office/2006/metadata/properties" xmlns:ns2="9ca82722-5e95-42a9-a449-83ea7bc57c11" xmlns:ns3="f55c9116-270b-43aa-b023-6086b4d35b00" targetNamespace="http://schemas.microsoft.com/office/2006/metadata/properties" ma:root="true" ma:fieldsID="a578a10e26e8b81b5d2795c999ab478f" ns2:_="" ns3:_="">
    <xsd:import namespace="9ca82722-5e95-42a9-a449-83ea7bc57c11"/>
    <xsd:import namespace="f55c9116-270b-43aa-b023-6086b4d35b0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a82722-5e95-42a9-a449-83ea7bc57c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55c9116-270b-43aa-b023-6086b4d35b0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f55c9116-270b-43aa-b023-6086b4d35b00">
      <UserInfo>
        <DisplayName>Angela Ashby (Staff)</DisplayName>
        <AccountId>1785</AccountId>
        <AccountType/>
      </UserInfo>
    </SharedWithUsers>
  </documentManagement>
</p:properties>
</file>

<file path=customXml/itemProps1.xml><?xml version="1.0" encoding="utf-8"?>
<ds:datastoreItem xmlns:ds="http://schemas.openxmlformats.org/officeDocument/2006/customXml" ds:itemID="{69E7311E-01DC-4510-A4CD-39FE9A12825A}"/>
</file>

<file path=customXml/itemProps2.xml><?xml version="1.0" encoding="utf-8"?>
<ds:datastoreItem xmlns:ds="http://schemas.openxmlformats.org/officeDocument/2006/customXml" ds:itemID="{DC4DBE30-1210-4FA1-80B2-B00C6B1382F9}"/>
</file>

<file path=customXml/itemProps3.xml><?xml version="1.0" encoding="utf-8"?>
<ds:datastoreItem xmlns:ds="http://schemas.openxmlformats.org/officeDocument/2006/customXml" ds:itemID="{3A05DBDE-925B-43D1-8EBE-7139E513029F}"/>
</file>

<file path=docProps/app.xml><?xml version="1.0" encoding="utf-8"?>
<Properties xmlns="http://schemas.openxmlformats.org/officeDocument/2006/extended-properties" xmlns:vt="http://schemas.openxmlformats.org/officeDocument/2006/docPropsVTypes">
  <TotalTime>44</TotalTime>
  <Words>930</Words>
  <Application>Microsoft Office PowerPoint</Application>
  <PresentationFormat>Custom</PresentationFormat>
  <Paragraphs>113</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Ethics roundtable discussion: School of X</vt:lpstr>
      <vt:lpstr>Purpose of session</vt:lpstr>
      <vt:lpstr>Structure of session</vt:lpstr>
      <vt:lpstr>Ethics and integrity</vt:lpstr>
      <vt:lpstr>Ethics and integrity</vt:lpstr>
      <vt:lpstr>Ethics and integrity </vt:lpstr>
      <vt:lpstr>Why seek ethics approval? </vt:lpstr>
      <vt:lpstr>Examples of ethical challenges:</vt:lpstr>
      <vt:lpstr>Other examples of ethical challenges:</vt:lpstr>
      <vt:lpstr>Other examples of ethical challenges:</vt:lpstr>
      <vt:lpstr>Other examples of ethical challenges:</vt:lpstr>
      <vt:lpstr>Other examples of ethical challenges:</vt:lpstr>
      <vt:lpstr>Other examples of ethical challenges:</vt:lpstr>
      <vt:lpstr>Other examples of ethical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roundtable discussion: School of X</dc:title>
  <dc:creator>Sarah Lee</dc:creator>
  <cp:lastModifiedBy>Sarah Lee</cp:lastModifiedBy>
  <cp:revision>9</cp:revision>
  <dcterms:created xsi:type="dcterms:W3CDTF">2017-11-17T10:27:20Z</dcterms:created>
  <dcterms:modified xsi:type="dcterms:W3CDTF">2017-11-21T14:32:29Z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0x010100A8ABE821F452CE42B9D97AB5A56DA364</vt:lpwstr>
  </property>
  <property fmtid="{D5CDD505-2E9C-101B-9397-08002B2CF9AE}" pid="3" name="Order">
    <vt:r8>100</vt:r8>
  </property>
</Properties>
</file>